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HUMAN 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RIT,OTT,MLT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632" y="1399430"/>
            <a:ext cx="695200" cy="47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90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493" y="475038"/>
            <a:ext cx="11115923" cy="58939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934" y="475038"/>
            <a:ext cx="695200" cy="50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6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Nephron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Structural </a:t>
            </a:r>
            <a:r>
              <a:rPr lang="en-US" dirty="0"/>
              <a:t>and functional unit of kidney</a:t>
            </a:r>
          </a:p>
          <a:p>
            <a:r>
              <a:rPr lang="en-US" dirty="0"/>
              <a:t>About 1 million nephrons per kidney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934" y="475038"/>
            <a:ext cx="695200" cy="50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25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Functions of Kidney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Formation </a:t>
            </a:r>
            <a:r>
              <a:rPr lang="en-US" dirty="0"/>
              <a:t>of urine</a:t>
            </a:r>
          </a:p>
          <a:p>
            <a:r>
              <a:rPr lang="en-US" dirty="0"/>
              <a:t>Regulation of blood pressure</a:t>
            </a:r>
          </a:p>
          <a:p>
            <a:r>
              <a:rPr lang="en-US" dirty="0"/>
              <a:t>Regulation of electrolytes</a:t>
            </a:r>
          </a:p>
          <a:p>
            <a:r>
              <a:rPr lang="en-US" dirty="0"/>
              <a:t>Acid–base balance</a:t>
            </a:r>
          </a:p>
          <a:p>
            <a:r>
              <a:rPr lang="en-US" dirty="0"/>
              <a:t>Secretion of hormones (erythropoietin)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934" y="475038"/>
            <a:ext cx="695200" cy="50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90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Ureters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Muscular </a:t>
            </a:r>
            <a:r>
              <a:rPr lang="en-US" dirty="0"/>
              <a:t>tubes ~25–30 cm long</a:t>
            </a:r>
          </a:p>
          <a:p>
            <a:r>
              <a:rPr lang="en-US" dirty="0"/>
              <a:t>Convey urine from kidneys to bladder</a:t>
            </a:r>
          </a:p>
          <a:p>
            <a:r>
              <a:rPr lang="en-US" dirty="0"/>
              <a:t>Lined by transitional epithelium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934" y="475038"/>
            <a:ext cx="695200" cy="50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48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75039"/>
            <a:ext cx="11211339" cy="59257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934" y="475038"/>
            <a:ext cx="695200" cy="50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1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Urinary Bladder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Muscular </a:t>
            </a:r>
            <a:r>
              <a:rPr lang="en-US" dirty="0"/>
              <a:t>reservoir for urine</a:t>
            </a:r>
          </a:p>
          <a:p>
            <a:r>
              <a:rPr lang="en-US" dirty="0"/>
              <a:t>Located in pelvic cavity</a:t>
            </a:r>
          </a:p>
          <a:p>
            <a:r>
              <a:rPr lang="en-US" dirty="0"/>
              <a:t>Capacity: 300–500 ml</a:t>
            </a:r>
          </a:p>
          <a:p>
            <a:r>
              <a:rPr lang="en-US" dirty="0"/>
              <a:t>Parts:</a:t>
            </a:r>
          </a:p>
          <a:p>
            <a:pPr lvl="1"/>
            <a:r>
              <a:rPr lang="en-US" dirty="0"/>
              <a:t>Apex</a:t>
            </a:r>
          </a:p>
          <a:p>
            <a:pPr lvl="1"/>
            <a:r>
              <a:rPr lang="en-US" dirty="0"/>
              <a:t>Body</a:t>
            </a:r>
          </a:p>
          <a:p>
            <a:pPr lvl="1"/>
            <a:r>
              <a:rPr lang="en-US" dirty="0"/>
              <a:t>Fundus</a:t>
            </a:r>
          </a:p>
          <a:p>
            <a:pPr lvl="1"/>
            <a:r>
              <a:rPr lang="en-US" dirty="0"/>
              <a:t>Neck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934" y="475038"/>
            <a:ext cx="695200" cy="50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89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75038"/>
            <a:ext cx="11227241" cy="58860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934" y="475038"/>
            <a:ext cx="695200" cy="50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25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Urethra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Conducts </a:t>
            </a:r>
            <a:r>
              <a:rPr lang="en-US" dirty="0"/>
              <a:t>urine to exterior</a:t>
            </a:r>
          </a:p>
          <a:p>
            <a:r>
              <a:rPr lang="en-US" dirty="0"/>
              <a:t>Length:</a:t>
            </a:r>
          </a:p>
          <a:p>
            <a:pPr lvl="1"/>
            <a:r>
              <a:rPr lang="en-US" dirty="0"/>
              <a:t>Male: ~18–20 cm</a:t>
            </a:r>
          </a:p>
          <a:p>
            <a:pPr lvl="1"/>
            <a:r>
              <a:rPr lang="en-US" dirty="0"/>
              <a:t>Female: ~4 cm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934" y="475038"/>
            <a:ext cx="695200" cy="50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73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175" y="475038"/>
            <a:ext cx="11203387" cy="5870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934" y="475038"/>
            <a:ext cx="695200" cy="50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3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URINARY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urinary system maintains body homeostasis</a:t>
            </a:r>
          </a:p>
          <a:p>
            <a:r>
              <a:rPr lang="en-US" dirty="0"/>
              <a:t>Regulates:</a:t>
            </a:r>
          </a:p>
          <a:p>
            <a:pPr lvl="1"/>
            <a:r>
              <a:rPr lang="en-US" dirty="0"/>
              <a:t>Water balance</a:t>
            </a:r>
          </a:p>
          <a:p>
            <a:pPr lvl="1"/>
            <a:r>
              <a:rPr lang="en-US" dirty="0"/>
              <a:t>Electrolytes</a:t>
            </a:r>
          </a:p>
          <a:p>
            <a:pPr lvl="1"/>
            <a:r>
              <a:rPr lang="en-US" dirty="0"/>
              <a:t>Acid–base balance</a:t>
            </a:r>
          </a:p>
          <a:p>
            <a:r>
              <a:rPr lang="en-US" dirty="0"/>
              <a:t>Removes metabolic waste products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934" y="475038"/>
            <a:ext cx="695200" cy="50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31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Components of Urinary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Kidneys </a:t>
            </a:r>
            <a:r>
              <a:rPr lang="en-US" dirty="0"/>
              <a:t>(2)</a:t>
            </a:r>
          </a:p>
          <a:p>
            <a:r>
              <a:rPr lang="en-US" dirty="0"/>
              <a:t>Ureters (2)</a:t>
            </a:r>
          </a:p>
          <a:p>
            <a:r>
              <a:rPr lang="en-US" dirty="0"/>
              <a:t>Urinary bladder</a:t>
            </a:r>
          </a:p>
          <a:p>
            <a:r>
              <a:rPr lang="en-US" dirty="0"/>
              <a:t>Urethra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934" y="475038"/>
            <a:ext cx="695200" cy="50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77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" y="475039"/>
            <a:ext cx="11139777" cy="58382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934" y="475038"/>
            <a:ext cx="695200" cy="50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11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Kidneys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Paired</a:t>
            </a:r>
            <a:r>
              <a:rPr lang="en-US" dirty="0"/>
              <a:t>, bean-shaped organs</a:t>
            </a:r>
          </a:p>
          <a:p>
            <a:r>
              <a:rPr lang="en-US" dirty="0"/>
              <a:t>Located </a:t>
            </a:r>
            <a:r>
              <a:rPr lang="en-US" dirty="0" err="1"/>
              <a:t>retroperitoneally</a:t>
            </a:r>
            <a:endParaRPr lang="en-US" dirty="0"/>
          </a:p>
          <a:p>
            <a:r>
              <a:rPr lang="en-US" dirty="0"/>
              <a:t>On either side of vertebral column (T12–L3)</a:t>
            </a:r>
          </a:p>
          <a:p>
            <a:r>
              <a:rPr lang="en-US" dirty="0"/>
              <a:t>Right kidney slightly lower than left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934" y="475038"/>
            <a:ext cx="695200" cy="50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94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7" y="475038"/>
            <a:ext cx="11155679" cy="58860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934" y="475038"/>
            <a:ext cx="695200" cy="50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92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External Features of Kidney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Upper </a:t>
            </a:r>
            <a:r>
              <a:rPr lang="en-US" dirty="0"/>
              <a:t>pole and lower pole</a:t>
            </a:r>
          </a:p>
          <a:p>
            <a:r>
              <a:rPr lang="en-US" dirty="0"/>
              <a:t>Medial border (concave, hilum present)</a:t>
            </a:r>
          </a:p>
          <a:p>
            <a:r>
              <a:rPr lang="en-US" dirty="0"/>
              <a:t>Lateral border (convex)</a:t>
            </a:r>
          </a:p>
          <a:p>
            <a:r>
              <a:rPr lang="en-US" dirty="0"/>
              <a:t>Anterior and posterior surfaces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934" y="475038"/>
            <a:ext cx="695200" cy="50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77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7" y="475038"/>
            <a:ext cx="11155679" cy="58860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934" y="475038"/>
            <a:ext cx="695200" cy="50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05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Internal Structure of Kidney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Renal </a:t>
            </a:r>
            <a:r>
              <a:rPr lang="en-US" dirty="0"/>
              <a:t>cortex</a:t>
            </a:r>
          </a:p>
          <a:p>
            <a:r>
              <a:rPr lang="en-US" dirty="0"/>
              <a:t>Renal medulla</a:t>
            </a:r>
          </a:p>
          <a:p>
            <a:r>
              <a:rPr lang="en-US" dirty="0"/>
              <a:t>Renal pyramids</a:t>
            </a:r>
          </a:p>
          <a:p>
            <a:r>
              <a:rPr lang="en-US" dirty="0"/>
              <a:t>Renal papilla</a:t>
            </a:r>
          </a:p>
          <a:p>
            <a:r>
              <a:rPr lang="en-US" dirty="0"/>
              <a:t>Minor and major calyces</a:t>
            </a:r>
          </a:p>
          <a:p>
            <a:r>
              <a:rPr lang="en-US" dirty="0"/>
              <a:t>Renal pelvis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934" y="475038"/>
            <a:ext cx="695200" cy="50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298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</TotalTime>
  <Words>196</Words>
  <Application>Microsoft Office PowerPoint</Application>
  <PresentationFormat>Widescreen</PresentationFormat>
  <Paragraphs>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HUMAN ANATOMY</vt:lpstr>
      <vt:lpstr>URINARY SYSTEM</vt:lpstr>
      <vt:lpstr>Components of Urinary System</vt:lpstr>
      <vt:lpstr>PowerPoint Presentation</vt:lpstr>
      <vt:lpstr>Kidneys</vt:lpstr>
      <vt:lpstr>PowerPoint Presentation</vt:lpstr>
      <vt:lpstr>External Features of Kidney</vt:lpstr>
      <vt:lpstr>PowerPoint Presentation</vt:lpstr>
      <vt:lpstr>Internal Structure of Kidney</vt:lpstr>
      <vt:lpstr>PowerPoint Presentation</vt:lpstr>
      <vt:lpstr>Nephron</vt:lpstr>
      <vt:lpstr>Functions of Kidney</vt:lpstr>
      <vt:lpstr>Ureters</vt:lpstr>
      <vt:lpstr>PowerPoint Presentation</vt:lpstr>
      <vt:lpstr>Urinary Bladder</vt:lpstr>
      <vt:lpstr>PowerPoint Presentation</vt:lpstr>
      <vt:lpstr>Urethra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ANATOMY</dc:title>
  <dc:creator>Moorche</dc:creator>
  <cp:lastModifiedBy>Moorche</cp:lastModifiedBy>
  <cp:revision>5</cp:revision>
  <dcterms:created xsi:type="dcterms:W3CDTF">2026-01-22T13:27:50Z</dcterms:created>
  <dcterms:modified xsi:type="dcterms:W3CDTF">2026-01-22T14:01:01Z</dcterms:modified>
</cp:coreProperties>
</file>