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83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7" r:id="rId21"/>
    <p:sldId id="275" r:id="rId22"/>
    <p:sldId id="276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4.png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VISION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b="1" dirty="0">
                <a:latin typeface="Arial" panose="020B0604020202020204"/>
                <a:cs typeface="Arial" panose="020B0604020202020204"/>
              </a:rPr>
              <a:t>Presented by:  Haiqa Tanveer </a:t>
            </a:r>
            <a:endParaRPr lang="en-US" b="1" dirty="0">
              <a:latin typeface="Arial" panose="020B0604020202020204"/>
              <a:cs typeface="Arial" panose="020B0604020202020204"/>
            </a:endParaRPr>
          </a:p>
          <a:p>
            <a:pPr algn="r"/>
            <a:r>
              <a:rPr lang="en-US" b="1" dirty="0">
                <a:latin typeface="Arial" panose="020B0604020202020204"/>
                <a:cs typeface="Arial" panose="020B0604020202020204"/>
              </a:rPr>
              <a:t>Assigned by: Mam </a:t>
            </a:r>
            <a:r>
              <a:rPr lang="en-US" b="1" dirty="0" err="1">
                <a:latin typeface="Arial" panose="020B0604020202020204"/>
                <a:cs typeface="Arial" panose="020B0604020202020204"/>
              </a:rPr>
              <a:t>Shehwar</a:t>
            </a:r>
            <a:r>
              <a:rPr lang="en-US" b="1" dirty="0">
                <a:latin typeface="Arial" panose="020B0604020202020204"/>
                <a:cs typeface="Arial" panose="020B0604020202020204"/>
              </a:rPr>
              <a:t> Saeed</a:t>
            </a:r>
            <a:endParaRPr lang="en-US" b="1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MIDDLE LAYER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/>
                <a:ea typeface="+mn-lt"/>
                <a:cs typeface="+mn-lt"/>
              </a:rPr>
              <a:t>The </a:t>
            </a:r>
            <a:r>
              <a:rPr lang="en-US" b="1" dirty="0">
                <a:latin typeface="Times New Roman" panose="02020603050405020304"/>
                <a:ea typeface="+mn-lt"/>
                <a:cs typeface="+mn-lt"/>
              </a:rPr>
              <a:t>middle layer of the eye</a:t>
            </a:r>
            <a:r>
              <a:rPr lang="en-US" dirty="0">
                <a:latin typeface="Times New Roman" panose="02020603050405020304"/>
                <a:ea typeface="+mn-lt"/>
                <a:cs typeface="+mn-lt"/>
              </a:rPr>
              <a:t> is called the </a:t>
            </a:r>
            <a:r>
              <a:rPr lang="en-US" b="1" dirty="0">
                <a:latin typeface="Times New Roman" panose="02020603050405020304"/>
                <a:ea typeface="+mn-lt"/>
                <a:cs typeface="+mn-lt"/>
              </a:rPr>
              <a:t>choroid</a:t>
            </a:r>
            <a:r>
              <a:rPr lang="en-US" dirty="0">
                <a:latin typeface="Times New Roman" panose="02020603050405020304"/>
                <a:ea typeface="+mn-lt"/>
                <a:cs typeface="+mn-lt"/>
              </a:rPr>
              <a:t>. It lies between the </a:t>
            </a:r>
            <a:r>
              <a:rPr lang="en-US" b="1" dirty="0">
                <a:latin typeface="Times New Roman" panose="02020603050405020304"/>
                <a:ea typeface="+mn-lt"/>
                <a:cs typeface="+mn-lt"/>
              </a:rPr>
              <a:t>sclera (outer layer)</a:t>
            </a:r>
            <a:r>
              <a:rPr lang="en-US" dirty="0">
                <a:latin typeface="Times New Roman" panose="02020603050405020304"/>
                <a:ea typeface="+mn-lt"/>
                <a:cs typeface="+mn-lt"/>
              </a:rPr>
              <a:t> and the </a:t>
            </a:r>
            <a:r>
              <a:rPr lang="en-US" b="1" dirty="0">
                <a:latin typeface="Times New Roman" panose="02020603050405020304"/>
                <a:ea typeface="+mn-lt"/>
                <a:cs typeface="+mn-lt"/>
              </a:rPr>
              <a:t>retina (inner layer)</a:t>
            </a:r>
            <a:r>
              <a:rPr lang="en-US" dirty="0">
                <a:latin typeface="Times New Roman" panose="02020603050405020304"/>
                <a:ea typeface="+mn-lt"/>
                <a:cs typeface="+mn-lt"/>
              </a:rPr>
              <a:t>.</a:t>
            </a:r>
            <a:endParaRPr lang="en-US" dirty="0">
              <a:latin typeface="Times New Roman" panose="02020603050405020304"/>
              <a:ea typeface="+mn-lt"/>
              <a:cs typeface="+mn-lt"/>
            </a:endParaRPr>
          </a:p>
          <a:p>
            <a:pPr>
              <a:buSzPct val="115000"/>
            </a:pPr>
            <a:r>
              <a:rPr lang="en-US" dirty="0">
                <a:latin typeface="Times New Roman" panose="02020603050405020304"/>
                <a:ea typeface="+mn-lt"/>
                <a:cs typeface="+mn-lt"/>
              </a:rPr>
              <a:t>The choroid is a </a:t>
            </a:r>
            <a:r>
              <a:rPr lang="en-US" b="1" dirty="0">
                <a:latin typeface="Times New Roman" panose="02020603050405020304"/>
                <a:ea typeface="+mn-lt"/>
                <a:cs typeface="+mn-lt"/>
              </a:rPr>
              <a:t>thin, dark, and highly vascular layer</a:t>
            </a:r>
            <a:r>
              <a:rPr lang="en-US" dirty="0">
                <a:latin typeface="Times New Roman" panose="02020603050405020304"/>
                <a:ea typeface="+mn-lt"/>
                <a:cs typeface="+mn-lt"/>
              </a:rPr>
              <a:t> (rich in blood vessels).</a:t>
            </a:r>
            <a:endParaRPr lang="en-US">
              <a:latin typeface="Times New Roman" panose="02020603050405020304"/>
              <a:cs typeface="Times New Roman" panose="02020603050405020304"/>
            </a:endParaRPr>
          </a:p>
          <a:p>
            <a:pPr>
              <a:buSzPct val="115000"/>
            </a:pPr>
            <a:r>
              <a:rPr lang="en-US" dirty="0">
                <a:latin typeface="Times New Roman" panose="02020603050405020304"/>
                <a:ea typeface="+mn-lt"/>
                <a:cs typeface="+mn-lt"/>
              </a:rPr>
              <a:t>It supplies </a:t>
            </a:r>
            <a:r>
              <a:rPr lang="en-US" b="1" dirty="0">
                <a:latin typeface="Times New Roman" panose="02020603050405020304"/>
                <a:ea typeface="+mn-lt"/>
                <a:cs typeface="+mn-lt"/>
              </a:rPr>
              <a:t>oxygen and nutrients</a:t>
            </a:r>
            <a:r>
              <a:rPr lang="en-US" dirty="0">
                <a:latin typeface="Times New Roman" panose="02020603050405020304"/>
                <a:ea typeface="+mn-lt"/>
                <a:cs typeface="+mn-lt"/>
              </a:rPr>
              <a:t> to the retina.</a:t>
            </a:r>
            <a:endParaRPr lang="en-US">
              <a:latin typeface="Times New Roman" panose="02020603050405020304"/>
              <a:cs typeface="Times New Roman" panose="02020603050405020304"/>
            </a:endParaRPr>
          </a:p>
          <a:p>
            <a:pPr>
              <a:buSzPct val="115000"/>
            </a:pPr>
            <a:r>
              <a:rPr lang="en-US" dirty="0">
                <a:latin typeface="Times New Roman" panose="02020603050405020304"/>
                <a:ea typeface="+mn-lt"/>
                <a:cs typeface="+mn-lt"/>
              </a:rPr>
              <a:t>It contains </a:t>
            </a:r>
            <a:r>
              <a:rPr lang="en-US" b="1" dirty="0">
                <a:latin typeface="Times New Roman" panose="02020603050405020304"/>
                <a:ea typeface="+mn-lt"/>
                <a:cs typeface="+mn-lt"/>
              </a:rPr>
              <a:t>pigment</a:t>
            </a:r>
            <a:r>
              <a:rPr lang="en-US" dirty="0">
                <a:latin typeface="Times New Roman" panose="02020603050405020304"/>
                <a:ea typeface="+mn-lt"/>
                <a:cs typeface="+mn-lt"/>
              </a:rPr>
              <a:t> that absorbs excess light and prevents reflection inside the eye.</a:t>
            </a:r>
            <a:endParaRPr lang="en-US" dirty="0">
              <a:latin typeface="Times New Roman" panose="02020603050405020304"/>
            </a:endParaRPr>
          </a:p>
          <a:p>
            <a:pPr>
              <a:buSzPct val="115000"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Besides these three layers eye is partitioned in to two chambers, a</a:t>
            </a:r>
            <a:r>
              <a:rPr lang="en-US" b="1" dirty="0">
                <a:solidFill>
                  <a:srgbClr val="FF0000"/>
                </a:solidFill>
              </a:rPr>
              <a:t> small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Interior</a:t>
            </a:r>
            <a:r>
              <a:rPr lang="en-US" dirty="0"/>
              <a:t> chamber and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en-US" b="1" dirty="0">
                <a:solidFill>
                  <a:srgbClr val="FF0000"/>
                </a:solidFill>
              </a:rPr>
              <a:t> large vitreous</a:t>
            </a:r>
            <a:r>
              <a:rPr lang="en-US" dirty="0"/>
              <a:t> chamber.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ANTERIOR CHAMBER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/>
                <a:ea typeface="+mn-lt"/>
                <a:cs typeface="+mn-lt"/>
              </a:rPr>
              <a:t>The </a:t>
            </a:r>
            <a:r>
              <a:rPr lang="en-US" b="1" dirty="0">
                <a:latin typeface="Times New Roman" panose="02020603050405020304"/>
                <a:ea typeface="+mn-lt"/>
                <a:cs typeface="+mn-lt"/>
              </a:rPr>
              <a:t>anterior chamber of the eye</a:t>
            </a:r>
            <a:r>
              <a:rPr lang="en-US" dirty="0">
                <a:latin typeface="Times New Roman" panose="02020603050405020304"/>
                <a:ea typeface="+mn-lt"/>
                <a:cs typeface="+mn-lt"/>
              </a:rPr>
              <a:t> is the </a:t>
            </a:r>
            <a:r>
              <a:rPr lang="en-US" b="1" dirty="0">
                <a:latin typeface="Times New Roman" panose="02020603050405020304"/>
                <a:ea typeface="+mn-lt"/>
                <a:cs typeface="+mn-lt"/>
              </a:rPr>
              <a:t>fluid-filled space</a:t>
            </a:r>
            <a:r>
              <a:rPr lang="en-US" dirty="0">
                <a:latin typeface="Times New Roman" panose="02020603050405020304"/>
                <a:ea typeface="+mn-lt"/>
                <a:cs typeface="+mn-lt"/>
              </a:rPr>
              <a:t> between the </a:t>
            </a:r>
            <a:r>
              <a:rPr lang="en-US" b="1" dirty="0">
                <a:latin typeface="Times New Roman" panose="02020603050405020304"/>
                <a:ea typeface="+mn-lt"/>
                <a:cs typeface="+mn-lt"/>
              </a:rPr>
              <a:t>cornea</a:t>
            </a:r>
            <a:r>
              <a:rPr lang="en-US" dirty="0">
                <a:latin typeface="Times New Roman" panose="02020603050405020304"/>
                <a:ea typeface="+mn-lt"/>
                <a:cs typeface="+mn-lt"/>
              </a:rPr>
              <a:t> (in front) and the </a:t>
            </a:r>
            <a:r>
              <a:rPr lang="en-US" b="1" dirty="0">
                <a:latin typeface="Times New Roman" panose="02020603050405020304"/>
                <a:ea typeface="+mn-lt"/>
                <a:cs typeface="+mn-lt"/>
              </a:rPr>
              <a:t>iris</a:t>
            </a:r>
            <a:r>
              <a:rPr lang="en-US" dirty="0">
                <a:latin typeface="Times New Roman" panose="02020603050405020304"/>
                <a:ea typeface="+mn-lt"/>
                <a:cs typeface="+mn-lt"/>
              </a:rPr>
              <a:t> (behind).</a:t>
            </a:r>
            <a:endParaRPr lang="en-US" dirty="0">
              <a:latin typeface="Times New Roman" panose="02020603050405020304"/>
              <a:ea typeface="+mn-lt"/>
              <a:cs typeface="+mn-lt"/>
            </a:endParaRPr>
          </a:p>
          <a:p>
            <a:pPr>
              <a:buSzPct val="115000"/>
            </a:pPr>
            <a:r>
              <a:rPr lang="en-US" dirty="0">
                <a:latin typeface="Times New Roman" panose="02020603050405020304"/>
                <a:ea typeface="+mn-lt"/>
                <a:cs typeface="+mn-lt"/>
              </a:rPr>
              <a:t>It is filled with a clear fluid called </a:t>
            </a:r>
            <a:r>
              <a:rPr lang="en-US" b="1" dirty="0">
                <a:latin typeface="Times New Roman" panose="02020603050405020304"/>
                <a:ea typeface="+mn-lt"/>
                <a:cs typeface="+mn-lt"/>
              </a:rPr>
              <a:t>aqueous humor</a:t>
            </a:r>
            <a:r>
              <a:rPr lang="en-US" dirty="0">
                <a:latin typeface="Times New Roman" panose="02020603050405020304"/>
                <a:ea typeface="+mn-lt"/>
                <a:cs typeface="+mn-lt"/>
              </a:rPr>
              <a:t>.</a:t>
            </a:r>
            <a:endParaRPr lang="en-US">
              <a:latin typeface="Times New Roman" panose="02020603050405020304"/>
              <a:cs typeface="Times New Roman" panose="02020603050405020304"/>
            </a:endParaRPr>
          </a:p>
          <a:p>
            <a:pPr>
              <a:buSzPct val="115000"/>
            </a:pPr>
            <a:r>
              <a:rPr lang="en-US" dirty="0">
                <a:latin typeface="Times New Roman" panose="02020603050405020304"/>
                <a:ea typeface="+mn-lt"/>
                <a:cs typeface="+mn-lt"/>
              </a:rPr>
              <a:t>The aqueous humor is produced by the </a:t>
            </a:r>
            <a:r>
              <a:rPr lang="en-US" b="1" dirty="0">
                <a:latin typeface="Times New Roman" panose="02020603050405020304"/>
                <a:ea typeface="+mn-lt"/>
                <a:cs typeface="+mn-lt"/>
              </a:rPr>
              <a:t>ciliary body</a:t>
            </a:r>
            <a:r>
              <a:rPr lang="en-US" dirty="0">
                <a:latin typeface="Times New Roman" panose="02020603050405020304"/>
                <a:ea typeface="+mn-lt"/>
                <a:cs typeface="+mn-lt"/>
              </a:rPr>
              <a:t>.</a:t>
            </a:r>
            <a:endParaRPr lang="en-US">
              <a:latin typeface="Times New Roman" panose="02020603050405020304"/>
              <a:cs typeface="Times New Roman" panose="02020603050405020304"/>
            </a:endParaRPr>
          </a:p>
          <a:p>
            <a:pPr>
              <a:buSzPct val="115000"/>
            </a:pPr>
            <a:r>
              <a:rPr lang="en-US" dirty="0">
                <a:latin typeface="Times New Roman" panose="02020603050405020304"/>
                <a:ea typeface="+mn-lt"/>
                <a:cs typeface="+mn-lt"/>
              </a:rPr>
              <a:t>This chamber helps maintain the </a:t>
            </a:r>
            <a:r>
              <a:rPr lang="en-US" b="1" dirty="0">
                <a:latin typeface="Times New Roman" panose="02020603050405020304"/>
                <a:ea typeface="+mn-lt"/>
                <a:cs typeface="+mn-lt"/>
              </a:rPr>
              <a:t>shape and pressure</a:t>
            </a:r>
            <a:r>
              <a:rPr lang="en-US" dirty="0">
                <a:latin typeface="Times New Roman" panose="02020603050405020304"/>
                <a:ea typeface="+mn-lt"/>
                <a:cs typeface="+mn-lt"/>
              </a:rPr>
              <a:t> of the eye.</a:t>
            </a:r>
            <a:endParaRPr lang="en-US" dirty="0">
              <a:latin typeface="Times New Roman" panose="02020603050405020304"/>
            </a:endParaRPr>
          </a:p>
          <a:p>
            <a:pPr>
              <a:buSzPct val="115000"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IRIS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/>
                <a:ea typeface="+mn-lt"/>
                <a:cs typeface="+mn-lt"/>
              </a:rPr>
              <a:t>The </a:t>
            </a:r>
            <a:r>
              <a:rPr lang="en-US" b="1" dirty="0">
                <a:latin typeface="Times New Roman" panose="02020603050405020304"/>
                <a:ea typeface="+mn-lt"/>
                <a:cs typeface="+mn-lt"/>
              </a:rPr>
              <a:t>iris</a:t>
            </a:r>
            <a:r>
              <a:rPr lang="en-US" dirty="0">
                <a:latin typeface="Times New Roman" panose="02020603050405020304"/>
                <a:ea typeface="+mn-lt"/>
                <a:cs typeface="+mn-lt"/>
              </a:rPr>
              <a:t> is the </a:t>
            </a:r>
            <a:r>
              <a:rPr lang="en-US" b="1" dirty="0">
                <a:latin typeface="Times New Roman" panose="02020603050405020304"/>
                <a:ea typeface="+mn-lt"/>
                <a:cs typeface="+mn-lt"/>
              </a:rPr>
              <a:t>colored, circular part of the eye</a:t>
            </a:r>
            <a:r>
              <a:rPr lang="en-US" dirty="0">
                <a:latin typeface="Times New Roman" panose="02020603050405020304"/>
                <a:ea typeface="+mn-lt"/>
                <a:cs typeface="+mn-lt"/>
              </a:rPr>
              <a:t> located between the </a:t>
            </a:r>
            <a:r>
              <a:rPr lang="en-US" b="1" dirty="0">
                <a:latin typeface="Times New Roman" panose="02020603050405020304"/>
                <a:ea typeface="+mn-lt"/>
                <a:cs typeface="+mn-lt"/>
              </a:rPr>
              <a:t>cornea and the lens</a:t>
            </a:r>
            <a:r>
              <a:rPr lang="en-US">
                <a:latin typeface="Times New Roman" panose="02020603050405020304"/>
                <a:ea typeface="+mn-lt"/>
                <a:cs typeface="+mn-lt"/>
              </a:rPr>
              <a:t>, surrounding the pupil.</a:t>
            </a:r>
            <a:endParaRPr lang="en-US">
              <a:latin typeface="Times New Roman" panose="02020603050405020304"/>
              <a:ea typeface="+mn-lt"/>
              <a:cs typeface="Times New Roman" panose="02020603050405020304"/>
            </a:endParaRPr>
          </a:p>
          <a:p>
            <a:pPr>
              <a:buSzPct val="115000"/>
            </a:pPr>
            <a:r>
              <a:rPr lang="en-US" dirty="0">
                <a:latin typeface="Times New Roman" panose="02020603050405020304"/>
                <a:ea typeface="+mn-lt"/>
                <a:cs typeface="+mn-lt"/>
              </a:rPr>
              <a:t> It is made of </a:t>
            </a:r>
            <a:r>
              <a:rPr lang="en-US" b="1" dirty="0">
                <a:latin typeface="Times New Roman" panose="02020603050405020304"/>
                <a:ea typeface="+mn-lt"/>
                <a:cs typeface="+mn-lt"/>
              </a:rPr>
              <a:t>muscle fibers</a:t>
            </a:r>
            <a:r>
              <a:rPr lang="en-US" dirty="0">
                <a:latin typeface="Times New Roman" panose="02020603050405020304"/>
                <a:ea typeface="+mn-lt"/>
                <a:cs typeface="+mn-lt"/>
              </a:rPr>
              <a:t>.</a:t>
            </a:r>
            <a:endParaRPr lang="en-US">
              <a:latin typeface="Times New Roman" panose="02020603050405020304"/>
              <a:cs typeface="Times New Roman" panose="02020603050405020304"/>
            </a:endParaRPr>
          </a:p>
          <a:p>
            <a:pPr>
              <a:buSzPct val="115000"/>
            </a:pPr>
            <a:r>
              <a:rPr lang="en-US" dirty="0">
                <a:latin typeface="Times New Roman" panose="02020603050405020304"/>
                <a:ea typeface="+mn-lt"/>
                <a:cs typeface="+mn-lt"/>
              </a:rPr>
              <a:t>The color of the eye (black, brown, blue, etc.) depends on the iris.</a:t>
            </a:r>
            <a:endParaRPr lang="en-US">
              <a:latin typeface="Times New Roman" panose="02020603050405020304"/>
              <a:cs typeface="Times New Roman" panose="02020603050405020304"/>
            </a:endParaRPr>
          </a:p>
          <a:p>
            <a:pPr>
              <a:buSzPct val="115000"/>
            </a:pPr>
            <a:r>
              <a:rPr lang="en-US" dirty="0">
                <a:latin typeface="Times New Roman" panose="02020603050405020304"/>
                <a:ea typeface="+mn-lt"/>
                <a:cs typeface="+mn-lt"/>
              </a:rPr>
              <a:t>The iris has a central opening called the </a:t>
            </a:r>
            <a:r>
              <a:rPr lang="en-US" b="1" dirty="0">
                <a:latin typeface="Times New Roman" panose="02020603050405020304"/>
                <a:ea typeface="+mn-lt"/>
                <a:cs typeface="+mn-lt"/>
              </a:rPr>
              <a:t>pupil</a:t>
            </a:r>
            <a:r>
              <a:rPr lang="en-US" dirty="0">
                <a:latin typeface="Times New Roman" panose="02020603050405020304"/>
                <a:ea typeface="+mn-lt"/>
                <a:cs typeface="+mn-lt"/>
              </a:rPr>
              <a:t>.</a:t>
            </a:r>
            <a:endParaRPr lang="en-US" dirty="0">
              <a:latin typeface="Garamond" panose="02020404030301010803"/>
            </a:endParaRPr>
          </a:p>
          <a:p>
            <a:pPr>
              <a:buSzPct val="115000"/>
            </a:pPr>
            <a:endParaRPr lang="en-US" dirty="0">
              <a:ea typeface="+mn-lt"/>
              <a:cs typeface="+mn-lt"/>
            </a:endParaRPr>
          </a:p>
          <a:p>
            <a:pPr>
              <a:buSzPct val="115000"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PUPIL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/>
                <a:ea typeface="+mn-lt"/>
                <a:cs typeface="+mn-lt"/>
              </a:rPr>
              <a:t>The </a:t>
            </a:r>
            <a:r>
              <a:rPr lang="en-US" b="1" dirty="0">
                <a:latin typeface="Times New Roman" panose="02020603050405020304"/>
                <a:ea typeface="+mn-lt"/>
                <a:cs typeface="+mn-lt"/>
              </a:rPr>
              <a:t>pupil</a:t>
            </a:r>
            <a:r>
              <a:rPr lang="en-US" dirty="0">
                <a:latin typeface="Times New Roman" panose="02020603050405020304"/>
                <a:ea typeface="+mn-lt"/>
                <a:cs typeface="+mn-lt"/>
              </a:rPr>
              <a:t> is the </a:t>
            </a:r>
            <a:r>
              <a:rPr lang="en-US" b="1" dirty="0">
                <a:latin typeface="Times New Roman" panose="02020603050405020304"/>
                <a:ea typeface="+mn-lt"/>
                <a:cs typeface="+mn-lt"/>
              </a:rPr>
              <a:t>small, round opening</a:t>
            </a:r>
            <a:r>
              <a:rPr lang="en-US" dirty="0">
                <a:latin typeface="Times New Roman" panose="02020603050405020304"/>
                <a:ea typeface="+mn-lt"/>
                <a:cs typeface="+mn-lt"/>
              </a:rPr>
              <a:t> in the center of the </a:t>
            </a:r>
            <a:r>
              <a:rPr lang="en-US" b="1" dirty="0">
                <a:latin typeface="Times New Roman" panose="02020603050405020304"/>
                <a:ea typeface="+mn-lt"/>
                <a:cs typeface="+mn-lt"/>
              </a:rPr>
              <a:t>iris</a:t>
            </a:r>
            <a:endParaRPr lang="en-US">
              <a:latin typeface="Times New Roman" panose="02020603050405020304"/>
              <a:cs typeface="Times New Roman" panose="02020603050405020304"/>
            </a:endParaRPr>
          </a:p>
          <a:p>
            <a:pPr>
              <a:buSzPct val="115000"/>
            </a:pPr>
            <a:r>
              <a:rPr lang="en-US" dirty="0">
                <a:latin typeface="Times New Roman" panose="02020603050405020304"/>
                <a:ea typeface="+mn-lt"/>
                <a:cs typeface="+mn-lt"/>
              </a:rPr>
              <a:t>.It appears </a:t>
            </a:r>
            <a:r>
              <a:rPr lang="en-US" b="1" dirty="0">
                <a:latin typeface="Times New Roman" panose="02020603050405020304"/>
                <a:ea typeface="+mn-lt"/>
                <a:cs typeface="+mn-lt"/>
              </a:rPr>
              <a:t>black</a:t>
            </a:r>
            <a:r>
              <a:rPr lang="en-US" dirty="0">
                <a:latin typeface="Times New Roman" panose="02020603050405020304"/>
                <a:ea typeface="+mn-lt"/>
                <a:cs typeface="+mn-lt"/>
              </a:rPr>
              <a:t> because light entering it is absorbed inside the eye.</a:t>
            </a:r>
            <a:endParaRPr lang="en-US" dirty="0">
              <a:latin typeface="Times New Roman" panose="02020603050405020304"/>
              <a:ea typeface="+mn-lt"/>
              <a:cs typeface="+mn-lt"/>
            </a:endParaRPr>
          </a:p>
          <a:p>
            <a:pPr>
              <a:buSzPct val="115000"/>
            </a:pPr>
            <a:r>
              <a:rPr lang="en-US" dirty="0">
                <a:latin typeface="Times New Roman" panose="02020603050405020304"/>
                <a:ea typeface="+mn-lt"/>
                <a:cs typeface="+mn-lt"/>
              </a:rPr>
              <a:t>The size of the pupil changes according to light conditions.</a:t>
            </a:r>
            <a:endParaRPr lang="en-US">
              <a:latin typeface="Times New Roman" panose="02020603050405020304"/>
              <a:cs typeface="Times New Roman" panose="02020603050405020304"/>
            </a:endParaRPr>
          </a:p>
          <a:p>
            <a:pPr>
              <a:buSzPct val="115000"/>
            </a:pPr>
            <a:r>
              <a:rPr lang="en-US" dirty="0">
                <a:latin typeface="Times New Roman" panose="02020603050405020304"/>
                <a:ea typeface="+mn-lt"/>
                <a:cs typeface="+mn-lt"/>
              </a:rPr>
              <a:t>It is </a:t>
            </a:r>
            <a:r>
              <a:rPr lang="en-US" b="1" dirty="0">
                <a:latin typeface="Times New Roman" panose="02020603050405020304"/>
                <a:ea typeface="+mn-lt"/>
                <a:cs typeface="+mn-lt"/>
              </a:rPr>
              <a:t>not a structure</a:t>
            </a:r>
            <a:r>
              <a:rPr lang="en-US" dirty="0">
                <a:latin typeface="Times New Roman" panose="02020603050405020304"/>
                <a:ea typeface="+mn-lt"/>
                <a:cs typeface="+mn-lt"/>
              </a:rPr>
              <a:t>, but an opening.</a:t>
            </a:r>
            <a:endParaRPr lang="en-US" dirty="0">
              <a:latin typeface="Times New Roman" panose="02020603050405020304"/>
            </a:endParaRPr>
          </a:p>
          <a:p>
            <a:pPr>
              <a:buSzPct val="115000"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VITREOUS CHAMBER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/>
                <a:ea typeface="+mn-lt"/>
                <a:cs typeface="+mn-lt"/>
              </a:rPr>
              <a:t>It is the large space behind the lens of the eye, filled with a jelly-like substance called </a:t>
            </a:r>
            <a:r>
              <a:rPr lang="en-US" b="1" dirty="0">
                <a:latin typeface="Times New Roman" panose="02020603050405020304"/>
                <a:ea typeface="+mn-lt"/>
                <a:cs typeface="+mn-lt"/>
              </a:rPr>
              <a:t>vitreous humor</a:t>
            </a:r>
            <a:r>
              <a:rPr lang="en-US" dirty="0">
                <a:latin typeface="Times New Roman" panose="02020603050405020304"/>
                <a:ea typeface="+mn-lt"/>
                <a:cs typeface="+mn-lt"/>
              </a:rPr>
              <a:t>, which helps maintain the eye’s shape and supports the retina.</a:t>
            </a:r>
            <a:endParaRPr lang="en-US" dirty="0">
              <a:latin typeface="Times New Roman" panose="02020603050405020304"/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RETINA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/>
                <a:ea typeface="+mn-lt"/>
                <a:cs typeface="+mn-lt"/>
              </a:rPr>
              <a:t>The </a:t>
            </a:r>
            <a:r>
              <a:rPr lang="en-US" b="1" dirty="0">
                <a:latin typeface="Times New Roman" panose="02020603050405020304"/>
                <a:ea typeface="+mn-lt"/>
                <a:cs typeface="+mn-lt"/>
              </a:rPr>
              <a:t>retina</a:t>
            </a:r>
            <a:r>
              <a:rPr lang="en-US" dirty="0">
                <a:latin typeface="Times New Roman" panose="02020603050405020304"/>
                <a:ea typeface="+mn-lt"/>
                <a:cs typeface="+mn-lt"/>
              </a:rPr>
              <a:t> is the thin, delicate layer of tissue lining the inner surface of the </a:t>
            </a:r>
            <a:r>
              <a:rPr lang="en-US" b="1" dirty="0">
                <a:latin typeface="Times New Roman" panose="02020603050405020304"/>
                <a:ea typeface="+mn-lt"/>
                <a:cs typeface="+mn-lt"/>
              </a:rPr>
              <a:t>eye</a:t>
            </a:r>
            <a:r>
              <a:rPr lang="en-US" dirty="0">
                <a:latin typeface="Times New Roman" panose="02020603050405020304"/>
                <a:ea typeface="+mn-lt"/>
                <a:cs typeface="+mn-lt"/>
              </a:rPr>
              <a:t>.</a:t>
            </a:r>
            <a:endParaRPr lang="en-US" dirty="0">
              <a:latin typeface="Times New Roman" panose="02020603050405020304"/>
              <a:ea typeface="+mn-lt"/>
              <a:cs typeface="+mn-lt"/>
            </a:endParaRPr>
          </a:p>
          <a:p>
            <a:pPr>
              <a:buSzPct val="115000"/>
            </a:pPr>
            <a:r>
              <a:rPr lang="en-US" dirty="0">
                <a:latin typeface="Times New Roman" panose="02020603050405020304"/>
                <a:ea typeface="+mn-lt"/>
                <a:cs typeface="+mn-lt"/>
              </a:rPr>
              <a:t> It acts like the film in a camera, detecting light and sending visual information to the brain via the </a:t>
            </a:r>
            <a:r>
              <a:rPr lang="en-US" b="1" dirty="0">
                <a:latin typeface="Times New Roman" panose="02020603050405020304"/>
                <a:ea typeface="+mn-lt"/>
                <a:cs typeface="+mn-lt"/>
              </a:rPr>
              <a:t>optic nerve</a:t>
            </a:r>
            <a:r>
              <a:rPr lang="en-US" dirty="0">
                <a:latin typeface="Times New Roman" panose="02020603050405020304"/>
                <a:ea typeface="+mn-lt"/>
                <a:cs typeface="+mn-lt"/>
              </a:rPr>
              <a:t>.</a:t>
            </a:r>
            <a:endParaRPr lang="en-US" dirty="0">
              <a:latin typeface="Times New Roman" panose="020206030504050203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LAYERS OF RETINA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Retina can be divided into three layers, </a:t>
            </a:r>
            <a:endParaRPr lang="en-US" dirty="0"/>
          </a:p>
          <a:p>
            <a:pPr>
              <a:buSzPct val="115000"/>
            </a:pPr>
            <a:r>
              <a:rPr lang="en-US" b="1" dirty="0"/>
              <a:t>Photoreceptors </a:t>
            </a:r>
            <a:endParaRPr lang="en-US" b="1" dirty="0"/>
          </a:p>
          <a:p>
            <a:pPr>
              <a:buSzPct val="115000"/>
            </a:pPr>
            <a:r>
              <a:rPr lang="en-US" b="1" dirty="0"/>
              <a:t>Bipolar cells</a:t>
            </a:r>
            <a:endParaRPr lang="en-US" b="1" dirty="0"/>
          </a:p>
          <a:p>
            <a:pPr>
              <a:buSzPct val="115000"/>
            </a:pPr>
            <a:r>
              <a:rPr lang="en-US" b="1" dirty="0"/>
              <a:t>Ganglion cells </a:t>
            </a:r>
            <a:endParaRPr 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PHOTORECEPTORS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/>
                <a:ea typeface="+mn-lt"/>
                <a:cs typeface="+mn-lt"/>
              </a:rPr>
              <a:t>Photoreceptors are specialized cells in the </a:t>
            </a:r>
            <a:r>
              <a:rPr lang="en-US" b="1" dirty="0">
                <a:latin typeface="Times New Roman" panose="02020603050405020304"/>
                <a:ea typeface="+mn-lt"/>
                <a:cs typeface="+mn-lt"/>
              </a:rPr>
              <a:t>retina</a:t>
            </a:r>
            <a:r>
              <a:rPr lang="en-US" dirty="0">
                <a:latin typeface="Times New Roman" panose="02020603050405020304"/>
                <a:ea typeface="+mn-lt"/>
                <a:cs typeface="+mn-lt"/>
              </a:rPr>
              <a:t> that </a:t>
            </a:r>
            <a:r>
              <a:rPr lang="en-US" b="1" dirty="0">
                <a:latin typeface="Times New Roman" panose="02020603050405020304"/>
                <a:ea typeface="+mn-lt"/>
                <a:cs typeface="+mn-lt"/>
              </a:rPr>
              <a:t>detect light</a:t>
            </a:r>
            <a:r>
              <a:rPr lang="en-US" dirty="0">
                <a:latin typeface="Times New Roman" panose="02020603050405020304"/>
                <a:ea typeface="+mn-lt"/>
                <a:cs typeface="+mn-lt"/>
              </a:rPr>
              <a:t> and convert it into electrical signals, a process called </a:t>
            </a:r>
            <a:r>
              <a:rPr lang="en-US" b="1" dirty="0">
                <a:latin typeface="Times New Roman" panose="02020603050405020304"/>
                <a:ea typeface="+mn-lt"/>
                <a:cs typeface="+mn-lt"/>
              </a:rPr>
              <a:t>phototransduction</a:t>
            </a:r>
            <a:r>
              <a:rPr lang="en-US" dirty="0">
                <a:latin typeface="Times New Roman" panose="02020603050405020304"/>
                <a:ea typeface="+mn-lt"/>
                <a:cs typeface="+mn-lt"/>
              </a:rPr>
              <a:t>. They are the first step in vision.</a:t>
            </a:r>
            <a:endParaRPr lang="en-US">
              <a:latin typeface="Times New Roman" panose="02020603050405020304"/>
              <a:cs typeface="Times New Roman" panose="02020603050405020304"/>
            </a:endParaRPr>
          </a:p>
          <a:p>
            <a:pPr marL="0" indent="0">
              <a:buSzPct val="115000"/>
              <a:buNone/>
            </a:pPr>
            <a:r>
              <a:rPr lang="en-US" dirty="0">
                <a:latin typeface="Times New Roman" panose="02020603050405020304"/>
                <a:ea typeface="+mn-lt"/>
                <a:cs typeface="+mn-lt"/>
              </a:rPr>
              <a:t>There are two types of photoreceptors that are discussed here,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15000"/>
            </a:pPr>
            <a:r>
              <a:rPr lang="en-US" dirty="0">
                <a:latin typeface="Times New Roman" panose="02020603050405020304"/>
                <a:cs typeface="Times New Roman" panose="02020603050405020304"/>
              </a:rPr>
              <a:t>Contains a single light sensative chemical called rhodospin.</a:t>
            </a:r>
            <a:endParaRPr lang="en-US" dirty="0">
              <a:latin typeface="Times New Roman" panose="02020603050405020304"/>
              <a:cs typeface="Times New Roman" panose="02020603050405020304"/>
            </a:endParaRPr>
          </a:p>
          <a:p>
            <a:pPr>
              <a:buSzPct val="115000"/>
            </a:pPr>
            <a:r>
              <a:rPr lang="en-US" dirty="0">
                <a:latin typeface="Times New Roman" panose="02020603050405020304"/>
                <a:cs typeface="Times New Roman" panose="02020603050405020304"/>
              </a:rPr>
              <a:t>One of the rhodospin is vitamin A </a:t>
            </a:r>
            <a:endParaRPr lang="en-US" dirty="0">
              <a:latin typeface="Times New Roman" panose="02020603050405020304"/>
              <a:cs typeface="Times New Roman" panose="02020603050405020304"/>
            </a:endParaRPr>
          </a:p>
          <a:p>
            <a:pPr>
              <a:buSzPct val="115000"/>
            </a:pPr>
            <a:r>
              <a:rPr lang="en-US" dirty="0">
                <a:latin typeface="Times New Roman" panose="02020603050405020304"/>
                <a:cs typeface="Times New Roman" panose="02020603050405020304"/>
              </a:rPr>
              <a:t>Rods are light sensative receptors cells concentrated in the outer part of the retina.</a:t>
            </a:r>
            <a:endParaRPr lang="en-US" dirty="0">
              <a:latin typeface="Times New Roman" panose="02020603050405020304"/>
              <a:cs typeface="Times New Roman" panose="02020603050405020304"/>
            </a:endParaRPr>
          </a:p>
          <a:p>
            <a:pPr>
              <a:buSzPct val="115000"/>
            </a:pPr>
            <a:r>
              <a:rPr lang="en-US" dirty="0">
                <a:latin typeface="Times New Roman" panose="02020603050405020304"/>
                <a:cs typeface="Times New Roman" panose="02020603050405020304"/>
              </a:rPr>
              <a:t>They are more than 115 million, handling low illumination vision.</a:t>
            </a:r>
            <a:endParaRPr lang="en-US" dirty="0">
              <a:latin typeface="Garamond" panose="02020404030301010803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232" y="2556932"/>
            <a:ext cx="9874365" cy="331893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/>
                <a:cs typeface="Times New Roman" panose="02020603050405020304"/>
              </a:rPr>
              <a:t> </a:t>
            </a:r>
            <a:r>
              <a:rPr lang="en-US" b="1" dirty="0">
                <a:latin typeface="Times New Roman" panose="02020603050405020304"/>
                <a:cs typeface="Arial" panose="020B0604020202020204"/>
              </a:rPr>
              <a:t>Vision</a:t>
            </a:r>
            <a:r>
              <a:rPr lang="en-US" dirty="0">
                <a:latin typeface="Times New Roman" panose="02020603050405020304"/>
                <a:cs typeface="Times New Roman" panose="02020603050405020304"/>
              </a:rPr>
              <a:t> is  the most complex , highly developed and important sense for humans and most other mobile creatures. </a:t>
            </a:r>
            <a:endParaRPr lang="en-US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/>
                <a:ea typeface="+mn-lt"/>
                <a:cs typeface="+mn-lt"/>
              </a:rPr>
              <a:t>Cones are packed in to the center of retina as they are about 6 million.</a:t>
            </a:r>
            <a:endParaRPr lang="en-US" dirty="0">
              <a:latin typeface="Times New Roman" panose="02020603050405020304"/>
              <a:ea typeface="+mn-lt"/>
              <a:cs typeface="+mn-lt"/>
            </a:endParaRPr>
          </a:p>
          <a:p>
            <a:pPr>
              <a:buSzPct val="115000"/>
            </a:pPr>
            <a:r>
              <a:rPr lang="en-US" dirty="0">
                <a:latin typeface="Times New Roman" panose="02020603050405020304"/>
                <a:ea typeface="+mn-lt"/>
                <a:cs typeface="+mn-lt"/>
              </a:rPr>
              <a:t>They are responsible for our experiencing a world of </a:t>
            </a:r>
            <a:r>
              <a:rPr lang="en-US" err="1">
                <a:latin typeface="Times New Roman" panose="02020603050405020304"/>
                <a:ea typeface="+mn-lt"/>
                <a:cs typeface="+mn-lt"/>
              </a:rPr>
              <a:t>coloured</a:t>
            </a:r>
            <a:r>
              <a:rPr lang="en-US" dirty="0">
                <a:latin typeface="Times New Roman" panose="02020603050405020304"/>
                <a:ea typeface="+mn-lt"/>
                <a:cs typeface="+mn-lt"/>
              </a:rPr>
              <a:t> objects.</a:t>
            </a:r>
            <a:endParaRPr lang="en-US" dirty="0">
              <a:latin typeface="Times New Roman" panose="02020603050405020304"/>
              <a:ea typeface="+mn-lt"/>
              <a:cs typeface="+mn-lt"/>
            </a:endParaRPr>
          </a:p>
          <a:p>
            <a:pPr>
              <a:buSzPct val="115000"/>
            </a:pPr>
            <a:r>
              <a:rPr lang="en-US" dirty="0">
                <a:latin typeface="Times New Roman" panose="02020603050405020304"/>
                <a:cs typeface="Times New Roman" panose="02020603050405020304"/>
              </a:rPr>
              <a:t>It contains three different chemicals iodopsins, which will prove to be the basis for color vision. </a:t>
            </a:r>
            <a:endParaRPr lang="en-US" dirty="0">
              <a:latin typeface="Times New Roman" panose="02020603050405020304"/>
              <a:cs typeface="Times New Roman" panose="02020603050405020304"/>
            </a:endParaRPr>
          </a:p>
          <a:p>
            <a:pPr>
              <a:buSzPct val="115000"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FOVEA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/>
                <a:cs typeface="Times New Roman" panose="02020603050405020304"/>
              </a:rPr>
              <a:t>In the very center of the retina is a small region called fovea, which contains densely packed cones. </a:t>
            </a:r>
            <a:endParaRPr lang="en-US" dirty="0">
              <a:latin typeface="Times New Roman" panose="02020603050405020304"/>
              <a:cs typeface="Times New Roman" panose="02020603050405020304"/>
            </a:endParaRPr>
          </a:p>
          <a:p>
            <a:pPr>
              <a:buSzPct val="115000"/>
            </a:pPr>
            <a:r>
              <a:rPr lang="en-US" dirty="0">
                <a:latin typeface="Times New Roman" panose="02020603050405020304"/>
                <a:cs typeface="Times New Roman" panose="02020603050405020304"/>
              </a:rPr>
              <a:t>It is rod-free </a:t>
            </a:r>
            <a:endParaRPr lang="en-US" dirty="0">
              <a:latin typeface="Times New Roman" panose="02020603050405020304"/>
              <a:cs typeface="Times New Roman" panose="02020603050405020304"/>
            </a:endParaRPr>
          </a:p>
          <a:p>
            <a:pPr>
              <a:buSzPct val="115000"/>
            </a:pPr>
            <a:r>
              <a:rPr lang="en-US" dirty="0">
                <a:latin typeface="Times New Roman" panose="02020603050405020304"/>
                <a:cs typeface="Times New Roman" panose="02020603050405020304"/>
              </a:rPr>
              <a:t>It is the area of our sharpest vision </a:t>
            </a:r>
            <a:endParaRPr lang="en-US" dirty="0">
              <a:latin typeface="Times New Roman" panose="02020603050405020304"/>
              <a:cs typeface="Times New Roman" panose="02020603050405020304"/>
            </a:endParaRPr>
          </a:p>
          <a:p>
            <a:pPr>
              <a:buSzPct val="115000"/>
            </a:pPr>
            <a:r>
              <a:rPr lang="en-US" dirty="0">
                <a:latin typeface="Times New Roman" panose="02020603050405020304"/>
                <a:cs typeface="Times New Roman" panose="02020603050405020304"/>
              </a:rPr>
              <a:t>Color and spatial details are most accurately detected here</a:t>
            </a:r>
            <a:r>
              <a:rPr lang="en-US" dirty="0"/>
              <a:t>.</a:t>
            </a:r>
            <a:endParaRPr lang="en-US" dirty="0"/>
          </a:p>
          <a:p>
            <a:pPr>
              <a:buSzPct val="115000"/>
            </a:pPr>
            <a:endParaRPr lang="en-US" dirty="0"/>
          </a:p>
          <a:p>
            <a:pPr>
              <a:buSzPct val="115000"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BIPOLAR CELLS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/>
                <a:cs typeface="Times New Roman" panose="02020603050405020304"/>
              </a:rPr>
              <a:t>These are nerve cells that combine impulses from many receptors and send the result to ganglion cells.</a:t>
            </a:r>
            <a:endParaRPr lang="en-US" dirty="0">
              <a:latin typeface="Times New Roman" panose="02020603050405020304"/>
              <a:cs typeface="Times New Roman" panose="02020603050405020304"/>
            </a:endParaRPr>
          </a:p>
          <a:p>
            <a:pPr>
              <a:buSzPct val="115000"/>
            </a:pPr>
            <a:r>
              <a:rPr lang="en-US" dirty="0">
                <a:latin typeface="Times New Roman" panose="02020603050405020304"/>
                <a:cs typeface="Times New Roman" panose="02020603050405020304"/>
              </a:rPr>
              <a:t>They have single dendrites with branched endings and one axon and terminal button.</a:t>
            </a:r>
            <a:endParaRPr lang="en-US" dirty="0">
              <a:latin typeface="Times New Roman" panose="02020603050405020304"/>
              <a:cs typeface="Times New Roman" panose="02020603050405020304"/>
            </a:endParaRPr>
          </a:p>
          <a:p>
            <a:pPr>
              <a:buSzPct val="115000"/>
            </a:pPr>
            <a:r>
              <a:rPr lang="en-US" dirty="0">
                <a:latin typeface="Times New Roman" panose="02020603050405020304"/>
                <a:cs typeface="Times New Roman" panose="02020603050405020304"/>
              </a:rPr>
              <a:t>Each ganglion cell, then, integrates the impulses from many bipolar cells into a single firing rate.</a:t>
            </a:r>
            <a:endParaRPr lang="en-US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49547" y="2746075"/>
          <a:ext cx="9989988" cy="3265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4994"/>
                <a:gridCol w="4994994"/>
              </a:tblGrid>
              <a:tr h="1558554">
                <a:tc>
                  <a:txBody>
                    <a:bodyPr/>
                    <a:lstStyle/>
                    <a:p>
                      <a:r>
                        <a:rPr lang="en-US" dirty="0"/>
                        <a:t>           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US" dirty="0"/>
                        <a:t>          </a:t>
                      </a:r>
                      <a:r>
                        <a:rPr lang="en-US" dirty="0">
                          <a:latin typeface="Arial" panose="020B0604020202020204"/>
                        </a:rPr>
                        <a:t>   HORIZONTAL CELLS </a:t>
                      </a:r>
                      <a:endParaRPr lang="en-US" dirty="0">
                        <a:latin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US" dirty="0"/>
                        <a:t>                     </a:t>
                      </a:r>
                      <a:r>
                        <a:rPr lang="en-US" dirty="0">
                          <a:latin typeface="Arial" panose="020B0604020202020204"/>
                        </a:rPr>
                        <a:t> AMACRINE CELLS</a:t>
                      </a:r>
                      <a:endParaRPr lang="en-US" dirty="0">
                        <a:latin typeface="Arial" panose="020B0604020202020204"/>
                      </a:endParaRPr>
                    </a:p>
                  </a:txBody>
                  <a:tcPr/>
                </a:tc>
              </a:tr>
              <a:tr h="1706973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/>
                        </a:rPr>
                        <a:t>HORIZONTAL CELLS MAKE LATERAL CONNECTIONS AT A LEVEL NEAR THE RECEPTORS.</a:t>
                      </a:r>
                      <a:endParaRPr lang="en-US" dirty="0">
                        <a:latin typeface="Times New Roman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/>
                        </a:rPr>
                        <a:t>AMACRINE CELLS MAKE LATERAL CONNECTIONS AT A LEVEL NEAR THE GANGLION CELLS.</a:t>
                      </a:r>
                      <a:r>
                        <a:rPr lang="en-US" dirty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OPTIC NERVE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/>
                <a:cs typeface="Times New Roman" panose="02020603050405020304"/>
              </a:rPr>
              <a:t>The direct connections from the photoreceptors cells to the brain go first to bipolar cells and then to ganglion cells.</a:t>
            </a:r>
            <a:endParaRPr lang="en-US" dirty="0">
              <a:latin typeface="Times New Roman" panose="02020603050405020304"/>
              <a:cs typeface="Times New Roman" panose="02020603050405020304"/>
            </a:endParaRPr>
          </a:p>
          <a:p>
            <a:pPr>
              <a:buSzPct val="115000"/>
            </a:pPr>
            <a:r>
              <a:rPr lang="en-US" dirty="0">
                <a:latin typeface="Times New Roman" panose="02020603050405020304"/>
                <a:cs typeface="Times New Roman" panose="02020603050405020304"/>
              </a:rPr>
              <a:t>The axon of ganglion cells from the optic nerve, which extends out of the eye and go to the brain.</a:t>
            </a:r>
            <a:endParaRPr lang="en-US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isually searched image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07603" y="731007"/>
            <a:ext cx="10191167" cy="53892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809604"/>
            <a:ext cx="9601196" cy="1735187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Content Placeholder 6" descr="Thank You Stock Photos, Images and Backgrounds for Free Download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15362" y="802896"/>
            <a:ext cx="10047538" cy="54324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Stimulus for vision</a:t>
            </a:r>
            <a:r>
              <a:rPr lang="en-US" dirty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71309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/>
                <a:cs typeface="Times New Roman" panose="02020603050405020304"/>
              </a:rPr>
              <a:t>Is a wave form of radiant energy that is light radiates from its source in waves, which we can call light waves. </a:t>
            </a:r>
            <a:endParaRPr lang="en-US" dirty="0">
              <a:latin typeface="Times New Roman" panose="02020603050405020304"/>
              <a:cs typeface="Times New Roman" panose="02020603050405020304"/>
            </a:endParaRPr>
          </a:p>
          <a:p>
            <a:pPr marL="0" indent="0">
              <a:buSzPct val="115000"/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/>
                <a:cs typeface="Arial" panose="020B0604020202020204"/>
              </a:rPr>
              <a:t> Characteristics</a:t>
            </a:r>
            <a:endParaRPr lang="en-US" b="1" dirty="0">
              <a:solidFill>
                <a:srgbClr val="FF0000"/>
              </a:solidFill>
              <a:latin typeface="Times New Roman" panose="02020603050405020304"/>
              <a:cs typeface="Arial" panose="020B0604020202020204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/>
                <a:cs typeface="Times New Roman" panose="02020603050405020304"/>
              </a:rPr>
              <a:t> Wave amplitude</a:t>
            </a:r>
            <a:endParaRPr lang="en-US" dirty="0">
              <a:latin typeface="Times New Roman" panose="02020603050405020304"/>
              <a:cs typeface="Times New Roman" panose="02020603050405020304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/>
                <a:cs typeface="Times New Roman" panose="02020603050405020304"/>
              </a:rPr>
              <a:t> Wave length </a:t>
            </a:r>
            <a:endParaRPr lang="en-US" dirty="0">
              <a:latin typeface="Times New Roman" panose="02020603050405020304"/>
              <a:cs typeface="Times New Roman" panose="02020603050405020304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/>
                <a:cs typeface="Times New Roman" panose="02020603050405020304"/>
              </a:rPr>
              <a:t> Wave purity </a:t>
            </a:r>
            <a:endParaRPr lang="en-US" dirty="0">
              <a:latin typeface="Times New Roman" panose="02020603050405020304"/>
              <a:cs typeface="Times New Roman" panose="02020603050405020304"/>
            </a:endParaRPr>
          </a:p>
          <a:p>
            <a:pPr>
              <a:buSzPct val="115000"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>
            <a:grpSpLocks noGrp="1" noRot="1" noChangeAspect="1" noMove="1" noResize="1" noUngrp="1"/>
          </p:cNvGrpSpPr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en-US" sz="2400" b="1"/>
              <a:t>WAVE AMPLITUDE</a:t>
            </a:r>
            <a:endParaRPr lang="en-US" sz="2400" b="1"/>
          </a:p>
        </p:txBody>
      </p:sp>
      <p:cxnSp>
        <p:nvCxnSpPr>
          <p:cNvPr id="8" name="Straight Connector 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79397"/>
            <a:ext cx="4795868" cy="338209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>
                <a:latin typeface="Arial" panose="020B0604020202020204"/>
                <a:cs typeface="Times New Roman" panose="02020603050405020304"/>
              </a:rPr>
              <a:t>Indicates its intensity. </a:t>
            </a:r>
            <a:endParaRPr lang="en-US" dirty="0">
              <a:latin typeface="Arial" panose="020B0604020202020204"/>
              <a:cs typeface="Times New Roman" panose="02020603050405020304"/>
            </a:endParaRPr>
          </a:p>
          <a:p>
            <a:pPr algn="ctr">
              <a:buSzPct val="115000"/>
            </a:pPr>
            <a:r>
              <a:rPr lang="en-US" dirty="0">
                <a:latin typeface="Arial" panose="020B0604020202020204"/>
                <a:cs typeface="Times New Roman" panose="02020603050405020304"/>
              </a:rPr>
              <a:t>Represented by its height. </a:t>
            </a:r>
            <a:endParaRPr lang="en-US" dirty="0">
              <a:latin typeface="Arial" panose="020B0604020202020204"/>
              <a:cs typeface="Times New Roman" panose="02020603050405020304"/>
            </a:endParaRPr>
          </a:p>
          <a:p>
            <a:pPr algn="ctr">
              <a:buSzPct val="115000"/>
            </a:pPr>
            <a:r>
              <a:rPr lang="en-US" dirty="0">
                <a:latin typeface="Arial" panose="020B0604020202020204"/>
                <a:cs typeface="Times New Roman" panose="02020603050405020304"/>
              </a:rPr>
              <a:t>Our psychological experience of wave amplitude or intensity is brightness. </a:t>
            </a:r>
            <a:endParaRPr lang="en-US" dirty="0">
              <a:latin typeface="Arial" panose="020B0604020202020204"/>
              <a:cs typeface="Times New Roman" panose="02020603050405020304"/>
            </a:endParaRPr>
          </a:p>
          <a:p>
            <a:pPr algn="ctr">
              <a:buSzPct val="115000"/>
            </a:pPr>
            <a:r>
              <a:rPr lang="en-US" dirty="0">
                <a:latin typeface="Arial" panose="020B0604020202020204"/>
                <a:cs typeface="Times New Roman" panose="02020603050405020304"/>
              </a:rPr>
              <a:t>Difference between a dim light and a bright light is due to difference in wave amplitude.</a:t>
            </a:r>
            <a:r>
              <a:rPr lang="en-US" sz="1600" dirty="0">
                <a:latin typeface="Arial" panose="020B0604020202020204"/>
                <a:cs typeface="Times New Roman" panose="02020603050405020304"/>
              </a:rPr>
              <a:t> </a:t>
            </a:r>
            <a:endParaRPr lang="en-US" sz="1600" dirty="0">
              <a:latin typeface="Arial" panose="020B0604020202020204"/>
              <a:cs typeface="Times New Roman" panose="02020603050405020304"/>
            </a:endParaRPr>
          </a:p>
          <a:p>
            <a:pPr algn="ctr">
              <a:buSzPct val="115000"/>
            </a:pPr>
            <a:endParaRPr lang="en-US" sz="1600"/>
          </a:p>
        </p:txBody>
      </p:sp>
      <p:pic>
        <p:nvPicPr>
          <p:cNvPr id="4" name="Picture 3" descr="Amplitude Frequency Period Sound"/>
          <p:cNvPicPr>
            <a:picLocks noChangeAspect="1"/>
          </p:cNvPicPr>
          <p:nvPr/>
        </p:nvPicPr>
        <p:blipFill>
          <a:blip r:embed="rId4"/>
          <a:srcRect l="28839" r="25860" b="1"/>
          <a:stretch>
            <a:fillRect/>
          </a:stretch>
        </p:blipFill>
        <p:spPr>
          <a:xfrm>
            <a:off x="6324441" y="1442206"/>
            <a:ext cx="4563693" cy="4074227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WAVE LENGTH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/>
                <a:cs typeface="Times New Roman" panose="02020603050405020304"/>
              </a:rPr>
              <a:t>It is the distance between two same points on consecutive waves (like crest to crest.)</a:t>
            </a:r>
            <a:endParaRPr lang="en-US" dirty="0">
              <a:latin typeface="Times New Roman" panose="02020603050405020304"/>
              <a:cs typeface="Times New Roman" panose="02020603050405020304"/>
            </a:endParaRPr>
          </a:p>
          <a:p>
            <a:pPr>
              <a:buSzPct val="115000"/>
            </a:pPr>
            <a:r>
              <a:rPr lang="en-US" dirty="0">
                <a:latin typeface="Times New Roman" panose="02020603050405020304"/>
                <a:cs typeface="Times New Roman" panose="02020603050405020304"/>
              </a:rPr>
              <a:t>Unit of measurement of light wave is nanometer (nm), equal to one billion of a meter. </a:t>
            </a:r>
            <a:endParaRPr lang="en-US" dirty="0">
              <a:latin typeface="Times New Roman" panose="02020603050405020304"/>
              <a:cs typeface="Times New Roman" panose="02020603050405020304"/>
            </a:endParaRPr>
          </a:p>
          <a:p>
            <a:pPr>
              <a:buSzPct val="115000"/>
            </a:pPr>
            <a:r>
              <a:rPr lang="en-US" dirty="0">
                <a:latin typeface="Times New Roman" panose="02020603050405020304"/>
                <a:cs typeface="Times New Roman" panose="02020603050405020304"/>
              </a:rPr>
              <a:t>Human eye respond only to radiant energy in waveform that has a wave length b/w 380 and 760 nm. </a:t>
            </a:r>
            <a:endParaRPr lang="en-US" dirty="0">
              <a:latin typeface="Times New Roman" panose="02020603050405020304"/>
              <a:cs typeface="Times New Roman" panose="02020603050405020304"/>
            </a:endParaRPr>
          </a:p>
          <a:p>
            <a:pPr>
              <a:buSzPct val="115000"/>
            </a:pPr>
            <a:endParaRPr lang="en-US" dirty="0"/>
          </a:p>
          <a:p>
            <a:pPr>
              <a:buSzPct val="115000"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WAVE PURITY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/>
                <a:cs typeface="Times New Roman" panose="02020603050405020304"/>
              </a:rPr>
              <a:t>When the wave length has exactly the same nm wavelength, it would appear pure rich color.</a:t>
            </a:r>
            <a:endParaRPr lang="en-US" dirty="0">
              <a:latin typeface="Times New Roman" panose="02020603050405020304"/>
              <a:cs typeface="Times New Roman" panose="02020603050405020304"/>
            </a:endParaRPr>
          </a:p>
          <a:p>
            <a:pPr>
              <a:buSzPct val="115000"/>
            </a:pPr>
            <a:r>
              <a:rPr lang="en-US" dirty="0">
                <a:latin typeface="Times New Roman" panose="02020603050405020304"/>
                <a:cs typeface="Times New Roman" panose="02020603050405020304"/>
              </a:rPr>
              <a:t>We call such colors as monochromatic, because it is made up of light waves all of one length or colour.</a:t>
            </a:r>
            <a:r>
              <a:rPr lang="en-US" dirty="0"/>
              <a:t> </a:t>
            </a:r>
            <a:endParaRPr lang="en-US" dirty="0"/>
          </a:p>
          <a:p>
            <a:pPr>
              <a:buSzPct val="115000"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STRUCTURE OF EYE</a:t>
            </a:r>
            <a:endParaRPr lang="en-US" b="1" dirty="0"/>
          </a:p>
        </p:txBody>
      </p:sp>
      <p:pic>
        <p:nvPicPr>
          <p:cNvPr id="7" name="Content Placeholder 6" descr="Structure and Function of the Human Eye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46464" y="2552940"/>
            <a:ext cx="9357862" cy="36000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LAYERS OF EYES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/>
                <a:cs typeface="Times New Roman" panose="02020603050405020304"/>
              </a:rPr>
              <a:t>Human eye consists of </a:t>
            </a:r>
            <a:r>
              <a:rPr lang="en-US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three</a:t>
            </a:r>
            <a:r>
              <a:rPr lang="en-US" dirty="0">
                <a:latin typeface="Times New Roman" panose="02020603050405020304"/>
                <a:cs typeface="Times New Roman" panose="02020603050405020304"/>
              </a:rPr>
              <a:t> concentric layers. </a:t>
            </a:r>
            <a:endParaRPr lang="en-US" dirty="0">
              <a:latin typeface="Times New Roman" panose="02020603050405020304"/>
              <a:cs typeface="Times New Roman" panose="02020603050405020304"/>
            </a:endParaRPr>
          </a:p>
          <a:p>
            <a:pPr>
              <a:buSzPct val="115000"/>
            </a:pPr>
            <a:r>
              <a:rPr lang="en-US" dirty="0">
                <a:latin typeface="Times New Roman" panose="02020603050405020304"/>
                <a:cs typeface="Times New Roman" panose="02020603050405020304"/>
              </a:rPr>
              <a:t>The outer most layer it is fibrous tunic which protects the eyeball. </a:t>
            </a:r>
            <a:endParaRPr lang="en-US" dirty="0">
              <a:latin typeface="Times New Roman" panose="02020603050405020304"/>
              <a:cs typeface="Times New Roman" panose="02020603050405020304"/>
            </a:endParaRPr>
          </a:p>
          <a:p>
            <a:pPr>
              <a:buSzPct val="115000"/>
            </a:pPr>
            <a:r>
              <a:rPr lang="en-US" dirty="0">
                <a:latin typeface="Times New Roman" panose="02020603050405020304"/>
                <a:cs typeface="Times New Roman" panose="02020603050405020304"/>
              </a:rPr>
              <a:t>Middle layer it is vascular tunic which nourishes the eyeball. </a:t>
            </a:r>
            <a:endParaRPr lang="en-US" dirty="0">
              <a:latin typeface="Times New Roman" panose="02020603050405020304"/>
              <a:cs typeface="Times New Roman" panose="02020603050405020304"/>
            </a:endParaRPr>
          </a:p>
          <a:p>
            <a:pPr>
              <a:buSzPct val="115000"/>
            </a:pPr>
            <a:r>
              <a:rPr lang="en-US" dirty="0">
                <a:latin typeface="Times New Roman" panose="02020603050405020304"/>
                <a:cs typeface="Times New Roman" panose="02020603050405020304"/>
              </a:rPr>
              <a:t>Retina it detects light and initiate neural messages bound for the brain</a:t>
            </a:r>
            <a:r>
              <a:rPr lang="en-US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OUTERMOST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/>
                <a:ea typeface="+mn-lt"/>
                <a:cs typeface="+mn-lt"/>
              </a:rPr>
              <a:t>The </a:t>
            </a:r>
            <a:r>
              <a:rPr lang="en-US" b="1" dirty="0">
                <a:latin typeface="Times New Roman" panose="02020603050405020304"/>
                <a:ea typeface="+mn-lt"/>
                <a:cs typeface="+mn-lt"/>
              </a:rPr>
              <a:t>sclera</a:t>
            </a:r>
            <a:r>
              <a:rPr lang="en-US" dirty="0">
                <a:latin typeface="Times New Roman" panose="02020603050405020304"/>
                <a:ea typeface="+mn-lt"/>
                <a:cs typeface="+mn-lt"/>
              </a:rPr>
              <a:t> is the </a:t>
            </a:r>
            <a:r>
              <a:rPr lang="en-US" b="1" dirty="0">
                <a:latin typeface="Times New Roman" panose="02020603050405020304"/>
                <a:ea typeface="+mn-lt"/>
                <a:cs typeface="+mn-lt"/>
              </a:rPr>
              <a:t>outermost layer of the eye</a:t>
            </a:r>
            <a:r>
              <a:rPr lang="en-US" dirty="0">
                <a:latin typeface="Times New Roman" panose="02020603050405020304"/>
                <a:ea typeface="+mn-lt"/>
                <a:cs typeface="+mn-lt"/>
              </a:rPr>
              <a:t>. It is a </a:t>
            </a:r>
            <a:r>
              <a:rPr lang="en-US" b="1" dirty="0">
                <a:latin typeface="Times New Roman" panose="02020603050405020304"/>
                <a:ea typeface="+mn-lt"/>
                <a:cs typeface="+mn-lt"/>
              </a:rPr>
              <a:t>strong, tough, white covering</a:t>
            </a:r>
            <a:r>
              <a:rPr lang="en-US" dirty="0">
                <a:latin typeface="Times New Roman" panose="02020603050405020304"/>
                <a:ea typeface="+mn-lt"/>
                <a:cs typeface="+mn-lt"/>
              </a:rPr>
              <a:t> that surrounds most of the eyeball.</a:t>
            </a:r>
            <a:endParaRPr lang="en-US" dirty="0">
              <a:latin typeface="Times New Roman" panose="02020603050405020304"/>
              <a:ea typeface="+mn-lt"/>
              <a:cs typeface="+mn-lt"/>
            </a:endParaRPr>
          </a:p>
          <a:p>
            <a:pPr>
              <a:buSzPct val="115000"/>
            </a:pPr>
            <a:r>
              <a:rPr lang="en-US" dirty="0">
                <a:latin typeface="Times New Roman" panose="02020603050405020304"/>
                <a:ea typeface="+mn-lt"/>
                <a:cs typeface="+mn-lt"/>
              </a:rPr>
              <a:t>The sclera protects the inner delicate parts of the eye from injury.</a:t>
            </a:r>
            <a:endParaRPr lang="en-US">
              <a:latin typeface="Times New Roman" panose="02020603050405020304"/>
              <a:cs typeface="Times New Roman" panose="02020603050405020304"/>
            </a:endParaRPr>
          </a:p>
          <a:p>
            <a:pPr>
              <a:buSzPct val="115000"/>
            </a:pPr>
            <a:r>
              <a:rPr lang="en-US" dirty="0">
                <a:latin typeface="Times New Roman" panose="02020603050405020304"/>
                <a:ea typeface="+mn-lt"/>
                <a:cs typeface="+mn-lt"/>
              </a:rPr>
              <a:t>It helps maintain the </a:t>
            </a:r>
            <a:r>
              <a:rPr lang="en-US" b="1" dirty="0">
                <a:latin typeface="Times New Roman" panose="02020603050405020304"/>
                <a:ea typeface="+mn-lt"/>
                <a:cs typeface="+mn-lt"/>
              </a:rPr>
              <a:t>shape of the eyeball</a:t>
            </a:r>
            <a:r>
              <a:rPr lang="en-US" dirty="0">
                <a:latin typeface="Times New Roman" panose="02020603050405020304"/>
                <a:ea typeface="+mn-lt"/>
                <a:cs typeface="+mn-lt"/>
              </a:rPr>
              <a:t>.</a:t>
            </a:r>
            <a:endParaRPr lang="en-US" dirty="0">
              <a:latin typeface="Times New Roman" panose="02020603050405020304"/>
              <a:ea typeface="+mn-lt"/>
              <a:cs typeface="+mn-lt"/>
            </a:endParaRPr>
          </a:p>
          <a:p>
            <a:pPr>
              <a:buSzPct val="115000"/>
            </a:pPr>
            <a:r>
              <a:rPr lang="en-US" dirty="0">
                <a:latin typeface="Times New Roman" panose="02020603050405020304"/>
                <a:ea typeface="+mn-lt"/>
                <a:cs typeface="+mn-lt"/>
              </a:rPr>
              <a:t>It provides attachment for the </a:t>
            </a:r>
            <a:r>
              <a:rPr lang="en-US" b="1" dirty="0">
                <a:latin typeface="Times New Roman" panose="02020603050405020304"/>
                <a:ea typeface="+mn-lt"/>
                <a:cs typeface="+mn-lt"/>
              </a:rPr>
              <a:t>eye muscles</a:t>
            </a:r>
            <a:r>
              <a:rPr lang="en-US" dirty="0">
                <a:latin typeface="Times New Roman" panose="02020603050405020304"/>
                <a:ea typeface="+mn-lt"/>
                <a:cs typeface="+mn-lt"/>
              </a:rPr>
              <a:t>, which help in eye movement.</a:t>
            </a:r>
            <a:endParaRPr lang="en-US">
              <a:latin typeface="Times New Roman" panose="02020603050405020304"/>
              <a:cs typeface="Times New Roman" panose="02020603050405020304"/>
            </a:endParaRPr>
          </a:p>
          <a:p>
            <a:pPr>
              <a:buSzPct val="115000"/>
            </a:pPr>
            <a:r>
              <a:rPr lang="en-US" dirty="0">
                <a:latin typeface="Times New Roman" panose="02020603050405020304"/>
                <a:ea typeface="+mn-lt"/>
                <a:cs typeface="+mn-lt"/>
              </a:rPr>
              <a:t>The front transparent part of the sclera is called the </a:t>
            </a:r>
            <a:r>
              <a:rPr lang="en-US" b="1" dirty="0">
                <a:latin typeface="Times New Roman" panose="02020603050405020304"/>
                <a:ea typeface="+mn-lt"/>
                <a:cs typeface="+mn-lt"/>
              </a:rPr>
              <a:t>cornea</a:t>
            </a:r>
            <a:r>
              <a:rPr lang="en-US" dirty="0">
                <a:latin typeface="Times New Roman" panose="02020603050405020304"/>
                <a:ea typeface="+mn-lt"/>
                <a:cs typeface="+mn-lt"/>
              </a:rPr>
              <a:t>, which allows light to enter the eye.</a:t>
            </a:r>
            <a:endParaRPr lang="en-US" dirty="0">
              <a:latin typeface="Times New Roman" panose="02020603050405020304"/>
            </a:endParaRPr>
          </a:p>
          <a:p>
            <a:pPr>
              <a:buSzPct val="115000"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5281</Words>
  <Application>WPS Presentation</Application>
  <PresentationFormat>Widescreen</PresentationFormat>
  <Paragraphs>162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SimSun</vt:lpstr>
      <vt:lpstr>Wingdings</vt:lpstr>
      <vt:lpstr>Arial</vt:lpstr>
      <vt:lpstr>Times New Roman</vt:lpstr>
      <vt:lpstr>Garamond</vt:lpstr>
      <vt:lpstr>Segoe Print</vt:lpstr>
      <vt:lpstr>Microsoft YaHei</vt:lpstr>
      <vt:lpstr>Arial Unicode MS</vt:lpstr>
      <vt:lpstr>Calibri</vt:lpstr>
      <vt:lpstr>Garamond</vt:lpstr>
      <vt:lpstr>PMingLiU-ExtB</vt:lpstr>
      <vt:lpstr>Organic</vt:lpstr>
      <vt:lpstr>VISION</vt:lpstr>
      <vt:lpstr>INTRODUCTION</vt:lpstr>
      <vt:lpstr>Stimulus for vision </vt:lpstr>
      <vt:lpstr>WAVE AMPLITUDE</vt:lpstr>
      <vt:lpstr>WAVE LENGTH</vt:lpstr>
      <vt:lpstr>WAVE PURITY</vt:lpstr>
      <vt:lpstr>STRUCTURE OF EYE</vt:lpstr>
      <vt:lpstr>LAYERS OF EYES</vt:lpstr>
      <vt:lpstr>OUTERMOST LAYER</vt:lpstr>
      <vt:lpstr>MIDDLE LAYER</vt:lpstr>
      <vt:lpstr>CHAMBERS</vt:lpstr>
      <vt:lpstr>ANTERIOR CHAMBER</vt:lpstr>
      <vt:lpstr>IRIS</vt:lpstr>
      <vt:lpstr>PUPIL</vt:lpstr>
      <vt:lpstr>VITREOUS CHAMBER</vt:lpstr>
      <vt:lpstr>RETINA</vt:lpstr>
      <vt:lpstr>LAYERS OF RETINA</vt:lpstr>
      <vt:lpstr>PHOTORECEPTORS</vt:lpstr>
      <vt:lpstr>RODS</vt:lpstr>
      <vt:lpstr>CONES</vt:lpstr>
      <vt:lpstr>FOVEA</vt:lpstr>
      <vt:lpstr>BIPOLAR CELLS </vt:lpstr>
      <vt:lpstr>PowerPoint 演示文稿</vt:lpstr>
      <vt:lpstr>OPTIC NERVE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Haiqa Tanveer malik</cp:lastModifiedBy>
  <cp:revision>799</cp:revision>
  <dcterms:created xsi:type="dcterms:W3CDTF">2026-01-19T04:32:00Z</dcterms:created>
  <dcterms:modified xsi:type="dcterms:W3CDTF">2026-01-22T01:51:25Z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C3D99397BF0146DEA07F11C4408753E5_12</vt:lpwstr>
  </property>
  <property fmtid="{D5CDD505-2E9C-101B-9397-08002B2CF9AE}" pid="3" name="KSOProductBuildVer">
    <vt:lpwstr>2057-12.2.0.23196</vt:lpwstr>
  </property>
</Properties>
</file>