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86" r:id="rId3"/>
    <p:sldId id="287" r:id="rId4"/>
    <p:sldId id="300" r:id="rId5"/>
    <p:sldId id="288" r:id="rId6"/>
    <p:sldId id="289" r:id="rId7"/>
    <p:sldId id="292" r:id="rId8"/>
    <p:sldId id="293" r:id="rId9"/>
    <p:sldId id="294" r:id="rId10"/>
    <p:sldId id="295" r:id="rId11"/>
    <p:sldId id="296" r:id="rId12"/>
    <p:sldId id="297" r:id="rId13"/>
    <p:sldId id="290" r:id="rId14"/>
    <p:sldId id="301" r:id="rId15"/>
    <p:sldId id="302" r:id="rId16"/>
    <p:sldId id="303" r:id="rId17"/>
    <p:sldId id="304" r:id="rId18"/>
    <p:sldId id="305" r:id="rId19"/>
    <p:sldId id="291" r:id="rId20"/>
    <p:sldId id="29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86"/>
            <p14:sldId id="287"/>
            <p14:sldId id="300"/>
            <p14:sldId id="288"/>
            <p14:sldId id="289"/>
            <p14:sldId id="292"/>
            <p14:sldId id="293"/>
            <p14:sldId id="294"/>
            <p14:sldId id="295"/>
            <p14:sldId id="296"/>
            <p14:sldId id="297"/>
            <p14:sldId id="290"/>
            <p14:sldId id="301"/>
            <p14:sldId id="302"/>
            <p14:sldId id="303"/>
            <p14:sldId id="304"/>
            <p14:sldId id="305"/>
            <p14:sldId id="291"/>
            <p14:sldId id="299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Sentence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E8AC-D374-AD62-96BC-42840B9F9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20591-C88B-D6A3-D6D8-A48FDF46E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0E577B2-6D9E-E57C-2447-15A91F72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36E278C-63A4-CD18-5D7F-273E67422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2" y="2337294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When &amp; Why to Use – Complex Sentence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654F5-63DE-37F7-9DEB-C646CECE5A5F}"/>
              </a:ext>
            </a:extLst>
          </p:cNvPr>
          <p:cNvSpPr txBox="1"/>
          <p:nvPr/>
        </p:nvSpPr>
        <p:spPr>
          <a:xfrm>
            <a:off x="1161027" y="2991345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 show reason, contrast, time,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 sound academic and mature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 essays, arguments, analysis</a:t>
            </a:r>
            <a:endParaRPr lang="en-US" sz="2000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1353374-CF8A-FFEF-3EA5-7C49619F659D}"/>
              </a:ext>
            </a:extLst>
          </p:cNvPr>
          <p:cNvSpPr txBox="1">
            <a:spLocks/>
          </p:cNvSpPr>
          <p:nvPr/>
        </p:nvSpPr>
        <p:spPr>
          <a:xfrm>
            <a:off x="1407999" y="4331860"/>
            <a:ext cx="9840685" cy="87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8604A-317F-C716-7126-97853BC14029}"/>
              </a:ext>
            </a:extLst>
          </p:cNvPr>
          <p:cNvSpPr txBox="1"/>
          <p:nvPr/>
        </p:nvSpPr>
        <p:spPr>
          <a:xfrm>
            <a:off x="1161027" y="4542208"/>
            <a:ext cx="10087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Piece-wise tip:</a:t>
            </a:r>
          </a:p>
          <a:p>
            <a:r>
              <a:rPr lang="en-US" sz="2000" dirty="0">
                <a:solidFill>
                  <a:schemeClr val="tx2"/>
                </a:solidFill>
              </a:rPr>
              <a:t>Use complex  sentences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one idea is more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you want to explain why or how</a:t>
            </a:r>
          </a:p>
        </p:txBody>
      </p:sp>
    </p:spTree>
    <p:extLst>
      <p:ext uri="{BB962C8B-B14F-4D97-AF65-F5344CB8AC3E}">
        <p14:creationId xmlns:p14="http://schemas.microsoft.com/office/powerpoint/2010/main" val="377904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141C5-31EC-C652-1043-97553C563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9956D0-9E74-63F0-773C-40F7865FB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6787111-821F-D30F-935D-2C1A6E14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Compound–Complex Sentence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06BBFF-E7B1-4299-B664-BE03E7621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59" y="2618670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 compound-complex  sentence: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two or more independent clauses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at least one dependent clause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CE43C-A78F-DA86-DAB7-6AC3C3CDA660}"/>
              </a:ext>
            </a:extLst>
          </p:cNvPr>
          <p:cNvSpPr txBox="1"/>
          <p:nvPr/>
        </p:nvSpPr>
        <p:spPr>
          <a:xfrm>
            <a:off x="-1843626" y="5007778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Combination of compound + complex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CDD301-8C18-4D4D-0BCB-728F0F7BFF97}"/>
              </a:ext>
            </a:extLst>
          </p:cNvPr>
          <p:cNvSpPr txBox="1"/>
          <p:nvPr/>
        </p:nvSpPr>
        <p:spPr>
          <a:xfrm>
            <a:off x="4330741" y="4074844"/>
            <a:ext cx="10087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Although I was tired, I finished my work, and I went to bed.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She loves poetry because it expresses emotion, and she writes daily.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When the rain stopped, we went outside, but the ground was wet.</a:t>
            </a:r>
          </a:p>
        </p:txBody>
      </p:sp>
    </p:spTree>
    <p:extLst>
      <p:ext uri="{BB962C8B-B14F-4D97-AF65-F5344CB8AC3E}">
        <p14:creationId xmlns:p14="http://schemas.microsoft.com/office/powerpoint/2010/main" val="22919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5A447-819A-39E0-F2C6-73373EF74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C50BB3-B7AE-673B-AFF7-42D0D881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A0111EC-0141-59C3-9F56-57068550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97464F-95E3-ED45-ACEA-362068EE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2" y="2337294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When &amp; Why to Use – Complex Sentence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DC9F65-3468-CDBC-4237-CBC576AAA8BB}"/>
              </a:ext>
            </a:extLst>
          </p:cNvPr>
          <p:cNvSpPr txBox="1"/>
          <p:nvPr/>
        </p:nvSpPr>
        <p:spPr>
          <a:xfrm>
            <a:off x="1161027" y="2991345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To express detailed, layered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In advanced writing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For literature, research, critical analysis</a:t>
            </a:r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548E398F-4834-0FDA-AA2B-24ED574BB047}"/>
              </a:ext>
            </a:extLst>
          </p:cNvPr>
          <p:cNvSpPr txBox="1">
            <a:spLocks/>
          </p:cNvSpPr>
          <p:nvPr/>
        </p:nvSpPr>
        <p:spPr>
          <a:xfrm>
            <a:off x="1407999" y="4331860"/>
            <a:ext cx="9840685" cy="87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176059-B03E-3698-04EA-7DDF07CB625C}"/>
              </a:ext>
            </a:extLst>
          </p:cNvPr>
          <p:cNvSpPr txBox="1"/>
          <p:nvPr/>
        </p:nvSpPr>
        <p:spPr>
          <a:xfrm>
            <a:off x="1161027" y="4542208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Piece-wise tip: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Use sparingly.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Too many = confusing.</a:t>
            </a:r>
          </a:p>
        </p:txBody>
      </p:sp>
    </p:spTree>
    <p:extLst>
      <p:ext uri="{BB962C8B-B14F-4D97-AF65-F5344CB8AC3E}">
        <p14:creationId xmlns:p14="http://schemas.microsoft.com/office/powerpoint/2010/main" val="382855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7656E-04B4-3B74-B2B4-2FD87414D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6727C-55B8-FB6A-A171-3FADCF166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8BB130B-4EED-9569-DC0F-9ED18510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Discourse Markers / Transition Words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E33ED2-B2AA-9A00-B270-D73996EDE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2967"/>
              </p:ext>
            </p:extLst>
          </p:nvPr>
        </p:nvGraphicFramePr>
        <p:xfrm>
          <a:off x="2244157" y="2986067"/>
          <a:ext cx="7993516" cy="2394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72">
                  <a:extLst>
                    <a:ext uri="{9D8B030D-6E8A-4147-A177-3AD203B41FA5}">
                      <a16:colId xmlns:a16="http://schemas.microsoft.com/office/drawing/2014/main" val="3613236426"/>
                    </a:ext>
                  </a:extLst>
                </a:gridCol>
                <a:gridCol w="5535044">
                  <a:extLst>
                    <a:ext uri="{9D8B030D-6E8A-4147-A177-3AD203B41FA5}">
                      <a16:colId xmlns:a16="http://schemas.microsoft.com/office/drawing/2014/main" val="4143196796"/>
                    </a:ext>
                  </a:extLst>
                </a:gridCol>
              </a:tblGrid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Addition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Moreover, furthermore, also, in 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717156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Contrast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However, although, yet, on the other hand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179523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Cause &amp;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Therefore, because, so, as a result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446804"/>
                  </a:ext>
                </a:extLst>
              </a:tr>
              <a:tr h="598513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Meanwhile, afterward, before, eventually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353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CBD624-E498-7AAE-45D2-EC5C515A71C1}"/>
              </a:ext>
            </a:extLst>
          </p:cNvPr>
          <p:cNvSpPr txBox="1"/>
          <p:nvPr/>
        </p:nvSpPr>
        <p:spPr>
          <a:xfrm>
            <a:off x="4347482" y="2585957"/>
            <a:ext cx="61150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These help sentences flow logically.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020673-CDFD-C8F1-7D02-15F6A9507484}"/>
              </a:ext>
            </a:extLst>
          </p:cNvPr>
          <p:cNvSpPr txBox="1"/>
          <p:nvPr/>
        </p:nvSpPr>
        <p:spPr>
          <a:xfrm>
            <a:off x="3923765" y="5552702"/>
            <a:ext cx="61150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was tired; however, I continued studying.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 practiced daily; therefore, she improved.</a:t>
            </a:r>
          </a:p>
        </p:txBody>
      </p:sp>
    </p:spTree>
    <p:extLst>
      <p:ext uri="{BB962C8B-B14F-4D97-AF65-F5344CB8AC3E}">
        <p14:creationId xmlns:p14="http://schemas.microsoft.com/office/powerpoint/2010/main" val="55558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C92F6-4BF1-4197-F715-0DD6EE04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D0C33-2E24-502D-717F-E8238E8FE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24F2BD-F9B0-6A2F-87E7-F3176031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AD188-12D5-A06F-A367-70222F5B2927}"/>
              </a:ext>
            </a:extLst>
          </p:cNvPr>
          <p:cNvSpPr txBox="1"/>
          <p:nvPr/>
        </p:nvSpPr>
        <p:spPr>
          <a:xfrm>
            <a:off x="1052171" y="2534218"/>
            <a:ext cx="100876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AutoNum type="arabicPeriod"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Run-On Sentence</a:t>
            </a:r>
          </a:p>
          <a:p>
            <a:pPr marL="457200" indent="-457200" algn="ctr">
              <a:buAutoNum type="arabicPeriod"/>
            </a:pP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run-on sentence occurs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two or more independent clauses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are joined without proper punctuation or conjunctions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It is a grammatical error, not a sentence type.</a:t>
            </a:r>
          </a:p>
          <a:p>
            <a:r>
              <a:rPr lang="en-US" sz="2000" b="1" dirty="0"/>
              <a:t>Examples (Incorrect)</a:t>
            </a:r>
          </a:p>
          <a:p>
            <a:pPr marL="457200" indent="-457200">
              <a:buAutoNum type="arabicPeriod"/>
            </a:pPr>
            <a:r>
              <a:rPr lang="en-US" sz="2000" dirty="0"/>
              <a:t>I was tired I went to sleep.</a:t>
            </a:r>
          </a:p>
          <a:p>
            <a:pPr marL="457200" indent="-457200">
              <a:buAutoNum type="arabicPeriod"/>
            </a:pPr>
            <a:r>
              <a:rPr lang="en-US" sz="2000" dirty="0"/>
              <a:t>She loves literature she studies poetry daily.</a:t>
            </a:r>
          </a:p>
          <a:p>
            <a:pPr marL="457200" indent="-457200">
              <a:buAutoNum type="arabicPeriod"/>
            </a:pPr>
            <a:r>
              <a:rPr lang="en-US" sz="2000" dirty="0"/>
              <a:t>He opened the door it was raining outside.</a:t>
            </a:r>
          </a:p>
        </p:txBody>
      </p:sp>
    </p:spTree>
    <p:extLst>
      <p:ext uri="{BB962C8B-B14F-4D97-AF65-F5344CB8AC3E}">
        <p14:creationId xmlns:p14="http://schemas.microsoft.com/office/powerpoint/2010/main" val="794522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BA193-02AE-CEAC-DED2-35D66A849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0382DC-7B45-8FBA-37BE-289D883F6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4759BA5-72A1-45BB-A853-60BF726F6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37944C-9CFF-A2A9-3612-57FDA3B7CE8A}"/>
              </a:ext>
            </a:extLst>
          </p:cNvPr>
          <p:cNvSpPr txBox="1"/>
          <p:nvPr/>
        </p:nvSpPr>
        <p:spPr>
          <a:xfrm>
            <a:off x="1052171" y="2452575"/>
            <a:ext cx="1008765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How to Fix a Run-On Sentence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Method 1: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 a Full Stop</a:t>
            </a:r>
          </a:p>
          <a:p>
            <a:r>
              <a:rPr lang="en-US" sz="2000" dirty="0"/>
              <a:t>I was tired. I went to sleep.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✔ Method 2: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 a Coordinating Conjunction</a:t>
            </a:r>
          </a:p>
          <a:p>
            <a:r>
              <a:rPr lang="en-US" sz="2000" dirty="0"/>
              <a:t>I was tired, so I went to sleep.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✔ Method 3: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Use a Semicolon</a:t>
            </a:r>
          </a:p>
          <a:p>
            <a:r>
              <a:rPr lang="en-US" sz="2000" dirty="0"/>
              <a:t>I was tired; I went to sleep.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✔ Method 4: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Make It Complex</a:t>
            </a:r>
          </a:p>
          <a:p>
            <a:r>
              <a:rPr lang="en-US" sz="2000" dirty="0"/>
              <a:t>Because I was tired, I went to sleep.</a:t>
            </a:r>
          </a:p>
        </p:txBody>
      </p:sp>
    </p:spTree>
    <p:extLst>
      <p:ext uri="{BB962C8B-B14F-4D97-AF65-F5344CB8AC3E}">
        <p14:creationId xmlns:p14="http://schemas.microsoft.com/office/powerpoint/2010/main" val="3476140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39664-8290-E629-BE07-6F7A1CF07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BDF530-3AAE-9570-4EA3-A500D806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865A92-C389-788F-60A7-447D9D7E4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40CAB3-992A-4F86-6562-9E0C6EE51929}"/>
              </a:ext>
            </a:extLst>
          </p:cNvPr>
          <p:cNvSpPr txBox="1"/>
          <p:nvPr/>
        </p:nvSpPr>
        <p:spPr>
          <a:xfrm>
            <a:off x="1052171" y="2534218"/>
            <a:ext cx="100876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3. Fragment (Incomplete Sentence)</a:t>
            </a:r>
          </a:p>
          <a:p>
            <a:pPr algn="ctr"/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sentence fragment: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lacks a subject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or a verb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or a complete thought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It is a grammatical error, not a sentence type.</a:t>
            </a:r>
          </a:p>
          <a:p>
            <a:r>
              <a:rPr lang="en-US" sz="2000" b="1" dirty="0"/>
              <a:t>Examples:</a:t>
            </a:r>
          </a:p>
          <a:p>
            <a:r>
              <a:rPr lang="en-US" sz="2000" dirty="0"/>
              <a:t>1. Because I was tired. ------ Because I was tired, I slept early.</a:t>
            </a:r>
          </a:p>
          <a:p>
            <a:r>
              <a:rPr lang="en-US" sz="2000" dirty="0"/>
              <a:t>2. Running down the street. ---- She was running down the street.</a:t>
            </a:r>
          </a:p>
          <a:p>
            <a:r>
              <a:rPr lang="en-US" sz="2000" dirty="0"/>
              <a:t>3. After the exam. ---- After the exam, we celebrated.</a:t>
            </a:r>
          </a:p>
        </p:txBody>
      </p:sp>
    </p:spTree>
    <p:extLst>
      <p:ext uri="{BB962C8B-B14F-4D97-AF65-F5344CB8AC3E}">
        <p14:creationId xmlns:p14="http://schemas.microsoft.com/office/powerpoint/2010/main" val="2757070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7DD81-49E6-CF03-6852-2704598A6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A0EAE4-6729-9B23-5F53-22BF599F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4E74D58-7D37-8BAD-6B43-A682F6F7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24B95-EEFF-757B-AD9B-E1EC72CEA01F}"/>
              </a:ext>
            </a:extLst>
          </p:cNvPr>
          <p:cNvSpPr txBox="1"/>
          <p:nvPr/>
        </p:nvSpPr>
        <p:spPr>
          <a:xfrm>
            <a:off x="1052171" y="2534218"/>
            <a:ext cx="1008765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4. Periodic Sentence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periodic sentence: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keeps the main idea till the end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creates suspense or emphasis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Structure: Dependent clause(s) → Independent clause</a:t>
            </a:r>
          </a:p>
          <a:p>
            <a:r>
              <a:rPr lang="en-US" sz="2000" b="1" dirty="0"/>
              <a:t>Examples:</a:t>
            </a:r>
          </a:p>
          <a:p>
            <a:pPr marL="457200" indent="-457200">
              <a:buAutoNum type="arabicPeriod"/>
            </a:pPr>
            <a:r>
              <a:rPr lang="en-US" sz="2000" dirty="0"/>
              <a:t>Although she was exhausted after work, she continued studying.</a:t>
            </a:r>
          </a:p>
          <a:p>
            <a:pPr marL="457200" indent="-457200">
              <a:buAutoNum type="arabicPeriod"/>
            </a:pPr>
            <a:r>
              <a:rPr lang="en-US" sz="2000" dirty="0"/>
              <a:t>After years of struggle and silence, he finally spoke.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Used in literature and formal writing.</a:t>
            </a:r>
          </a:p>
        </p:txBody>
      </p:sp>
    </p:spTree>
    <p:extLst>
      <p:ext uri="{BB962C8B-B14F-4D97-AF65-F5344CB8AC3E}">
        <p14:creationId xmlns:p14="http://schemas.microsoft.com/office/powerpoint/2010/main" val="2515579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CE692-DBEB-DDAC-AE86-E3FFB0148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B11FCE-A34A-D865-1F00-6BE3D4823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153BD47-CC3B-BAC4-353D-27D4F5BF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Structures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D677F-2D96-7124-A8E0-D2A644B21600}"/>
              </a:ext>
            </a:extLst>
          </p:cNvPr>
          <p:cNvSpPr txBox="1"/>
          <p:nvPr/>
        </p:nvSpPr>
        <p:spPr>
          <a:xfrm>
            <a:off x="1052171" y="2534218"/>
            <a:ext cx="100876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5. Loose (Cumulative) Sentence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loose sentence: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gives the main idea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adds extra details afterward</a:t>
            </a:r>
          </a:p>
          <a:p>
            <a:r>
              <a:rPr lang="en-US" sz="2000" b="1" dirty="0"/>
              <a:t>Examples:</a:t>
            </a:r>
          </a:p>
          <a:p>
            <a:pPr marL="457200" indent="-457200">
              <a:buAutoNum type="arabicPeriod"/>
            </a:pPr>
            <a:r>
              <a:rPr lang="en-US" sz="2000" dirty="0"/>
              <a:t>She passed the exam, after months of hard work.</a:t>
            </a:r>
          </a:p>
          <a:p>
            <a:pPr marL="457200" indent="-457200">
              <a:buAutoNum type="arabicPeriod"/>
            </a:pPr>
            <a:r>
              <a:rPr lang="en-US" sz="2000" dirty="0"/>
              <a:t>2. He walked into the room, tired and anxious.</a:t>
            </a: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More common in modern English and spoken language.</a:t>
            </a:r>
          </a:p>
        </p:txBody>
      </p:sp>
    </p:spTree>
    <p:extLst>
      <p:ext uri="{BB962C8B-B14F-4D97-AF65-F5344CB8AC3E}">
        <p14:creationId xmlns:p14="http://schemas.microsoft.com/office/powerpoint/2010/main" val="41060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B848D-2F36-6AEB-89FF-B212B203E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AE63C546-9B36-49B0-3D0C-EDE79793A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FCE8FD-DE81-FC52-60EB-CD44F005F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D7D561-A8CB-36AA-90A3-D7E672E00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7A319-6586-CB17-1540-AE9AC206F055}"/>
              </a:ext>
            </a:extLst>
          </p:cNvPr>
          <p:cNvSpPr txBox="1"/>
          <p:nvPr/>
        </p:nvSpPr>
        <p:spPr>
          <a:xfrm>
            <a:off x="1513114" y="2598003"/>
            <a:ext cx="606334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1: Identify the Sentence Type</a:t>
            </a:r>
          </a:p>
          <a:p>
            <a:r>
              <a:rPr lang="en-US" sz="2000" dirty="0"/>
              <a:t>Identify whether the sentence is simple, compound, or complex.</a:t>
            </a:r>
            <a:br>
              <a:rPr lang="en-US" sz="2400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 like coffee.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 was late, but she didn’t apologize.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Because it was cold, we stayed inside.</a:t>
            </a:r>
          </a:p>
        </p:txBody>
      </p:sp>
    </p:spTree>
    <p:extLst>
      <p:ext uri="{BB962C8B-B14F-4D97-AF65-F5344CB8AC3E}">
        <p14:creationId xmlns:p14="http://schemas.microsoft.com/office/powerpoint/2010/main" val="35138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182E-907B-FF0E-7689-59BF6B82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7D8F4C-F832-863B-ACB8-36BC294E9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B940827-38FD-F320-330F-82D8F11F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Sentence?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F50EA-B49C-AE45-42E8-A8753CF6CF03}"/>
              </a:ext>
            </a:extLst>
          </p:cNvPr>
          <p:cNvSpPr txBox="1"/>
          <p:nvPr/>
        </p:nvSpPr>
        <p:spPr>
          <a:xfrm>
            <a:off x="1052171" y="2534218"/>
            <a:ext cx="1008765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sentence is a group of words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expresses a complete thought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has a subject (who/what)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has a predicate (what happens)</a:t>
            </a:r>
          </a:p>
          <a:p>
            <a:endParaRPr lang="en-US" sz="2000" b="1" dirty="0"/>
          </a:p>
          <a:p>
            <a:r>
              <a:rPr lang="en-US" sz="2000" b="1" dirty="0"/>
              <a:t>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She reads.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children are playing.</a:t>
            </a:r>
          </a:p>
        </p:txBody>
      </p:sp>
    </p:spTree>
    <p:extLst>
      <p:ext uri="{BB962C8B-B14F-4D97-AF65-F5344CB8AC3E}">
        <p14:creationId xmlns:p14="http://schemas.microsoft.com/office/powerpoint/2010/main" val="357420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8C094-897C-031B-BC90-A3DED1D59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unny pencil Vector Images &amp; Graphics for Commercial Use | VectorStock">
            <a:extLst>
              <a:ext uri="{FF2B5EF4-FFF2-40B4-BE49-F238E27FC236}">
                <a16:creationId xmlns:a16="http://schemas.microsoft.com/office/drawing/2014/main" id="{7AE81CCD-2773-5D50-1027-354676D9A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9" t="12273" r="15871" b="12710"/>
          <a:stretch>
            <a:fillRect/>
          </a:stretch>
        </p:blipFill>
        <p:spPr bwMode="auto">
          <a:xfrm>
            <a:off x="7968343" y="2481943"/>
            <a:ext cx="3352798" cy="36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17936A-5B7D-6425-0574-8CC848898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4CA9547-7DB2-3822-7096-091703958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Task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920A52-60C7-253D-6532-0F774B573568}"/>
              </a:ext>
            </a:extLst>
          </p:cNvPr>
          <p:cNvSpPr txBox="1"/>
          <p:nvPr/>
        </p:nvSpPr>
        <p:spPr>
          <a:xfrm>
            <a:off x="1513114" y="2598003"/>
            <a:ext cx="606334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Activity 2: Sentence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compound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complex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Example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Simple</a:t>
            </a:r>
            <a:r>
              <a:rPr lang="en-US" sz="2000" dirty="0"/>
              <a:t>: I was tired.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Compound</a:t>
            </a:r>
            <a:r>
              <a:rPr lang="en-US" sz="2000" dirty="0"/>
              <a:t>: I was tired, but I kept working.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Complex</a:t>
            </a:r>
            <a:r>
              <a:rPr lang="en-US" sz="2000" dirty="0"/>
              <a:t>: Although I was tired, I kept working.</a:t>
            </a:r>
          </a:p>
        </p:txBody>
      </p:sp>
    </p:spTree>
    <p:extLst>
      <p:ext uri="{BB962C8B-B14F-4D97-AF65-F5344CB8AC3E}">
        <p14:creationId xmlns:p14="http://schemas.microsoft.com/office/powerpoint/2010/main" val="275908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4CEF4-CE66-A50A-00AA-A0FFB8E11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FB1060-8A12-2AF4-2F81-3F5852CFF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9DD4F34-CFDE-C124-BCB6-6BAFDABA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Etymology of the Word Sentence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47F82B-43D8-668D-E85E-CC33159676AE}"/>
              </a:ext>
            </a:extLst>
          </p:cNvPr>
          <p:cNvSpPr txBox="1"/>
          <p:nvPr/>
        </p:nvSpPr>
        <p:spPr>
          <a:xfrm>
            <a:off x="1052171" y="2534218"/>
            <a:ext cx="100876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 word sentence comes from: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Latin: sententia meaning “thought, opinion, judgment, meaning”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Derived from the Latin verb </a:t>
            </a:r>
            <a:r>
              <a:rPr lang="en-US" sz="2000" dirty="0" err="1">
                <a:solidFill>
                  <a:schemeClr val="accent1"/>
                </a:solidFill>
              </a:rPr>
              <a:t>sentire</a:t>
            </a:r>
            <a:r>
              <a:rPr lang="en-US" sz="2000" dirty="0">
                <a:solidFill>
                  <a:schemeClr val="accent1"/>
                </a:solidFill>
              </a:rPr>
              <a:t>, meaning: “to feel, to think, to perceive”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What this tells us</a:t>
            </a:r>
          </a:p>
          <a:p>
            <a:r>
              <a:rPr lang="en-US" sz="2000" dirty="0"/>
              <a:t>Originally, a sentence was not just a grammatical unit—it was a complete thought or judgment.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That’s why, even today: A sentence must make sense</a:t>
            </a:r>
          </a:p>
          <a:p>
            <a:r>
              <a:rPr lang="en-US" sz="2000" dirty="0"/>
              <a:t>It must express a complete idea, not just words</a:t>
            </a:r>
          </a:p>
        </p:txBody>
      </p:sp>
    </p:spTree>
    <p:extLst>
      <p:ext uri="{BB962C8B-B14F-4D97-AF65-F5344CB8AC3E}">
        <p14:creationId xmlns:p14="http://schemas.microsoft.com/office/powerpoint/2010/main" val="416316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B6CD19-5877-00A5-2518-843B7822F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576" b="893"/>
          <a:stretch>
            <a:fillRect/>
          </a:stretch>
        </p:blipFill>
        <p:spPr>
          <a:xfrm>
            <a:off x="3213666" y="625872"/>
            <a:ext cx="6044634" cy="5606255"/>
          </a:xfrm>
        </p:spPr>
      </p:pic>
    </p:spTree>
    <p:extLst>
      <p:ext uri="{BB962C8B-B14F-4D97-AF65-F5344CB8AC3E}">
        <p14:creationId xmlns:p14="http://schemas.microsoft.com/office/powerpoint/2010/main" val="65176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55928-1F33-BF72-DA50-669EE0E7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03178C-59E2-8245-17D6-FE0F8B7D4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8BD7E25-A1EE-1E95-E31B-1F0A0A1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Simple Sentence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4BF208-9481-BDBB-A021-6A4430DC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90287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simple sentence has: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one independent clause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one main idea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It may look “simple,” but it can still be long.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Closest to the original idea of sententia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502E94-A522-0ABD-F37F-B670890C7632}"/>
              </a:ext>
            </a:extLst>
          </p:cNvPr>
          <p:cNvSpPr txBox="1"/>
          <p:nvPr/>
        </p:nvSpPr>
        <p:spPr>
          <a:xfrm>
            <a:off x="1197086" y="4792056"/>
            <a:ext cx="100876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Structure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Subject + Verb (+ Object/Complement)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D6C75-EED3-52E2-A72A-7DDDC2A0407F}"/>
              </a:ext>
            </a:extLst>
          </p:cNvPr>
          <p:cNvSpPr txBox="1"/>
          <p:nvPr/>
        </p:nvSpPr>
        <p:spPr>
          <a:xfrm>
            <a:off x="6589257" y="2956552"/>
            <a:ext cx="10087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She writes poetry.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The sun rose early today.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My brother plays football every evening.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English literature fascinates me.</a:t>
            </a:r>
          </a:p>
        </p:txBody>
      </p:sp>
    </p:spTree>
    <p:extLst>
      <p:ext uri="{BB962C8B-B14F-4D97-AF65-F5344CB8AC3E}">
        <p14:creationId xmlns:p14="http://schemas.microsoft.com/office/powerpoint/2010/main" val="362902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2C7A9-EFA2-D6C7-3802-3B75B6619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BC4489-F019-66F7-3BD7-BF7DF5BB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4A25EE4-C928-67BF-231F-7F0C05579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328B47B-6010-6A71-E15E-1513938E5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2" y="2337294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When &amp; Why to Use – Simple Sentence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6CD01-C241-3358-48B5-4055B59A560A}"/>
              </a:ext>
            </a:extLst>
          </p:cNvPr>
          <p:cNvSpPr txBox="1"/>
          <p:nvPr/>
        </p:nvSpPr>
        <p:spPr>
          <a:xfrm>
            <a:off x="1161027" y="2991345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To state facts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To be clear and direct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In instructions, arguments, and spoken English</a:t>
            </a:r>
            <a:endParaRPr lang="en-US" sz="2000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699B70A6-2721-55F2-6E5C-1E1A7C354923}"/>
              </a:ext>
            </a:extLst>
          </p:cNvPr>
          <p:cNvSpPr txBox="1">
            <a:spLocks/>
          </p:cNvSpPr>
          <p:nvPr/>
        </p:nvSpPr>
        <p:spPr>
          <a:xfrm>
            <a:off x="1407999" y="4331860"/>
            <a:ext cx="9840685" cy="87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D42D7-9A1C-8D2F-8BBE-F5F350101A6D}"/>
              </a:ext>
            </a:extLst>
          </p:cNvPr>
          <p:cNvSpPr txBox="1"/>
          <p:nvPr/>
        </p:nvSpPr>
        <p:spPr>
          <a:xfrm>
            <a:off x="1161027" y="4542208"/>
            <a:ext cx="10087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Piece-wise tip:</a:t>
            </a:r>
          </a:p>
          <a:p>
            <a:r>
              <a:rPr lang="en-US" sz="2000" dirty="0">
                <a:solidFill>
                  <a:schemeClr val="tx2"/>
                </a:solidFill>
              </a:rPr>
              <a:t>Use simple sentences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you want clarity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you are explaining something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136173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7D66E-092D-9A70-6B64-5092232D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C893C-B62E-C597-15A3-E28A1EDF4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0F8762E-C941-265A-ABD8-21D559C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 2. Compound Sentence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3BF8C4-5DCE-F4D4-06AB-AD93ED91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48657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compound sentence: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has two or more independent clauses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clauses are joined by coordinating conjunctions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28E993-BE44-91E6-36E0-D51884AF53F5}"/>
              </a:ext>
            </a:extLst>
          </p:cNvPr>
          <p:cNvSpPr txBox="1"/>
          <p:nvPr/>
        </p:nvSpPr>
        <p:spPr>
          <a:xfrm>
            <a:off x="1197086" y="4792056"/>
            <a:ext cx="10087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-- </a:t>
            </a:r>
            <a:r>
              <a:rPr lang="en-US" sz="2000" b="1" dirty="0">
                <a:solidFill>
                  <a:schemeClr val="tx2"/>
                </a:solidFill>
              </a:rPr>
              <a:t>Coordinating Conjunctions (FANBOYS)</a:t>
            </a:r>
          </a:p>
          <a:p>
            <a:r>
              <a:rPr lang="en-US" sz="2000" dirty="0">
                <a:solidFill>
                  <a:schemeClr val="tx2"/>
                </a:solidFill>
              </a:rPr>
              <a:t>For, And, Nor, But, Or, Yet, So📐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Independent clause + FANBOYS + Independent clause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AF2CD-CE52-3CCC-D1D6-8946D8BE9D8C}"/>
              </a:ext>
            </a:extLst>
          </p:cNvPr>
          <p:cNvSpPr txBox="1"/>
          <p:nvPr/>
        </p:nvSpPr>
        <p:spPr>
          <a:xfrm>
            <a:off x="6523942" y="2613392"/>
            <a:ext cx="10087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 wanted to read, but I felt sleepy.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She worked hard, and she passed the exam.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You can stay here, or you can leave now.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He was tired, yet he continued studying.</a:t>
            </a:r>
          </a:p>
        </p:txBody>
      </p:sp>
    </p:spTree>
    <p:extLst>
      <p:ext uri="{BB962C8B-B14F-4D97-AF65-F5344CB8AC3E}">
        <p14:creationId xmlns:p14="http://schemas.microsoft.com/office/powerpoint/2010/main" val="72793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ED818-CB30-2A01-301C-DAD1D399C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64CAC4-0EA5-91F0-FAFF-74EBAEFF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D10B90-855B-5BA7-69DA-D0AE023F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Continued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155D3BD-A796-3A0C-4A02-25358CA50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572" y="2337294"/>
            <a:ext cx="9840685" cy="8720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accent1"/>
                </a:solidFill>
              </a:rPr>
              <a:t>When &amp; Why to Use – Compound Sentence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8A22C1-6403-2F74-595B-FBD389C5695B}"/>
              </a:ext>
            </a:extLst>
          </p:cNvPr>
          <p:cNvSpPr txBox="1"/>
          <p:nvPr/>
        </p:nvSpPr>
        <p:spPr>
          <a:xfrm>
            <a:off x="1161027" y="2991345"/>
            <a:ext cx="100876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To show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To connect equal ideas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To add rhythm to writing</a:t>
            </a:r>
            <a:endParaRPr lang="en-US" sz="2000" dirty="0"/>
          </a:p>
        </p:txBody>
      </p:sp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95C6FA79-1E2A-0396-CB4A-5A58263D277D}"/>
              </a:ext>
            </a:extLst>
          </p:cNvPr>
          <p:cNvSpPr txBox="1">
            <a:spLocks/>
          </p:cNvSpPr>
          <p:nvPr/>
        </p:nvSpPr>
        <p:spPr>
          <a:xfrm>
            <a:off x="1407999" y="4331860"/>
            <a:ext cx="9840685" cy="8720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99B8A-F81E-B179-29F9-03F1B036B881}"/>
              </a:ext>
            </a:extLst>
          </p:cNvPr>
          <p:cNvSpPr txBox="1"/>
          <p:nvPr/>
        </p:nvSpPr>
        <p:spPr>
          <a:xfrm>
            <a:off x="1161027" y="4542208"/>
            <a:ext cx="10087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Piece-wise tip:</a:t>
            </a:r>
          </a:p>
          <a:p>
            <a:r>
              <a:rPr lang="en-US" sz="2000" dirty="0">
                <a:solidFill>
                  <a:schemeClr val="tx2"/>
                </a:solidFill>
              </a:rPr>
              <a:t>Use compound sentences when: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both ideas are equally important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you want your writing to feel smooth, not choppy</a:t>
            </a:r>
          </a:p>
        </p:txBody>
      </p:sp>
    </p:spTree>
    <p:extLst>
      <p:ext uri="{BB962C8B-B14F-4D97-AF65-F5344CB8AC3E}">
        <p14:creationId xmlns:p14="http://schemas.microsoft.com/office/powerpoint/2010/main" val="735598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BA0DA-0F90-B738-E36A-E7C4A4BB0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E04333-2ECE-31F9-F2C4-6B3571DC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896F892-E3B2-0CA8-B384-38E92B30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Complex Sentence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86D3D2-1397-2A67-D090-400F75B48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959" y="2618670"/>
            <a:ext cx="9840685" cy="1123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 complex  sentence: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has one independent clause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</a:rPr>
              <a:t>and at least one dependent (subordinate) clause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9E3EB7-B238-CBCB-4E6B-77447643B75B}"/>
              </a:ext>
            </a:extLst>
          </p:cNvPr>
          <p:cNvSpPr txBox="1"/>
          <p:nvPr/>
        </p:nvSpPr>
        <p:spPr>
          <a:xfrm>
            <a:off x="883245" y="4175021"/>
            <a:ext cx="100876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-- </a:t>
            </a:r>
            <a:r>
              <a:rPr lang="en-US" sz="2000" b="1" dirty="0">
                <a:solidFill>
                  <a:schemeClr val="tx2"/>
                </a:solidFill>
              </a:rPr>
              <a:t>Subordinating Conjunctions (FANBOYS)</a:t>
            </a:r>
          </a:p>
          <a:p>
            <a:r>
              <a:rPr lang="en-US" sz="2000" dirty="0">
                <a:solidFill>
                  <a:schemeClr val="tx2"/>
                </a:solidFill>
              </a:rPr>
              <a:t>Because, although, since, when, while, if, unless, before, after, that</a:t>
            </a:r>
          </a:p>
          <a:p>
            <a:pPr algn="ctr"/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Structure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Independent clause + dependent clause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Dependent clause + comma + independent clause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EF7CA-D53E-21A2-C88F-C8C3287EC60C}"/>
              </a:ext>
            </a:extLst>
          </p:cNvPr>
          <p:cNvSpPr txBox="1"/>
          <p:nvPr/>
        </p:nvSpPr>
        <p:spPr>
          <a:xfrm>
            <a:off x="6143212" y="2613392"/>
            <a:ext cx="1008765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Examples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I stayed home because it was raining.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Although she was tired, she finished her work.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When the class ended, the students left quietly.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2"/>
                </a:solidFill>
              </a:rPr>
              <a:t>He failed the test because he didn’t prepare.</a:t>
            </a:r>
          </a:p>
        </p:txBody>
      </p:sp>
    </p:spTree>
    <p:extLst>
      <p:ext uri="{BB962C8B-B14F-4D97-AF65-F5344CB8AC3E}">
        <p14:creationId xmlns:p14="http://schemas.microsoft.com/office/powerpoint/2010/main" val="1337999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221</TotalTime>
  <Words>1136</Words>
  <Application>Microsoft Office PowerPoint</Application>
  <PresentationFormat>Widescreen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Garamond</vt:lpstr>
      <vt:lpstr>Organic</vt:lpstr>
      <vt:lpstr>Sentence Structure</vt:lpstr>
      <vt:lpstr>What Is a Sentence?</vt:lpstr>
      <vt:lpstr>Etymology of the Word Sentence</vt:lpstr>
      <vt:lpstr>PowerPoint Presentation</vt:lpstr>
      <vt:lpstr>1. Simple Sentence</vt:lpstr>
      <vt:lpstr>Continued</vt:lpstr>
      <vt:lpstr> 2. Compound Sentence</vt:lpstr>
      <vt:lpstr>Continued</vt:lpstr>
      <vt:lpstr>3. Complex Sentence</vt:lpstr>
      <vt:lpstr>Continued</vt:lpstr>
      <vt:lpstr>4. Compound–Complex Sentence</vt:lpstr>
      <vt:lpstr>Continued</vt:lpstr>
      <vt:lpstr>Discourse Markers / Transition Words</vt:lpstr>
      <vt:lpstr>Other Structures</vt:lpstr>
      <vt:lpstr>Continued</vt:lpstr>
      <vt:lpstr>Other Structures</vt:lpstr>
      <vt:lpstr>Other Structures</vt:lpstr>
      <vt:lpstr>Other Structures</vt:lpstr>
      <vt:lpstr>Learning Task </vt:lpstr>
      <vt:lpstr>Learning Task 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156</cp:revision>
  <dcterms:created xsi:type="dcterms:W3CDTF">2025-11-09T06:51:00Z</dcterms:created>
  <dcterms:modified xsi:type="dcterms:W3CDTF">2026-01-23T05:10:39Z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