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73" r:id="rId13"/>
    <p:sldId id="267" r:id="rId14"/>
    <p:sldId id="272" r:id="rId15"/>
    <p:sldId id="268" r:id="rId16"/>
    <p:sldId id="269" r:id="rId17"/>
    <p:sldId id="270" r:id="rId18"/>
    <p:sldId id="271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HUMAN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RIT,MLT,OTT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729" y="1407381"/>
            <a:ext cx="727006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792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7" y="500931"/>
            <a:ext cx="11171582" cy="57646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341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Liver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Largest </a:t>
            </a:r>
            <a:r>
              <a:rPr lang="en-US" dirty="0"/>
              <a:t>solid organ of the body</a:t>
            </a:r>
          </a:p>
          <a:p>
            <a:r>
              <a:rPr lang="en-US" dirty="0"/>
              <a:t>Located in the upper right region of the abdomen</a:t>
            </a:r>
          </a:p>
          <a:p>
            <a:r>
              <a:rPr lang="en-US" dirty="0"/>
              <a:t>Performs a wide variety of important functions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807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1" y="500931"/>
            <a:ext cx="11123874" cy="578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576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Major functions include: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Detoxification </a:t>
            </a:r>
            <a:r>
              <a:rPr lang="en-US" dirty="0"/>
              <a:t>(removal of toxins from blood)</a:t>
            </a:r>
          </a:p>
          <a:p>
            <a:r>
              <a:rPr lang="en-US" dirty="0"/>
              <a:t>Maintenance of blood sugar level</a:t>
            </a:r>
          </a:p>
          <a:p>
            <a:r>
              <a:rPr lang="en-US" dirty="0"/>
              <a:t>Regulation of blood clotting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478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7" y="500931"/>
            <a:ext cx="11171582" cy="57646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134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Produces </a:t>
            </a:r>
            <a:r>
              <a:rPr lang="en-US" b="1" dirty="0" smtClean="0"/>
              <a:t>bile</a:t>
            </a:r>
            <a:endParaRPr lang="en-US" dirty="0"/>
          </a:p>
          <a:p>
            <a:r>
              <a:rPr lang="en-US" dirty="0"/>
              <a:t>Stored in the gall bladder</a:t>
            </a:r>
          </a:p>
          <a:p>
            <a:r>
              <a:rPr lang="en-US" dirty="0"/>
              <a:t>Periodically released into the small intestine</a:t>
            </a:r>
          </a:p>
          <a:p>
            <a:r>
              <a:rPr lang="en-US" dirty="0"/>
              <a:t>Helps in digestion and absorption of fats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33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Respiratory System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Responsible </a:t>
            </a:r>
            <a:r>
              <a:rPr lang="en-US" dirty="0"/>
              <a:t>for breathing</a:t>
            </a:r>
          </a:p>
          <a:p>
            <a:r>
              <a:rPr lang="en-US" dirty="0"/>
              <a:t>Supplies oxygen to the body</a:t>
            </a:r>
          </a:p>
          <a:p>
            <a:r>
              <a:rPr lang="en-US" dirty="0"/>
              <a:t>Removes carbon dioxide</a:t>
            </a:r>
          </a:p>
          <a:p>
            <a:r>
              <a:rPr lang="en-US" dirty="0"/>
              <a:t>Divided into:</a:t>
            </a:r>
          </a:p>
          <a:p>
            <a:pPr lvl="1"/>
            <a:r>
              <a:rPr lang="en-US" b="1" dirty="0"/>
              <a:t>Upper respiratory tract</a:t>
            </a:r>
            <a:endParaRPr lang="en-US" dirty="0"/>
          </a:p>
          <a:p>
            <a:pPr lvl="1"/>
            <a:r>
              <a:rPr lang="en-US" b="1" dirty="0"/>
              <a:t>Lower respiratory tract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191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Upper Respiratory Tract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Consists </a:t>
            </a:r>
            <a:r>
              <a:rPr lang="en-US" dirty="0"/>
              <a:t>of:</a:t>
            </a:r>
          </a:p>
          <a:p>
            <a:pPr lvl="1"/>
            <a:r>
              <a:rPr lang="en-US" dirty="0"/>
              <a:t>Nose and nasal cavities</a:t>
            </a:r>
          </a:p>
          <a:p>
            <a:pPr lvl="1"/>
            <a:r>
              <a:rPr lang="en-US" dirty="0"/>
              <a:t>Oral cavity</a:t>
            </a:r>
          </a:p>
          <a:p>
            <a:pPr lvl="1"/>
            <a:r>
              <a:rPr lang="en-US" dirty="0"/>
              <a:t>Pharynx</a:t>
            </a:r>
          </a:p>
          <a:p>
            <a:pPr lvl="1"/>
            <a:r>
              <a:rPr lang="en-US" dirty="0"/>
              <a:t>Larynx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329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500931"/>
            <a:ext cx="11131825" cy="58680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7507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Lower Respiratory Tract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Consists </a:t>
            </a:r>
            <a:r>
              <a:rPr lang="en-US" dirty="0"/>
              <a:t>of:</a:t>
            </a:r>
          </a:p>
          <a:p>
            <a:pPr lvl="1"/>
            <a:r>
              <a:rPr lang="en-US" dirty="0"/>
              <a:t>Trachea</a:t>
            </a:r>
          </a:p>
          <a:p>
            <a:pPr lvl="1"/>
            <a:r>
              <a:rPr lang="en-US" dirty="0"/>
              <a:t>Right and left principal bronchi</a:t>
            </a:r>
          </a:p>
          <a:p>
            <a:pPr lvl="1"/>
            <a:r>
              <a:rPr lang="en-US" dirty="0"/>
              <a:t>Right and left lungs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579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Major Digestive Glands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Secretions </a:t>
            </a:r>
            <a:r>
              <a:rPr lang="en-US" dirty="0"/>
              <a:t>of digestive glands are released into the alimentary canal</a:t>
            </a:r>
          </a:p>
          <a:p>
            <a:r>
              <a:rPr lang="en-US" dirty="0"/>
              <a:t>Help in digestion of food</a:t>
            </a:r>
          </a:p>
          <a:p>
            <a:r>
              <a:rPr lang="en-US" dirty="0"/>
              <a:t>Include:</a:t>
            </a:r>
          </a:p>
          <a:p>
            <a:pPr lvl="1"/>
            <a:r>
              <a:rPr lang="en-US" dirty="0"/>
              <a:t>Major salivary glands</a:t>
            </a:r>
          </a:p>
          <a:p>
            <a:pPr lvl="1"/>
            <a:r>
              <a:rPr lang="en-US" dirty="0"/>
              <a:t>Pancreas</a:t>
            </a:r>
          </a:p>
          <a:p>
            <a:pPr lvl="1"/>
            <a:r>
              <a:rPr lang="en-US" dirty="0"/>
              <a:t>Liver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25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500932"/>
            <a:ext cx="11068216" cy="58442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887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6" y="500931"/>
            <a:ext cx="11251095" cy="58680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75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2" y="500931"/>
            <a:ext cx="11219290" cy="58521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079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641" y="500931"/>
            <a:ext cx="11123874" cy="578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647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Major Salivary Glands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Three </a:t>
            </a:r>
            <a:r>
              <a:rPr lang="en-US" dirty="0"/>
              <a:t>pairs of major salivary glands located in and around the oral cavity:</a:t>
            </a:r>
          </a:p>
          <a:p>
            <a:pPr lvl="1"/>
            <a:r>
              <a:rPr lang="en-US" b="1" dirty="0"/>
              <a:t>Parotid glands</a:t>
            </a:r>
            <a:endParaRPr lang="en-US" dirty="0"/>
          </a:p>
          <a:p>
            <a:pPr lvl="1"/>
            <a:r>
              <a:rPr lang="en-US" b="1" dirty="0"/>
              <a:t>Submandibular glands</a:t>
            </a:r>
            <a:endParaRPr lang="en-US" dirty="0"/>
          </a:p>
          <a:p>
            <a:pPr lvl="1"/>
            <a:r>
              <a:rPr lang="en-US" b="1" dirty="0"/>
              <a:t>Sublingual glands</a:t>
            </a:r>
            <a:endParaRPr lang="en-US" dirty="0"/>
          </a:p>
          <a:p>
            <a:r>
              <a:rPr lang="en-US" dirty="0"/>
              <a:t>Saliva is delivered into the oral cavity through ducts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118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8" y="500931"/>
            <a:ext cx="11211338" cy="58362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94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S</a:t>
            </a:r>
            <a:r>
              <a:rPr lang="en-US" b="1" dirty="0" smtClean="0"/>
              <a:t>aliva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Moistens </a:t>
            </a:r>
            <a:r>
              <a:rPr lang="en-US" dirty="0"/>
              <a:t>food to make swallowing easier</a:t>
            </a:r>
          </a:p>
          <a:p>
            <a:r>
              <a:rPr lang="en-US" dirty="0"/>
              <a:t>Contains enzyme </a:t>
            </a:r>
            <a:r>
              <a:rPr lang="en-US" b="1" dirty="0"/>
              <a:t>amylase</a:t>
            </a:r>
            <a:r>
              <a:rPr lang="en-US" dirty="0"/>
              <a:t> which mixes with food</a:t>
            </a:r>
          </a:p>
          <a:p>
            <a:r>
              <a:rPr lang="en-US" dirty="0"/>
              <a:t>Helps in digestion of starch</a:t>
            </a:r>
          </a:p>
          <a:p>
            <a:r>
              <a:rPr lang="en-US" dirty="0"/>
              <a:t>Plays an important role in maintaining the health of teeth and other oral tissues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541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Pancreas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dirty="0"/>
              <a:t>long, flat gland</a:t>
            </a:r>
          </a:p>
          <a:p>
            <a:r>
              <a:rPr lang="en-US" dirty="0"/>
              <a:t>Located behind the stomach in the upper left abdomen</a:t>
            </a:r>
          </a:p>
          <a:p>
            <a:r>
              <a:rPr lang="en-US" dirty="0"/>
              <a:t>Produces:</a:t>
            </a:r>
          </a:p>
          <a:p>
            <a:pPr lvl="1"/>
            <a:r>
              <a:rPr lang="en-US" b="1" dirty="0"/>
              <a:t>Endocrine secretions</a:t>
            </a:r>
            <a:r>
              <a:rPr lang="en-US" dirty="0"/>
              <a:t> (hormones)</a:t>
            </a:r>
          </a:p>
          <a:p>
            <a:pPr lvl="1"/>
            <a:r>
              <a:rPr lang="en-US" b="1" dirty="0"/>
              <a:t>Exocrine secretions</a:t>
            </a:r>
            <a:r>
              <a:rPr lang="en-US" dirty="0"/>
              <a:t> (digestive enzymes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031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500932"/>
            <a:ext cx="11092069" cy="58124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3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Exocrine secretions:</a:t>
            </a:r>
          </a:p>
          <a:p>
            <a:pPr lvl="1"/>
            <a:r>
              <a:rPr lang="en-US" dirty="0"/>
              <a:t>Passed into the duodenum through the pancreatic duct</a:t>
            </a:r>
          </a:p>
          <a:p>
            <a:r>
              <a:rPr lang="en-US" dirty="0"/>
              <a:t>Endocrine secretions:</a:t>
            </a:r>
          </a:p>
          <a:p>
            <a:pPr lvl="1"/>
            <a:r>
              <a:rPr lang="en-US" dirty="0"/>
              <a:t>Released directly into the bloodstream through capillaries in the pancreas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081" y="500932"/>
            <a:ext cx="727006" cy="48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5094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35</TotalTime>
  <Words>270</Words>
  <Application>Microsoft Office PowerPoint</Application>
  <PresentationFormat>Widescreen</PresentationFormat>
  <Paragraphs>64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Garamond</vt:lpstr>
      <vt:lpstr>Organic</vt:lpstr>
      <vt:lpstr>HUMAN ANATOMY</vt:lpstr>
      <vt:lpstr>Major Digestive Glands</vt:lpstr>
      <vt:lpstr>PowerPoint Presentation</vt:lpstr>
      <vt:lpstr>Major Salivary Glands</vt:lpstr>
      <vt:lpstr>PowerPoint Presentation</vt:lpstr>
      <vt:lpstr>Functions of Saliva</vt:lpstr>
      <vt:lpstr>Pancreas</vt:lpstr>
      <vt:lpstr>PowerPoint Presentation</vt:lpstr>
      <vt:lpstr>Continued </vt:lpstr>
      <vt:lpstr>PowerPoint Presentation</vt:lpstr>
      <vt:lpstr>Liver</vt:lpstr>
      <vt:lpstr>PowerPoint Presentation</vt:lpstr>
      <vt:lpstr>Major functions include:</vt:lpstr>
      <vt:lpstr>PowerPoint Presentation</vt:lpstr>
      <vt:lpstr>Continued </vt:lpstr>
      <vt:lpstr>Respiratory System</vt:lpstr>
      <vt:lpstr>Upper Respiratory Tract</vt:lpstr>
      <vt:lpstr>PowerPoint Presentation</vt:lpstr>
      <vt:lpstr>Lower Respiratory Tract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ANATOMY</dc:title>
  <dc:creator>Moorche</dc:creator>
  <cp:lastModifiedBy>Moorche</cp:lastModifiedBy>
  <cp:revision>3</cp:revision>
  <dcterms:created xsi:type="dcterms:W3CDTF">2026-01-20T09:34:44Z</dcterms:created>
  <dcterms:modified xsi:type="dcterms:W3CDTF">2026-01-20T10:10:18Z</dcterms:modified>
</cp:coreProperties>
</file>