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UPPER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632" y="1415332"/>
            <a:ext cx="695200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3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Nerve Supply</a:t>
            </a:r>
            <a:endParaRPr lang="en-US" dirty="0"/>
          </a:p>
          <a:p>
            <a:pPr lvl="1"/>
            <a:r>
              <a:rPr lang="en-US" dirty="0"/>
              <a:t>Median nerve</a:t>
            </a:r>
          </a:p>
          <a:p>
            <a:r>
              <a:rPr lang="en-US" b="1" dirty="0"/>
              <a:t>Nerve Root</a:t>
            </a:r>
            <a:endParaRPr lang="en-US" dirty="0"/>
          </a:p>
          <a:p>
            <a:pPr lvl="1"/>
            <a:r>
              <a:rPr lang="en-US" dirty="0"/>
              <a:t>C6–C7</a:t>
            </a:r>
          </a:p>
          <a:p>
            <a:r>
              <a:rPr lang="en-US" b="1" dirty="0"/>
              <a:t>Function</a:t>
            </a:r>
            <a:endParaRPr lang="en-US" dirty="0"/>
          </a:p>
          <a:p>
            <a:pPr lvl="1"/>
            <a:r>
              <a:rPr lang="en-US" dirty="0"/>
              <a:t>Flexion of wrist</a:t>
            </a:r>
          </a:p>
          <a:p>
            <a:pPr lvl="1"/>
            <a:r>
              <a:rPr lang="en-US" dirty="0"/>
              <a:t>Abduction (radial deviation) of wrist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18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504783"/>
            <a:ext cx="11195436" cy="586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57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Palmaris Longus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Origin</a:t>
            </a:r>
            <a:endParaRPr lang="en-US" dirty="0"/>
          </a:p>
          <a:p>
            <a:pPr lvl="1"/>
            <a:r>
              <a:rPr lang="en-US" dirty="0"/>
              <a:t>Medial epicondyle of </a:t>
            </a:r>
            <a:r>
              <a:rPr lang="en-US" dirty="0" err="1"/>
              <a:t>humerus</a:t>
            </a:r>
            <a:endParaRPr lang="en-US" dirty="0"/>
          </a:p>
          <a:p>
            <a:r>
              <a:rPr lang="en-US" b="1" dirty="0"/>
              <a:t>Insertion</a:t>
            </a:r>
            <a:endParaRPr lang="en-US" dirty="0"/>
          </a:p>
          <a:p>
            <a:pPr lvl="1"/>
            <a:r>
              <a:rPr lang="en-US" dirty="0"/>
              <a:t>Palmar aponeurosis &amp; flexor </a:t>
            </a:r>
            <a:r>
              <a:rPr lang="en-US" dirty="0" smtClean="0"/>
              <a:t>retinaculum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52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4" y="504783"/>
            <a:ext cx="11227242" cy="5848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63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Nerve Supply</a:t>
            </a:r>
            <a:endParaRPr lang="en-US" dirty="0"/>
          </a:p>
          <a:p>
            <a:pPr lvl="1"/>
            <a:r>
              <a:rPr lang="en-US" dirty="0"/>
              <a:t>Median nerve</a:t>
            </a:r>
          </a:p>
          <a:p>
            <a:r>
              <a:rPr lang="en-US" b="1" dirty="0"/>
              <a:t>Nerve Root</a:t>
            </a:r>
            <a:endParaRPr lang="en-US" dirty="0"/>
          </a:p>
          <a:p>
            <a:pPr lvl="1"/>
            <a:r>
              <a:rPr lang="en-US" dirty="0"/>
              <a:t>C7–C8</a:t>
            </a:r>
          </a:p>
          <a:p>
            <a:r>
              <a:rPr lang="en-US" b="1" dirty="0"/>
              <a:t>Function</a:t>
            </a:r>
            <a:endParaRPr lang="en-US" dirty="0"/>
          </a:p>
          <a:p>
            <a:pPr lvl="1"/>
            <a:r>
              <a:rPr lang="en-US" dirty="0"/>
              <a:t>Tenses palmar aponeurosis</a:t>
            </a:r>
          </a:p>
          <a:p>
            <a:pPr lvl="1"/>
            <a:r>
              <a:rPr lang="en-US" dirty="0"/>
              <a:t>Weak wrist flexion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87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Flexor Carpi </a:t>
            </a:r>
            <a:r>
              <a:rPr lang="en-US" b="1" dirty="0" err="1"/>
              <a:t>Ulnaris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Origin</a:t>
            </a:r>
            <a:endParaRPr lang="en-US" dirty="0"/>
          </a:p>
          <a:p>
            <a:pPr lvl="1"/>
            <a:r>
              <a:rPr lang="en-US" dirty="0"/>
              <a:t>Humeral head: Medial epicondyle</a:t>
            </a:r>
          </a:p>
          <a:p>
            <a:pPr lvl="1"/>
            <a:r>
              <a:rPr lang="en-US" dirty="0"/>
              <a:t>Ulnar head: Olecranon &amp; posterior border of ulna</a:t>
            </a:r>
          </a:p>
          <a:p>
            <a:r>
              <a:rPr lang="en-US" b="1" dirty="0"/>
              <a:t>Insertion</a:t>
            </a:r>
            <a:endParaRPr lang="en-US" dirty="0"/>
          </a:p>
          <a:p>
            <a:pPr lvl="1"/>
            <a:r>
              <a:rPr lang="en-US" dirty="0"/>
              <a:t>Pisiform, hook of hamate, base of 5th metacarpal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11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504783"/>
            <a:ext cx="11155679" cy="586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5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Nerve Supply</a:t>
            </a:r>
            <a:endParaRPr lang="en-US" dirty="0"/>
          </a:p>
          <a:p>
            <a:pPr lvl="1"/>
            <a:r>
              <a:rPr lang="en-US" b="1" dirty="0"/>
              <a:t>Ulnar nerve</a:t>
            </a:r>
            <a:endParaRPr lang="en-US" dirty="0"/>
          </a:p>
          <a:p>
            <a:r>
              <a:rPr lang="en-US" b="1" dirty="0"/>
              <a:t>Nerve Root</a:t>
            </a:r>
            <a:endParaRPr lang="en-US" dirty="0"/>
          </a:p>
          <a:p>
            <a:pPr lvl="1"/>
            <a:r>
              <a:rPr lang="en-US" dirty="0"/>
              <a:t>C7–T1</a:t>
            </a:r>
          </a:p>
          <a:p>
            <a:r>
              <a:rPr lang="en-US" b="1" dirty="0"/>
              <a:t>Function</a:t>
            </a:r>
            <a:endParaRPr lang="en-US" dirty="0"/>
          </a:p>
          <a:p>
            <a:pPr lvl="1"/>
            <a:r>
              <a:rPr lang="en-US" dirty="0"/>
              <a:t>Flexion of wrist</a:t>
            </a:r>
          </a:p>
          <a:p>
            <a:pPr lvl="1"/>
            <a:r>
              <a:rPr lang="en-US" dirty="0"/>
              <a:t>Adduction (ulnar deviation) of wrist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49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Intermediate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Flexor </a:t>
            </a:r>
            <a:r>
              <a:rPr lang="en-US" dirty="0" err="1"/>
              <a:t>Digitorum</a:t>
            </a:r>
            <a:r>
              <a:rPr lang="en-US" dirty="0"/>
              <a:t> </a:t>
            </a:r>
            <a:r>
              <a:rPr lang="en-US" dirty="0" err="1"/>
              <a:t>Superficialis</a:t>
            </a:r>
            <a:r>
              <a:rPr lang="en-US" dirty="0"/>
              <a:t> (FDS)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81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Flexor </a:t>
            </a:r>
            <a:r>
              <a:rPr lang="en-US" b="1" dirty="0" err="1"/>
              <a:t>Digitorum</a:t>
            </a:r>
            <a:r>
              <a:rPr lang="en-US" b="1" dirty="0"/>
              <a:t> </a:t>
            </a:r>
            <a:r>
              <a:rPr lang="en-US" b="1" dirty="0" err="1"/>
              <a:t>Superficialis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Origin</a:t>
            </a:r>
            <a:endParaRPr lang="en-US" dirty="0"/>
          </a:p>
          <a:p>
            <a:pPr lvl="1"/>
            <a:r>
              <a:rPr lang="en-US" dirty="0"/>
              <a:t>Medial epicondyle</a:t>
            </a:r>
          </a:p>
          <a:p>
            <a:pPr lvl="1"/>
            <a:r>
              <a:rPr lang="en-US" dirty="0"/>
              <a:t>Coronoid process</a:t>
            </a:r>
          </a:p>
          <a:p>
            <a:pPr lvl="1"/>
            <a:r>
              <a:rPr lang="en-US" dirty="0"/>
              <a:t>Upper half of radius</a:t>
            </a:r>
          </a:p>
          <a:p>
            <a:r>
              <a:rPr lang="en-US" b="1" dirty="0"/>
              <a:t>Insertion</a:t>
            </a:r>
            <a:endParaRPr lang="en-US" dirty="0"/>
          </a:p>
          <a:p>
            <a:pPr lvl="1"/>
            <a:r>
              <a:rPr lang="en-US" dirty="0"/>
              <a:t>Sides of middle phalanges of digits </a:t>
            </a:r>
            <a:r>
              <a:rPr lang="en-US" dirty="0" smtClean="0"/>
              <a:t>2–5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Muscles of the Anterior Aspect of Forearm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Located </a:t>
            </a:r>
            <a:r>
              <a:rPr lang="en-US" dirty="0"/>
              <a:t>on the </a:t>
            </a:r>
            <a:r>
              <a:rPr lang="en-US" b="1" dirty="0"/>
              <a:t>palmar (anterior) side</a:t>
            </a:r>
            <a:r>
              <a:rPr lang="en-US" dirty="0"/>
              <a:t> of the forearm</a:t>
            </a:r>
          </a:p>
          <a:p>
            <a:r>
              <a:rPr lang="en-US" dirty="0"/>
              <a:t>Primarily responsible for:</a:t>
            </a:r>
          </a:p>
          <a:p>
            <a:pPr lvl="1"/>
            <a:r>
              <a:rPr lang="en-US" dirty="0"/>
              <a:t>Flexion of wrist and fingers</a:t>
            </a:r>
          </a:p>
          <a:p>
            <a:pPr lvl="1"/>
            <a:r>
              <a:rPr lang="en-US" dirty="0"/>
              <a:t>Pronation of forearm</a:t>
            </a:r>
          </a:p>
          <a:p>
            <a:r>
              <a:rPr lang="en-US" dirty="0"/>
              <a:t>Mostly supplied by </a:t>
            </a:r>
            <a:r>
              <a:rPr lang="en-US" b="1" dirty="0"/>
              <a:t>Median nerve</a:t>
            </a:r>
            <a:endParaRPr lang="en-US" dirty="0"/>
          </a:p>
          <a:p>
            <a:r>
              <a:rPr lang="en-US" dirty="0"/>
              <a:t>Divided into </a:t>
            </a:r>
            <a:r>
              <a:rPr lang="en-US" b="1" dirty="0"/>
              <a:t>3 layers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Superficial</a:t>
            </a:r>
          </a:p>
          <a:p>
            <a:pPr lvl="1"/>
            <a:r>
              <a:rPr lang="en-US" dirty="0"/>
              <a:t>Intermediate</a:t>
            </a:r>
          </a:p>
          <a:p>
            <a:pPr lvl="1"/>
            <a:r>
              <a:rPr lang="en-US" dirty="0"/>
              <a:t>Deep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99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504783"/>
            <a:ext cx="11107971" cy="5832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76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Nerve Supply</a:t>
            </a:r>
            <a:endParaRPr lang="en-US" dirty="0"/>
          </a:p>
          <a:p>
            <a:pPr lvl="1"/>
            <a:r>
              <a:rPr lang="en-US" dirty="0"/>
              <a:t>Median nerve</a:t>
            </a:r>
          </a:p>
          <a:p>
            <a:r>
              <a:rPr lang="en-US" b="1" dirty="0"/>
              <a:t>Nerve Root</a:t>
            </a:r>
            <a:endParaRPr lang="en-US" dirty="0"/>
          </a:p>
          <a:p>
            <a:pPr lvl="1"/>
            <a:r>
              <a:rPr lang="en-US" dirty="0"/>
              <a:t>C7–T1</a:t>
            </a:r>
          </a:p>
          <a:p>
            <a:r>
              <a:rPr lang="en-US" b="1" dirty="0"/>
              <a:t>Function</a:t>
            </a:r>
            <a:endParaRPr lang="en-US" dirty="0"/>
          </a:p>
          <a:p>
            <a:pPr lvl="1"/>
            <a:r>
              <a:rPr lang="en-US" dirty="0"/>
              <a:t>Flexion of PIP joints</a:t>
            </a:r>
          </a:p>
          <a:p>
            <a:pPr lvl="1"/>
            <a:r>
              <a:rPr lang="en-US" dirty="0"/>
              <a:t>Assists MCP &amp; wrist flexion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76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Deep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Flexor </a:t>
            </a:r>
            <a:r>
              <a:rPr lang="en-US" dirty="0" err="1"/>
              <a:t>Digitorum</a:t>
            </a:r>
            <a:r>
              <a:rPr lang="en-US" dirty="0"/>
              <a:t> </a:t>
            </a:r>
            <a:r>
              <a:rPr lang="en-US" dirty="0" err="1"/>
              <a:t>Profundus</a:t>
            </a:r>
            <a:endParaRPr lang="en-US" dirty="0"/>
          </a:p>
          <a:p>
            <a:r>
              <a:rPr lang="en-US" dirty="0"/>
              <a:t>Flexor </a:t>
            </a:r>
            <a:r>
              <a:rPr lang="en-US" dirty="0" err="1"/>
              <a:t>Pollicis</a:t>
            </a:r>
            <a:r>
              <a:rPr lang="en-US" dirty="0"/>
              <a:t> Longus</a:t>
            </a:r>
          </a:p>
          <a:p>
            <a:r>
              <a:rPr lang="en-US" dirty="0"/>
              <a:t>Pronator Quadratus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58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6" y="504783"/>
            <a:ext cx="11235193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46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Flexor </a:t>
            </a:r>
            <a:r>
              <a:rPr lang="en-US" b="1" dirty="0" err="1"/>
              <a:t>Digitorum</a:t>
            </a:r>
            <a:r>
              <a:rPr lang="en-US" b="1" dirty="0"/>
              <a:t> </a:t>
            </a:r>
            <a:r>
              <a:rPr lang="en-US" b="1" dirty="0" err="1"/>
              <a:t>Profundus</a:t>
            </a:r>
            <a:r>
              <a:rPr lang="en-US" b="1" dirty="0"/>
              <a:t> (FDP)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Flexor </a:t>
            </a:r>
            <a:r>
              <a:rPr lang="en-US" b="1" dirty="0" err="1"/>
              <a:t>Digitorum</a:t>
            </a:r>
            <a:r>
              <a:rPr lang="en-US" b="1" dirty="0"/>
              <a:t> </a:t>
            </a:r>
            <a:r>
              <a:rPr lang="en-US" b="1" dirty="0" err="1"/>
              <a:t>Profundus</a:t>
            </a:r>
            <a:r>
              <a:rPr lang="en-US" b="1" dirty="0"/>
              <a:t> (FDP)</a:t>
            </a:r>
          </a:p>
          <a:p>
            <a:r>
              <a:rPr lang="en-US" b="1" dirty="0"/>
              <a:t>Origin</a:t>
            </a:r>
            <a:endParaRPr lang="en-US" dirty="0"/>
          </a:p>
          <a:p>
            <a:pPr lvl="1"/>
            <a:r>
              <a:rPr lang="en-US" dirty="0"/>
              <a:t>Upper ¾ of ulna &amp; interosseous membrane</a:t>
            </a:r>
          </a:p>
          <a:p>
            <a:r>
              <a:rPr lang="en-US" b="1" dirty="0"/>
              <a:t>Insertion</a:t>
            </a:r>
            <a:endParaRPr lang="en-US" dirty="0"/>
          </a:p>
          <a:p>
            <a:pPr lvl="1"/>
            <a:r>
              <a:rPr lang="en-US" dirty="0"/>
              <a:t>Base of distal phalanges of digits </a:t>
            </a:r>
            <a:r>
              <a:rPr lang="en-US" dirty="0" smtClean="0"/>
              <a:t>2–5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16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504783"/>
            <a:ext cx="11171581" cy="5848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36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Nerve Supply</a:t>
            </a:r>
            <a:endParaRPr lang="en-US" dirty="0"/>
          </a:p>
          <a:p>
            <a:pPr lvl="1"/>
            <a:r>
              <a:rPr lang="en-US" dirty="0"/>
              <a:t>Lateral half (digits 2–3): </a:t>
            </a:r>
            <a:r>
              <a:rPr lang="en-US" b="1" dirty="0"/>
              <a:t>Anterior interosseous nerve (Median)</a:t>
            </a:r>
            <a:endParaRPr lang="en-US" dirty="0"/>
          </a:p>
          <a:p>
            <a:pPr lvl="1"/>
            <a:r>
              <a:rPr lang="en-US" dirty="0"/>
              <a:t>Medial half (digits 4–5): </a:t>
            </a:r>
            <a:r>
              <a:rPr lang="en-US" b="1" dirty="0"/>
              <a:t>Ulnar nerve</a:t>
            </a:r>
            <a:endParaRPr lang="en-US" dirty="0"/>
          </a:p>
          <a:p>
            <a:r>
              <a:rPr lang="en-US" b="1" dirty="0"/>
              <a:t>Nerve Root</a:t>
            </a:r>
            <a:endParaRPr lang="en-US" dirty="0"/>
          </a:p>
          <a:p>
            <a:pPr lvl="1"/>
            <a:r>
              <a:rPr lang="en-US" dirty="0"/>
              <a:t>C8–T1</a:t>
            </a:r>
          </a:p>
          <a:p>
            <a:r>
              <a:rPr lang="en-US" b="1" dirty="0"/>
              <a:t>Function</a:t>
            </a:r>
            <a:endParaRPr lang="en-US" dirty="0"/>
          </a:p>
          <a:p>
            <a:pPr lvl="1"/>
            <a:r>
              <a:rPr lang="en-US" dirty="0"/>
              <a:t>Flexion of DIP joints</a:t>
            </a:r>
          </a:p>
          <a:p>
            <a:pPr lvl="1"/>
            <a:r>
              <a:rPr lang="en-US" dirty="0"/>
              <a:t>Assists wrist &amp; MCP flexion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81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Flexor </a:t>
            </a:r>
            <a:r>
              <a:rPr lang="en-US" b="1" dirty="0" err="1"/>
              <a:t>Pollicis</a:t>
            </a:r>
            <a:r>
              <a:rPr lang="en-US" b="1" dirty="0"/>
              <a:t> </a:t>
            </a:r>
            <a:r>
              <a:rPr lang="en-US" b="1" dirty="0" smtClean="0"/>
              <a:t>Longus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Origin</a:t>
            </a:r>
            <a:endParaRPr lang="en-US" dirty="0"/>
          </a:p>
          <a:p>
            <a:pPr lvl="1"/>
            <a:r>
              <a:rPr lang="en-US" dirty="0"/>
              <a:t>Anterior surface of radius &amp; interosseous membrane</a:t>
            </a:r>
          </a:p>
          <a:p>
            <a:r>
              <a:rPr lang="en-US" b="1" dirty="0"/>
              <a:t>Insertion</a:t>
            </a:r>
            <a:endParaRPr lang="en-US" dirty="0"/>
          </a:p>
          <a:p>
            <a:pPr lvl="1"/>
            <a:r>
              <a:rPr lang="en-US" dirty="0"/>
              <a:t>Base of distal phalanx of </a:t>
            </a:r>
            <a:r>
              <a:rPr lang="en-US" dirty="0" smtClean="0"/>
              <a:t>thumb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13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97719"/>
            <a:ext cx="9601196" cy="1303867"/>
          </a:xfrm>
        </p:spPr>
        <p:txBody>
          <a:bodyPr/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504783"/>
            <a:ext cx="11195436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3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en-US" b="1" dirty="0" smtClean="0"/>
              <a:t> 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Nerve Supply</a:t>
            </a:r>
            <a:endParaRPr lang="en-US" dirty="0"/>
          </a:p>
          <a:p>
            <a:pPr lvl="1"/>
            <a:r>
              <a:rPr lang="en-US" dirty="0"/>
              <a:t>Anterior interosseous nerve (branch of median nerve)</a:t>
            </a:r>
          </a:p>
          <a:p>
            <a:r>
              <a:rPr lang="en-US" b="1" dirty="0"/>
              <a:t>Nerve Root</a:t>
            </a:r>
            <a:endParaRPr lang="en-US" dirty="0"/>
          </a:p>
          <a:p>
            <a:pPr lvl="1"/>
            <a:r>
              <a:rPr lang="en-US" dirty="0"/>
              <a:t>C8–T1</a:t>
            </a:r>
          </a:p>
          <a:p>
            <a:r>
              <a:rPr lang="en-US" b="1" dirty="0"/>
              <a:t>Function</a:t>
            </a:r>
            <a:endParaRPr lang="en-US" dirty="0"/>
          </a:p>
          <a:p>
            <a:pPr lvl="1"/>
            <a:r>
              <a:rPr lang="en-US" dirty="0"/>
              <a:t>Flexion of thumb (IP joint)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Superficial Group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Pronator </a:t>
            </a:r>
            <a:r>
              <a:rPr lang="en-US" dirty="0" err="1"/>
              <a:t>Teres</a:t>
            </a:r>
            <a:endParaRPr lang="en-US" dirty="0"/>
          </a:p>
          <a:p>
            <a:r>
              <a:rPr lang="en-US" dirty="0"/>
              <a:t>Flexor Carpi </a:t>
            </a:r>
            <a:r>
              <a:rPr lang="en-US" dirty="0" err="1"/>
              <a:t>Radialis</a:t>
            </a:r>
            <a:endParaRPr lang="en-US" dirty="0"/>
          </a:p>
          <a:p>
            <a:r>
              <a:rPr lang="en-US" dirty="0"/>
              <a:t>Palmaris Longus</a:t>
            </a:r>
          </a:p>
          <a:p>
            <a:r>
              <a:rPr lang="en-US" dirty="0"/>
              <a:t>Flexor Carpi </a:t>
            </a:r>
            <a:r>
              <a:rPr lang="en-US" dirty="0" err="1"/>
              <a:t>Ulnaris</a:t>
            </a:r>
            <a:endParaRPr lang="en-US" dirty="0"/>
          </a:p>
          <a:p>
            <a:r>
              <a:rPr lang="en-US" dirty="0" smtClean="0"/>
              <a:t>All </a:t>
            </a:r>
            <a:r>
              <a:rPr lang="en-US" dirty="0"/>
              <a:t>originate from </a:t>
            </a:r>
            <a:r>
              <a:rPr lang="en-US" b="1" dirty="0"/>
              <a:t>medial epicondyle of </a:t>
            </a:r>
            <a:r>
              <a:rPr lang="en-US" b="1" dirty="0" err="1"/>
              <a:t>humerus</a:t>
            </a:r>
            <a:r>
              <a:rPr lang="en-US" b="1" dirty="0"/>
              <a:t> – common flexor </a:t>
            </a:r>
            <a:r>
              <a:rPr lang="en-US" b="1" dirty="0" smtClean="0"/>
              <a:t>origin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46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742" y="870813"/>
            <a:ext cx="9601196" cy="1435064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Pronator Quadratus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Origin</a:t>
            </a:r>
            <a:endParaRPr lang="en-US" dirty="0"/>
          </a:p>
          <a:p>
            <a:pPr lvl="1"/>
            <a:r>
              <a:rPr lang="en-US" dirty="0"/>
              <a:t>Distal ¼ of ulna (anterior surface)</a:t>
            </a:r>
          </a:p>
          <a:p>
            <a:r>
              <a:rPr lang="en-US" b="1" dirty="0"/>
              <a:t>Insertion</a:t>
            </a:r>
            <a:endParaRPr lang="en-US" dirty="0"/>
          </a:p>
          <a:p>
            <a:pPr lvl="1"/>
            <a:r>
              <a:rPr lang="en-US" dirty="0"/>
              <a:t>Distal ¼ of radius (anterior surface)</a:t>
            </a:r>
          </a:p>
          <a:p>
            <a:r>
              <a:rPr lang="en-US" b="1" dirty="0"/>
              <a:t>Nerve Supply</a:t>
            </a:r>
            <a:endParaRPr lang="en-US" dirty="0"/>
          </a:p>
          <a:p>
            <a:pPr lvl="1"/>
            <a:r>
              <a:rPr lang="en-US" dirty="0"/>
              <a:t>Anterior interosseous nerve</a:t>
            </a:r>
          </a:p>
          <a:p>
            <a:r>
              <a:rPr lang="en-US" b="1" dirty="0"/>
              <a:t>Nerve Root</a:t>
            </a:r>
            <a:endParaRPr lang="en-US" dirty="0"/>
          </a:p>
          <a:p>
            <a:pPr lvl="1"/>
            <a:r>
              <a:rPr lang="en-US" dirty="0"/>
              <a:t>C8–T1</a:t>
            </a:r>
          </a:p>
          <a:p>
            <a:r>
              <a:rPr lang="en-US" b="1" dirty="0"/>
              <a:t>Function</a:t>
            </a:r>
            <a:endParaRPr lang="en-US" dirty="0"/>
          </a:p>
          <a:p>
            <a:pPr lvl="1"/>
            <a:r>
              <a:rPr lang="en-US" dirty="0"/>
              <a:t>Primary pronator of forearm</a:t>
            </a:r>
          </a:p>
          <a:p>
            <a:pPr lvl="1"/>
            <a:r>
              <a:rPr lang="en-US" dirty="0"/>
              <a:t>Stabilizes distal radioulnar joint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81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504783"/>
            <a:ext cx="11243145" cy="5832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76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504783"/>
            <a:ext cx="11219289" cy="5848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07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504783"/>
            <a:ext cx="11219290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0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3" y="504783"/>
            <a:ext cx="11235192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9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Pronator </a:t>
            </a:r>
            <a:r>
              <a:rPr lang="en-US" b="1" dirty="0" err="1"/>
              <a:t>Teres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Origin</a:t>
            </a:r>
            <a:endParaRPr lang="en-US" dirty="0"/>
          </a:p>
          <a:p>
            <a:pPr lvl="1"/>
            <a:r>
              <a:rPr lang="en-US" dirty="0"/>
              <a:t>Humeral head: Medial epicondyle</a:t>
            </a:r>
          </a:p>
          <a:p>
            <a:pPr lvl="1"/>
            <a:r>
              <a:rPr lang="en-US" dirty="0"/>
              <a:t>Ulnar head: Coronoid process of ulna</a:t>
            </a:r>
          </a:p>
          <a:p>
            <a:r>
              <a:rPr lang="en-US" b="1" dirty="0"/>
              <a:t>Insertion</a:t>
            </a:r>
            <a:endParaRPr lang="en-US" dirty="0"/>
          </a:p>
          <a:p>
            <a:pPr lvl="1"/>
            <a:r>
              <a:rPr lang="en-US" dirty="0"/>
              <a:t>Lateral surface of radius (mid-shaft)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4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1" y="982132"/>
            <a:ext cx="11227240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2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Nerve Supply</a:t>
            </a:r>
            <a:endParaRPr lang="en-US" dirty="0"/>
          </a:p>
          <a:p>
            <a:pPr lvl="1"/>
            <a:r>
              <a:rPr lang="en-US" dirty="0"/>
              <a:t>Median nerve</a:t>
            </a:r>
          </a:p>
          <a:p>
            <a:r>
              <a:rPr lang="en-US" b="1" dirty="0"/>
              <a:t>Nerve Root</a:t>
            </a:r>
            <a:endParaRPr lang="en-US" dirty="0"/>
          </a:p>
          <a:p>
            <a:pPr lvl="1"/>
            <a:r>
              <a:rPr lang="en-US" dirty="0"/>
              <a:t>C6–C7</a:t>
            </a:r>
          </a:p>
          <a:p>
            <a:r>
              <a:rPr lang="en-US" b="1" dirty="0"/>
              <a:t>Function</a:t>
            </a:r>
            <a:endParaRPr lang="en-US" dirty="0"/>
          </a:p>
          <a:p>
            <a:pPr lvl="1"/>
            <a:r>
              <a:rPr lang="en-US" dirty="0"/>
              <a:t>Pronation of forearm</a:t>
            </a:r>
          </a:p>
          <a:p>
            <a:pPr lvl="1"/>
            <a:r>
              <a:rPr lang="en-US" dirty="0"/>
              <a:t>Weak flexion of elbow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3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Flexor Carpi </a:t>
            </a:r>
            <a:r>
              <a:rPr lang="en-US" b="1" dirty="0" err="1"/>
              <a:t>Radialis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Origin</a:t>
            </a:r>
            <a:endParaRPr lang="en-US" dirty="0"/>
          </a:p>
          <a:p>
            <a:pPr lvl="1"/>
            <a:r>
              <a:rPr lang="en-US" dirty="0"/>
              <a:t>Medial epicondyle of </a:t>
            </a:r>
            <a:r>
              <a:rPr lang="en-US" dirty="0" err="1"/>
              <a:t>humerus</a:t>
            </a:r>
            <a:endParaRPr lang="en-US" dirty="0"/>
          </a:p>
          <a:p>
            <a:r>
              <a:rPr lang="en-US" b="1" dirty="0"/>
              <a:t>Insertion</a:t>
            </a:r>
            <a:endParaRPr lang="en-US" dirty="0"/>
          </a:p>
          <a:p>
            <a:pPr lvl="1"/>
            <a:r>
              <a:rPr lang="en-US" dirty="0"/>
              <a:t>Base of 2nd (± 3rd) </a:t>
            </a:r>
            <a:r>
              <a:rPr lang="en-US" dirty="0" smtClean="0"/>
              <a:t>metacarpal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7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89" y="504783"/>
            <a:ext cx="11195435" cy="5800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399" y="504783"/>
            <a:ext cx="695200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3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426</Words>
  <Application>Microsoft Office PowerPoint</Application>
  <PresentationFormat>Widescreen</PresentationFormat>
  <Paragraphs>138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Garamond</vt:lpstr>
      <vt:lpstr>Organic</vt:lpstr>
      <vt:lpstr>ANATOMY THE UPPER LIMB</vt:lpstr>
      <vt:lpstr>Muscles of the Anterior Aspect of Forearm</vt:lpstr>
      <vt:lpstr>Superficial Group</vt:lpstr>
      <vt:lpstr>PowerPoint Presentation</vt:lpstr>
      <vt:lpstr>Pronator Teres</vt:lpstr>
      <vt:lpstr>PowerPoint Presentation</vt:lpstr>
      <vt:lpstr>Continued </vt:lpstr>
      <vt:lpstr>Flexor Carpi Radialis</vt:lpstr>
      <vt:lpstr>PowerPoint Presentation</vt:lpstr>
      <vt:lpstr>Continued </vt:lpstr>
      <vt:lpstr>PowerPoint Presentation</vt:lpstr>
      <vt:lpstr>Palmaris Longus</vt:lpstr>
      <vt:lpstr>PowerPoint Presentation</vt:lpstr>
      <vt:lpstr>Continued </vt:lpstr>
      <vt:lpstr>Flexor Carpi Ulnaris</vt:lpstr>
      <vt:lpstr>PowerPoint Presentation</vt:lpstr>
      <vt:lpstr>Continued </vt:lpstr>
      <vt:lpstr>Intermediate Group</vt:lpstr>
      <vt:lpstr>Flexor Digitorum Superficialis</vt:lpstr>
      <vt:lpstr>PowerPoint Presentation</vt:lpstr>
      <vt:lpstr>Continued </vt:lpstr>
      <vt:lpstr>Deep Group</vt:lpstr>
      <vt:lpstr>PowerPoint Presentation</vt:lpstr>
      <vt:lpstr>Flexor Digitorum Profundus (FDP)</vt:lpstr>
      <vt:lpstr>PowerPoint Presentation</vt:lpstr>
      <vt:lpstr>Continued </vt:lpstr>
      <vt:lpstr>Flexor Pollicis Longus </vt:lpstr>
      <vt:lpstr> </vt:lpstr>
      <vt:lpstr> Continued </vt:lpstr>
      <vt:lpstr> Pronator Quadratus</vt:lpstr>
      <vt:lpstr> </vt:lpstr>
      <vt:lpstr> </vt:lpstr>
      <vt:lpstr> 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UPPER LIMB</dc:title>
  <dc:creator>Moorche</dc:creator>
  <cp:lastModifiedBy>Moorche</cp:lastModifiedBy>
  <cp:revision>7</cp:revision>
  <dcterms:created xsi:type="dcterms:W3CDTF">2026-01-21T08:50:39Z</dcterms:created>
  <dcterms:modified xsi:type="dcterms:W3CDTF">2026-01-21T10:03:27Z</dcterms:modified>
</cp:coreProperties>
</file>