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43" y="1407381"/>
            <a:ext cx="63237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Descending Thoracic Aorta</a:t>
            </a:r>
            <a:endParaRPr lang="en-US" dirty="0"/>
          </a:p>
          <a:p>
            <a:r>
              <a:rPr lang="en-US" dirty="0"/>
              <a:t>Extends from the </a:t>
            </a:r>
            <a:r>
              <a:rPr lang="en-US" b="1" dirty="0"/>
              <a:t>aortic arch to the diaphragm</a:t>
            </a:r>
            <a:endParaRPr lang="en-US" dirty="0"/>
          </a:p>
          <a:p>
            <a:r>
              <a:rPr lang="en-US" dirty="0"/>
              <a:t>Passes through the thoracic cavity</a:t>
            </a:r>
          </a:p>
          <a:p>
            <a:r>
              <a:rPr lang="en-US" dirty="0"/>
              <a:t>Supplies blood to:</a:t>
            </a:r>
          </a:p>
          <a:p>
            <a:pPr lvl="1"/>
            <a:r>
              <a:rPr lang="en-US" dirty="0"/>
              <a:t>Chest wall</a:t>
            </a:r>
          </a:p>
          <a:p>
            <a:pPr lvl="1"/>
            <a:r>
              <a:rPr lang="en-US" dirty="0"/>
              <a:t>Esophagus</a:t>
            </a:r>
          </a:p>
          <a:p>
            <a:pPr lvl="1"/>
            <a:r>
              <a:rPr lang="en-US" dirty="0"/>
              <a:t>Lungs</a:t>
            </a:r>
          </a:p>
          <a:p>
            <a:pPr lvl="1"/>
            <a:r>
              <a:rPr lang="en-US" dirty="0"/>
              <a:t>Other thoracic structures</a:t>
            </a:r>
          </a:p>
        </p:txBody>
      </p:sp>
    </p:spTree>
    <p:extLst>
      <p:ext uri="{BB962C8B-B14F-4D97-AF65-F5344CB8AC3E}">
        <p14:creationId xmlns:p14="http://schemas.microsoft.com/office/powerpoint/2010/main" val="318924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7" y="982132"/>
            <a:ext cx="11227240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Bronchial </a:t>
            </a:r>
            <a:r>
              <a:rPr lang="en-US" b="1" dirty="0"/>
              <a:t>Arteries</a:t>
            </a:r>
            <a:endParaRPr lang="en-US" dirty="0"/>
          </a:p>
          <a:p>
            <a:pPr lvl="1"/>
            <a:r>
              <a:rPr lang="en-US" dirty="0"/>
              <a:t>Supply oxygenated blood to bronchi and lung structures</a:t>
            </a:r>
          </a:p>
          <a:p>
            <a:r>
              <a:rPr lang="en-US" b="1" dirty="0"/>
              <a:t>Esophageal Arteries</a:t>
            </a:r>
            <a:endParaRPr lang="en-US" dirty="0"/>
          </a:p>
          <a:p>
            <a:pPr lvl="1"/>
            <a:r>
              <a:rPr lang="en-US" dirty="0"/>
              <a:t>Supply blood to the esophagus</a:t>
            </a:r>
          </a:p>
          <a:p>
            <a:r>
              <a:rPr lang="en-US" b="1" dirty="0"/>
              <a:t>Intercostal Arteries</a:t>
            </a:r>
            <a:endParaRPr lang="en-US" dirty="0"/>
          </a:p>
          <a:p>
            <a:pPr lvl="1"/>
            <a:r>
              <a:rPr lang="en-US" dirty="0"/>
              <a:t>Supply intercostal spaces, muscles, and vertebrae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7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22351"/>
            <a:ext cx="11131826" cy="5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Superior </a:t>
            </a:r>
            <a:r>
              <a:rPr lang="en-US" b="1" dirty="0"/>
              <a:t>Phrenic Arteries</a:t>
            </a:r>
            <a:endParaRPr lang="en-US" dirty="0"/>
          </a:p>
          <a:p>
            <a:pPr lvl="1"/>
            <a:r>
              <a:rPr lang="en-US" dirty="0"/>
              <a:t>Supply blood to the diaphragm</a:t>
            </a:r>
          </a:p>
          <a:p>
            <a:r>
              <a:rPr lang="en-US" b="1" dirty="0"/>
              <a:t>Mediastinal Arteries</a:t>
            </a:r>
            <a:endParaRPr lang="en-US" dirty="0"/>
          </a:p>
          <a:p>
            <a:pPr lvl="1"/>
            <a:r>
              <a:rPr lang="en-US" dirty="0"/>
              <a:t>Supply the mediastinum</a:t>
            </a:r>
          </a:p>
          <a:p>
            <a:pPr lvl="1"/>
            <a:r>
              <a:rPr lang="en-US" dirty="0"/>
              <a:t>Includes heart, great vessels, thymus, and related structures</a:t>
            </a:r>
          </a:p>
          <a:p>
            <a:r>
              <a:rPr lang="en-US" b="1" dirty="0"/>
              <a:t>Pericardial Arteries</a:t>
            </a:r>
            <a:endParaRPr lang="en-US" dirty="0"/>
          </a:p>
          <a:p>
            <a:pPr lvl="1"/>
            <a:r>
              <a:rPr lang="en-US" dirty="0"/>
              <a:t>Supply the pericardium (sac around the heart)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5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22351"/>
            <a:ext cx="11131826" cy="5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Pathologies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Aortic </a:t>
            </a:r>
            <a:r>
              <a:rPr lang="en-US" dirty="0"/>
              <a:t>aneurysm</a:t>
            </a:r>
          </a:p>
          <a:p>
            <a:r>
              <a:rPr lang="en-US" dirty="0"/>
              <a:t>Aortic dissection</a:t>
            </a:r>
          </a:p>
          <a:p>
            <a:r>
              <a:rPr lang="en-US" dirty="0"/>
              <a:t>Atherosclerosis</a:t>
            </a:r>
          </a:p>
          <a:p>
            <a:r>
              <a:rPr lang="en-US" dirty="0"/>
              <a:t>Can lead to serious complications</a:t>
            </a:r>
          </a:p>
          <a:p>
            <a:r>
              <a:rPr lang="en-US" dirty="0"/>
              <a:t>Often require medical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9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485030"/>
            <a:ext cx="11227241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63632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03388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1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Thoracic Aorta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thoracic aorta</a:t>
            </a:r>
            <a:r>
              <a:rPr lang="en-US" dirty="0"/>
              <a:t> is a major portion of the aorta located within the </a:t>
            </a:r>
            <a:r>
              <a:rPr lang="en-US" b="1" dirty="0"/>
              <a:t>thoracic cavity</a:t>
            </a:r>
            <a:endParaRPr lang="en-US" dirty="0"/>
          </a:p>
          <a:p>
            <a:r>
              <a:rPr lang="en-US" dirty="0"/>
              <a:t>It is the </a:t>
            </a:r>
            <a:r>
              <a:rPr lang="en-US" b="1" dirty="0"/>
              <a:t>continuation of the ascending aorta</a:t>
            </a:r>
            <a:r>
              <a:rPr lang="en-US" dirty="0"/>
              <a:t> after the aortic arch</a:t>
            </a:r>
          </a:p>
          <a:p>
            <a:r>
              <a:rPr lang="en-US" dirty="0"/>
              <a:t>Runs </a:t>
            </a:r>
            <a:r>
              <a:rPr lang="en-US" b="1" dirty="0"/>
              <a:t>posterior to the heart</a:t>
            </a:r>
            <a:r>
              <a:rPr lang="en-US" dirty="0"/>
              <a:t> and slightly </a:t>
            </a:r>
            <a:r>
              <a:rPr lang="en-US" b="1" dirty="0"/>
              <a:t>to the left of the midline</a:t>
            </a:r>
            <a:endParaRPr lang="en-US" dirty="0"/>
          </a:p>
          <a:p>
            <a:r>
              <a:rPr lang="en-US" dirty="0"/>
              <a:t>Descends along the </a:t>
            </a:r>
            <a:r>
              <a:rPr lang="en-US" b="1" dirty="0"/>
              <a:t>vertebral column</a:t>
            </a:r>
            <a:endParaRPr lang="en-US" dirty="0"/>
          </a:p>
          <a:p>
            <a:r>
              <a:rPr lang="en-US" dirty="0"/>
              <a:t>Supplies </a:t>
            </a:r>
            <a:r>
              <a:rPr lang="en-US" b="1" dirty="0"/>
              <a:t>oxygenated blood</a:t>
            </a:r>
            <a:r>
              <a:rPr lang="en-US" dirty="0"/>
              <a:t> to thoracic organs and structures</a:t>
            </a:r>
          </a:p>
          <a:p>
            <a:r>
              <a:rPr lang="en-US" dirty="0"/>
              <a:t>Continues downward to become the </a:t>
            </a:r>
            <a:r>
              <a:rPr lang="en-US" b="1" dirty="0"/>
              <a:t>abdominal aorta</a:t>
            </a:r>
            <a:r>
              <a:rPr lang="en-US" dirty="0"/>
              <a:t> at the diaphragm</a:t>
            </a:r>
          </a:p>
        </p:txBody>
      </p:sp>
    </p:spTree>
    <p:extLst>
      <p:ext uri="{BB962C8B-B14F-4D97-AF65-F5344CB8AC3E}">
        <p14:creationId xmlns:p14="http://schemas.microsoft.com/office/powerpoint/2010/main" val="390416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23875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Lies </a:t>
            </a:r>
            <a:r>
              <a:rPr lang="en-US" dirty="0"/>
              <a:t>in the </a:t>
            </a:r>
            <a:r>
              <a:rPr lang="en-US" b="1" dirty="0"/>
              <a:t>thoracic cavity</a:t>
            </a:r>
            <a:endParaRPr lang="en-US" dirty="0"/>
          </a:p>
          <a:p>
            <a:r>
              <a:rPr lang="en-US" dirty="0"/>
              <a:t>Positioned </a:t>
            </a:r>
            <a:r>
              <a:rPr lang="en-US" b="1" dirty="0"/>
              <a:t>posterior to the heart</a:t>
            </a:r>
            <a:endParaRPr lang="en-US" dirty="0"/>
          </a:p>
          <a:p>
            <a:r>
              <a:rPr lang="en-US" dirty="0"/>
              <a:t>Slightly </a:t>
            </a:r>
            <a:r>
              <a:rPr lang="en-US" b="1" dirty="0"/>
              <a:t>left of the midline</a:t>
            </a:r>
            <a:endParaRPr lang="en-US" dirty="0"/>
          </a:p>
          <a:p>
            <a:r>
              <a:rPr lang="en-US" dirty="0"/>
              <a:t>Descends along the </a:t>
            </a:r>
            <a:r>
              <a:rPr lang="en-US" b="1" dirty="0"/>
              <a:t>vertebral column</a:t>
            </a:r>
            <a:endParaRPr lang="en-US" dirty="0"/>
          </a:p>
          <a:p>
            <a:r>
              <a:rPr lang="en-US" dirty="0"/>
              <a:t>Runs </a:t>
            </a:r>
            <a:r>
              <a:rPr lang="en-US" b="1" dirty="0"/>
              <a:t>behind the heart and lungs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3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23875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Ascending Aorta</a:t>
            </a:r>
            <a:endParaRPr lang="en-US" dirty="0"/>
          </a:p>
          <a:p>
            <a:r>
              <a:rPr lang="en-US" dirty="0"/>
              <a:t>Arises from the </a:t>
            </a:r>
            <a:r>
              <a:rPr lang="en-US" b="1" dirty="0"/>
              <a:t>left ventricle</a:t>
            </a:r>
            <a:endParaRPr lang="en-US" dirty="0"/>
          </a:p>
          <a:p>
            <a:r>
              <a:rPr lang="en-US" dirty="0"/>
              <a:t>Ascends upward</a:t>
            </a:r>
          </a:p>
          <a:p>
            <a:r>
              <a:rPr lang="en-US" dirty="0"/>
              <a:t>Gives rise to the </a:t>
            </a:r>
            <a:r>
              <a:rPr lang="en-US" b="1" dirty="0"/>
              <a:t>coronary arteries</a:t>
            </a:r>
            <a:endParaRPr lang="en-US" dirty="0"/>
          </a:p>
          <a:p>
            <a:r>
              <a:rPr lang="en-US" dirty="0"/>
              <a:t>Supplies blood to the </a:t>
            </a:r>
            <a:r>
              <a:rPr lang="en-US" b="1" dirty="0"/>
              <a:t>heart muscle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7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323" y="485031"/>
            <a:ext cx="11314706" cy="58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Aortic Arch</a:t>
            </a:r>
            <a:endParaRPr lang="en-US" dirty="0" smtClean="0"/>
          </a:p>
          <a:p>
            <a:r>
              <a:rPr lang="en-US" dirty="0" smtClean="0"/>
              <a:t>Curved </a:t>
            </a:r>
            <a:r>
              <a:rPr lang="en-US" dirty="0"/>
              <a:t>portion between ascending and descending aorta</a:t>
            </a:r>
          </a:p>
          <a:p>
            <a:r>
              <a:rPr lang="en-US" dirty="0"/>
              <a:t>Gives rise to:</a:t>
            </a:r>
          </a:p>
          <a:p>
            <a:pPr lvl="1"/>
            <a:r>
              <a:rPr lang="en-US" b="1" dirty="0"/>
              <a:t>Brachiocephalic artery</a:t>
            </a:r>
            <a:endParaRPr lang="en-US" dirty="0"/>
          </a:p>
          <a:p>
            <a:pPr lvl="1"/>
            <a:r>
              <a:rPr lang="en-US" b="1" dirty="0"/>
              <a:t>Left common carotid artery</a:t>
            </a:r>
            <a:endParaRPr lang="en-US" dirty="0"/>
          </a:p>
          <a:p>
            <a:pPr lvl="1"/>
            <a:r>
              <a:rPr lang="en-US" b="1" dirty="0"/>
              <a:t>Left subclavian artery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51" y="485030"/>
            <a:ext cx="63237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23875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263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BASIC MEDICAL SCIENCE </vt:lpstr>
      <vt:lpstr>Thoracic Aorta </vt:lpstr>
      <vt:lpstr>PowerPoint Presentation</vt:lpstr>
      <vt:lpstr>1. Location</vt:lpstr>
      <vt:lpstr>PowerPoint Presentation</vt:lpstr>
      <vt:lpstr>2. Segments</vt:lpstr>
      <vt:lpstr>PowerPoint Presentation</vt:lpstr>
      <vt:lpstr>Continued </vt:lpstr>
      <vt:lpstr>PowerPoint Presentation</vt:lpstr>
      <vt:lpstr>Continued </vt:lpstr>
      <vt:lpstr>PowerPoint Presentation</vt:lpstr>
      <vt:lpstr>3. Branches</vt:lpstr>
      <vt:lpstr>PowerPoint Presentation</vt:lpstr>
      <vt:lpstr>Continued </vt:lpstr>
      <vt:lpstr>PowerPoint Presentation</vt:lpstr>
      <vt:lpstr>4. Pathologies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2026-01-20T17:14:50Z</dcterms:created>
  <dcterms:modified xsi:type="dcterms:W3CDTF">2026-01-20T17:49:10Z</dcterms:modified>
</cp:coreProperties>
</file>