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Active Listening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182E-907B-FF0E-7689-59BF6B820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D8F4C-F832-863B-ACB8-36BC294E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B940827-38FD-F320-330F-82D8F11F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Listen Strategies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15F503-7983-8723-8F3E-F8B07C61A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40685" cy="87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Paraphrasing / Summarizing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F50EA-B49C-AE45-42E8-A8753CF6CF03}"/>
              </a:ext>
            </a:extLst>
          </p:cNvPr>
          <p:cNvSpPr txBox="1"/>
          <p:nvPr/>
        </p:nvSpPr>
        <p:spPr>
          <a:xfrm>
            <a:off x="1048428" y="3138375"/>
            <a:ext cx="100876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This means restating the speaker’s message in your own words.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 “So what I hear you saying is…”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b="1" dirty="0"/>
              <a:t>Origin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1"/>
                </a:solidFill>
              </a:rPr>
              <a:t>Carl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1"/>
                </a:solidFill>
              </a:rPr>
              <a:t>Ransom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1"/>
                </a:solidFill>
              </a:rPr>
              <a:t>Rogers &amp; Richard E Farson </a:t>
            </a:r>
            <a:r>
              <a:rPr lang="en-US" sz="2000" dirty="0"/>
              <a:t>through client-centered therapy research.</a:t>
            </a:r>
            <a:br>
              <a:rPr lang="en-US" sz="2000" dirty="0"/>
            </a:br>
            <a:r>
              <a:rPr lang="en-US" sz="2000" b="1" dirty="0"/>
              <a:t>Benefits</a:t>
            </a:r>
            <a:r>
              <a:rPr lang="en-US" sz="2000" dirty="0"/>
              <a:t>: - Ensures mutual understanding </a:t>
            </a:r>
          </a:p>
          <a:p>
            <a:r>
              <a:rPr lang="en-US" sz="2000" dirty="0"/>
              <a:t>		 - Clarifies meaning </a:t>
            </a:r>
          </a:p>
          <a:p>
            <a:r>
              <a:rPr lang="en-US" sz="2000" dirty="0"/>
              <a:t>		 - Prevents misinterpretation </a:t>
            </a:r>
          </a:p>
          <a:p>
            <a:r>
              <a:rPr lang="en-US" sz="2000" b="1" dirty="0"/>
              <a:t>Risks of Not Using</a:t>
            </a:r>
            <a:r>
              <a:rPr lang="en-US" sz="2000" dirty="0"/>
              <a:t>: Miscommunication, assumptions.</a:t>
            </a:r>
          </a:p>
        </p:txBody>
      </p:sp>
    </p:spTree>
    <p:extLst>
      <p:ext uri="{BB962C8B-B14F-4D97-AF65-F5344CB8AC3E}">
        <p14:creationId xmlns:p14="http://schemas.microsoft.com/office/powerpoint/2010/main" val="357420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4CEF4-CE66-A50A-00AA-A0FFB8E11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FB1060-8A12-2AF4-2F81-3F5852CF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9C38B4-2E33-405E-2F04-F8D2E338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C7A969-96F8-CAEB-4E0B-6F08B411E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40685" cy="87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Reflecting Feelings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D2BED-9353-F770-7816-D4C0E3B27BCE}"/>
              </a:ext>
            </a:extLst>
          </p:cNvPr>
          <p:cNvSpPr txBox="1"/>
          <p:nvPr/>
        </p:nvSpPr>
        <p:spPr>
          <a:xfrm>
            <a:off x="1048428" y="3138375"/>
            <a:ext cx="10087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This strategy moves into emotional understanding — not just content. 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“It sounds like you’re feeling frustrated…”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b="1" dirty="0"/>
              <a:t>Origin</a:t>
            </a:r>
            <a:r>
              <a:rPr lang="en-US" sz="2000" dirty="0"/>
              <a:t>: </a:t>
            </a:r>
            <a:r>
              <a:rPr lang="en-US" sz="2000" b="1" dirty="0">
                <a:solidFill>
                  <a:schemeClr val="accent1"/>
                </a:solidFill>
              </a:rPr>
              <a:t>Carl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1"/>
                </a:solidFill>
              </a:rPr>
              <a:t>Ransom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1"/>
                </a:solidFill>
              </a:rPr>
              <a:t>Rogers </a:t>
            </a:r>
            <a:r>
              <a:rPr lang="en-US" sz="2000" dirty="0"/>
              <a:t>emphasized empathy as central to therapeutic listening. </a:t>
            </a:r>
          </a:p>
          <a:p>
            <a:r>
              <a:rPr lang="en-US" sz="2000" b="1" dirty="0"/>
              <a:t>Where Used: </a:t>
            </a:r>
            <a:r>
              <a:rPr lang="en-US" sz="2000" dirty="0"/>
              <a:t>Counseling, trauma-informed work, peer support.</a:t>
            </a:r>
          </a:p>
        </p:txBody>
      </p:sp>
    </p:spTree>
    <p:extLst>
      <p:ext uri="{BB962C8B-B14F-4D97-AF65-F5344CB8AC3E}">
        <p14:creationId xmlns:p14="http://schemas.microsoft.com/office/powerpoint/2010/main" val="416316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55928-1F33-BF72-DA50-669EE0E74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3178C-59E2-8245-17D6-FE0F8B7D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8BD7E25-A1EE-1E95-E31B-1F0A0A1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4BF208-9481-BDBB-A021-6A4430DC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40685" cy="87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Clarifying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02E94-A522-0ABD-F37F-B670890C7632}"/>
              </a:ext>
            </a:extLst>
          </p:cNvPr>
          <p:cNvSpPr txBox="1"/>
          <p:nvPr/>
        </p:nvSpPr>
        <p:spPr>
          <a:xfrm>
            <a:off x="1048428" y="3138375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Asking open, not leading, questions: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“Can you explain what happened next?”</a:t>
            </a:r>
          </a:p>
          <a:p>
            <a:r>
              <a:rPr lang="en-US" sz="2000" b="1" dirty="0"/>
              <a:t>Used in: </a:t>
            </a:r>
            <a:r>
              <a:rPr lang="en-US" sz="2000" dirty="0"/>
              <a:t>Interviewing, coaching, journalism.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ED7C8D7-1B74-39CA-D211-7E1C63E9EB6A}"/>
              </a:ext>
            </a:extLst>
          </p:cNvPr>
          <p:cNvSpPr txBox="1">
            <a:spLocks/>
          </p:cNvSpPr>
          <p:nvPr/>
        </p:nvSpPr>
        <p:spPr>
          <a:xfrm>
            <a:off x="1284514" y="4134346"/>
            <a:ext cx="9840685" cy="872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Minimal Encouragement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D6C75-EED3-52E2-A72A-7DDDC2A0407F}"/>
              </a:ext>
            </a:extLst>
          </p:cNvPr>
          <p:cNvSpPr txBox="1"/>
          <p:nvPr/>
        </p:nvSpPr>
        <p:spPr>
          <a:xfrm>
            <a:off x="1037542" y="4696097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The silent but supportive cues: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Nods, brief sounds — “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Mmm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,” “Yes”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1" dirty="0"/>
              <a:t>Importance: </a:t>
            </a:r>
            <a:r>
              <a:rPr lang="en-US" sz="2000" dirty="0"/>
              <a:t>Keeps flow without interrupting.</a:t>
            </a:r>
          </a:p>
        </p:txBody>
      </p:sp>
    </p:spTree>
    <p:extLst>
      <p:ext uri="{BB962C8B-B14F-4D97-AF65-F5344CB8AC3E}">
        <p14:creationId xmlns:p14="http://schemas.microsoft.com/office/powerpoint/2010/main" val="362902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2C7A9-EFA2-D6C7-3802-3B75B6619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BC4489-F019-66F7-3BD7-BF7DF5BB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A25EE4-C928-67BF-231F-7F0C0557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28B47B-6010-6A71-E15E-1513938E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572" y="2337294"/>
            <a:ext cx="9840685" cy="87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Probing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36CD01-C241-3358-48B5-4055B59A560A}"/>
              </a:ext>
            </a:extLst>
          </p:cNvPr>
          <p:cNvSpPr txBox="1"/>
          <p:nvPr/>
        </p:nvSpPr>
        <p:spPr>
          <a:xfrm>
            <a:off x="1161027" y="2991345"/>
            <a:ext cx="10087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Guided questions to dig deeper: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“When you say stressed, what exactly do you mean?”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1" dirty="0"/>
              <a:t>Where Used</a:t>
            </a:r>
            <a:r>
              <a:rPr lang="en-US" sz="2000" dirty="0"/>
              <a:t>: Research interviewing, therapy, evaluation.</a:t>
            </a:r>
          </a:p>
          <a:p>
            <a:r>
              <a:rPr lang="en-US" sz="2000" b="1" dirty="0"/>
              <a:t>With Caution: </a:t>
            </a:r>
            <a:r>
              <a:rPr lang="en-US" sz="2000" dirty="0"/>
              <a:t>Too much probing can feel intrusive.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699B70A6-2721-55F2-6E5C-1E1A7C354923}"/>
              </a:ext>
            </a:extLst>
          </p:cNvPr>
          <p:cNvSpPr txBox="1">
            <a:spLocks/>
          </p:cNvSpPr>
          <p:nvPr/>
        </p:nvSpPr>
        <p:spPr>
          <a:xfrm>
            <a:off x="1407999" y="4331860"/>
            <a:ext cx="9840685" cy="872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Summarization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D42D7-9A1C-8D2F-8BBE-F5F350101A6D}"/>
              </a:ext>
            </a:extLst>
          </p:cNvPr>
          <p:cNvSpPr txBox="1"/>
          <p:nvPr/>
        </p:nvSpPr>
        <p:spPr>
          <a:xfrm>
            <a:off x="1048428" y="4767894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Bringing together key points at the end: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“So to summarize…”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b="1" dirty="0"/>
              <a:t>Reinforces comprehension &amp; closure. Reinforces comprehension &amp; closure.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173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656E-04B4-3B74-B2B4-2FD87414D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6727C-55B8-FB6A-A171-3FADCF16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BB130B-4EED-9569-DC0F-9ED18510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Barriers to Active Listening 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E33ED2-B2AA-9A00-B270-D73996EDE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71365"/>
              </p:ext>
            </p:extLst>
          </p:nvPr>
        </p:nvGraphicFramePr>
        <p:xfrm>
          <a:off x="971551" y="2483150"/>
          <a:ext cx="10248897" cy="3632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299">
                  <a:extLst>
                    <a:ext uri="{9D8B030D-6E8A-4147-A177-3AD203B41FA5}">
                      <a16:colId xmlns:a16="http://schemas.microsoft.com/office/drawing/2014/main" val="3613236426"/>
                    </a:ext>
                  </a:extLst>
                </a:gridCol>
                <a:gridCol w="3416299">
                  <a:extLst>
                    <a:ext uri="{9D8B030D-6E8A-4147-A177-3AD203B41FA5}">
                      <a16:colId xmlns:a16="http://schemas.microsoft.com/office/drawing/2014/main" val="4143196796"/>
                    </a:ext>
                  </a:extLst>
                </a:gridCol>
                <a:gridCol w="3416299">
                  <a:extLst>
                    <a:ext uri="{9D8B030D-6E8A-4147-A177-3AD203B41FA5}">
                      <a16:colId xmlns:a16="http://schemas.microsoft.com/office/drawing/2014/main" val="3421164471"/>
                    </a:ext>
                  </a:extLst>
                </a:gridCol>
              </a:tblGrid>
              <a:tr h="598513">
                <a:tc>
                  <a:txBody>
                    <a:bodyPr/>
                    <a:lstStyle/>
                    <a:p>
                      <a:r>
                        <a:rPr lang="en-US" dirty="0"/>
                        <a:t>Barrier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It Looks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Strategy to Overcome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17156"/>
                  </a:ext>
                </a:extLst>
              </a:tr>
              <a:tr h="598513">
                <a:tc>
                  <a:txBody>
                    <a:bodyPr/>
                    <a:lstStyle/>
                    <a:p>
                      <a:r>
                        <a:rPr lang="en-US" dirty="0"/>
                        <a:t>Internal Bias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Judging before listening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	Awareness + suspending judgment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179523"/>
                  </a:ext>
                </a:extLst>
              </a:tr>
              <a:tr h="598513">
                <a:tc>
                  <a:txBody>
                    <a:bodyPr/>
                    <a:lstStyle/>
                    <a:p>
                      <a:r>
                        <a:rPr lang="en-US" dirty="0"/>
                        <a:t>Distractions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Phone, noise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Minimizing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environment</a:t>
                      </a:r>
                      <a:r>
                        <a:rPr lang="fr-FR" dirty="0"/>
                        <a:t>, focus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46804"/>
                  </a:ext>
                </a:extLst>
              </a:tr>
              <a:tr h="598513">
                <a:tc>
                  <a:txBody>
                    <a:bodyPr/>
                    <a:lstStyle/>
                    <a:p>
                      <a:r>
                        <a:rPr lang="en-US" dirty="0"/>
                        <a:t>Planning Response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Thinking ahead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thinking, focus on 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35328"/>
                  </a:ext>
                </a:extLst>
              </a:tr>
              <a:tr h="598513">
                <a:tc>
                  <a:txBody>
                    <a:bodyPr/>
                    <a:lstStyle/>
                    <a:p>
                      <a:r>
                        <a:rPr lang="en-US" dirty="0"/>
                        <a:t>Emotional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Defensiveness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Self-regulation &amp; empathy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270733"/>
                  </a:ext>
                </a:extLst>
              </a:tr>
              <a:tr h="598513">
                <a:tc>
                  <a:txBody>
                    <a:bodyPr/>
                    <a:lstStyle/>
                    <a:p>
                      <a:r>
                        <a:rPr lang="en-US" dirty="0"/>
                        <a:t>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Filling in 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Ask clarifying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416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58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848D-2F36-6AEB-89FF-B212B203E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pencil Vector Images &amp; Graphics for Commercial Use | VectorStock">
            <a:extLst>
              <a:ext uri="{FF2B5EF4-FFF2-40B4-BE49-F238E27FC236}">
                <a16:creationId xmlns:a16="http://schemas.microsoft.com/office/drawing/2014/main" id="{AE63C546-9B36-49B0-3D0C-EDE79793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t="12273" r="15871" b="12710"/>
          <a:stretch>
            <a:fillRect/>
          </a:stretch>
        </p:blipFill>
        <p:spPr bwMode="auto">
          <a:xfrm>
            <a:off x="7968343" y="2481943"/>
            <a:ext cx="3352798" cy="36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FCE8FD-DE81-FC52-60EB-CD44F005F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D7D561-A8CB-36AA-90A3-D7E672E0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Task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7A319-6586-CB17-1540-AE9AC206F055}"/>
              </a:ext>
            </a:extLst>
          </p:cNvPr>
          <p:cNvSpPr txBox="1"/>
          <p:nvPr/>
        </p:nvSpPr>
        <p:spPr>
          <a:xfrm>
            <a:off x="1513114" y="2598003"/>
            <a:ext cx="60633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Search and read about the following: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Different terms for active listening in different setting </a:t>
            </a:r>
            <a:br>
              <a:rPr lang="en-US" sz="2400" dirty="0"/>
            </a:br>
            <a:r>
              <a:rPr lang="en-US" dirty="0"/>
              <a:t>(</a:t>
            </a:r>
            <a:r>
              <a:rPr lang="en-US" b="1" dirty="0"/>
              <a:t>Example</a:t>
            </a:r>
            <a:r>
              <a:rPr lang="en-US" dirty="0"/>
              <a:t>: Appreciative Listening| Listening for enjoyment | Music, storytelling)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Write about the uses of ‘active listening’ with examples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Write the role of language (the barriers and overcoming them) in ‘active listening’</a:t>
            </a:r>
          </a:p>
        </p:txBody>
      </p:sp>
    </p:spTree>
    <p:extLst>
      <p:ext uri="{BB962C8B-B14F-4D97-AF65-F5344CB8AC3E}">
        <p14:creationId xmlns:p14="http://schemas.microsoft.com/office/powerpoint/2010/main" val="35138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</TotalTime>
  <Words>372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Active Listening</vt:lpstr>
      <vt:lpstr>Active Listen Strategies</vt:lpstr>
      <vt:lpstr>Continued</vt:lpstr>
      <vt:lpstr>Continued</vt:lpstr>
      <vt:lpstr>Continued</vt:lpstr>
      <vt:lpstr>Barriers to Active Listening </vt:lpstr>
      <vt:lpstr>Learning Task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130</cp:revision>
  <dcterms:created xsi:type="dcterms:W3CDTF">2025-11-09T06:51:00Z</dcterms:created>
  <dcterms:modified xsi:type="dcterms:W3CDTF">2026-01-21T05:09:55Z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