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5" r:id="rId4"/>
    <p:sldId id="276" r:id="rId5"/>
    <p:sldId id="285" r:id="rId6"/>
    <p:sldId id="286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85"/>
            <p14:sldId id="286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Active 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Active Listening?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932"/>
            <a:ext cx="10629900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Active listening is not just “hearing words.” </a:t>
            </a:r>
          </a:p>
          <a:p>
            <a:r>
              <a:rPr lang="en-US" dirty="0">
                <a:solidFill>
                  <a:schemeClr val="accent1"/>
                </a:solidFill>
              </a:rPr>
              <a:t>a skillful process of fully engaging with a speaker through attention, understanding, interpretation, and </a:t>
            </a:r>
            <a:r>
              <a:rPr lang="en-US" b="1" dirty="0">
                <a:solidFill>
                  <a:schemeClr val="accent1"/>
                </a:solidFill>
              </a:rPr>
              <a:t>response. </a:t>
            </a:r>
          </a:p>
          <a:p>
            <a:pPr marL="0" indent="0">
              <a:buNone/>
            </a:pPr>
            <a:r>
              <a:rPr lang="en-US" b="1" dirty="0"/>
              <a:t>popularized by </a:t>
            </a:r>
          </a:p>
          <a:p>
            <a:r>
              <a:rPr lang="en-US" dirty="0"/>
              <a:t>Carl Rogers and Richard Farson </a:t>
            </a:r>
          </a:p>
          <a:p>
            <a:r>
              <a:rPr lang="en-US" dirty="0"/>
              <a:t>1950s–60s</a:t>
            </a:r>
          </a:p>
          <a:p>
            <a:r>
              <a:rPr lang="en-US" dirty="0"/>
              <a:t>as part of humanistic psychology and communication theory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Active listening is foundational in:</a:t>
            </a:r>
          </a:p>
          <a:p>
            <a:r>
              <a:rPr lang="en-US" dirty="0">
                <a:solidFill>
                  <a:schemeClr val="accent1"/>
                </a:solidFill>
              </a:rPr>
              <a:t>Counseling &amp; Therapy</a:t>
            </a:r>
          </a:p>
          <a:p>
            <a:r>
              <a:rPr lang="en-US" dirty="0">
                <a:solidFill>
                  <a:schemeClr val="accent1"/>
                </a:solidFill>
              </a:rPr>
              <a:t>Education &amp; Teaching</a:t>
            </a:r>
          </a:p>
          <a:p>
            <a:r>
              <a:rPr lang="en-US" dirty="0">
                <a:solidFill>
                  <a:schemeClr val="accent1"/>
                </a:solidFill>
              </a:rPr>
              <a:t>Leadership &amp; Management</a:t>
            </a:r>
          </a:p>
          <a:p>
            <a:r>
              <a:rPr lang="en-US" dirty="0">
                <a:solidFill>
                  <a:schemeClr val="accent1"/>
                </a:solidFill>
              </a:rPr>
              <a:t>Conflict Resolution</a:t>
            </a:r>
          </a:p>
          <a:p>
            <a:r>
              <a:rPr lang="en-US" dirty="0">
                <a:solidFill>
                  <a:schemeClr val="accent1"/>
                </a:solidFill>
              </a:rPr>
              <a:t>Healthcare Communication</a:t>
            </a:r>
          </a:p>
          <a:p>
            <a:r>
              <a:rPr lang="en-US" dirty="0">
                <a:solidFill>
                  <a:schemeClr val="accent1"/>
                </a:solidFill>
              </a:rPr>
              <a:t>Negotiation &amp; Mediation</a:t>
            </a:r>
          </a:p>
          <a:p>
            <a:r>
              <a:rPr lang="en-US" dirty="0">
                <a:solidFill>
                  <a:schemeClr val="accent1"/>
                </a:solidFill>
              </a:rPr>
              <a:t>Everyday interpersonal relationships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D3793DD-46EB-C051-7426-520AEE2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6E41FF-C7DC-ED93-D7E1-9A02FBED38F5}"/>
              </a:ext>
            </a:extLst>
          </p:cNvPr>
          <p:cNvSpPr txBox="1">
            <a:spLocks/>
          </p:cNvSpPr>
          <p:nvPr/>
        </p:nvSpPr>
        <p:spPr>
          <a:xfrm>
            <a:off x="6240915" y="2556932"/>
            <a:ext cx="480059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Not using active listening leads to:</a:t>
            </a:r>
          </a:p>
          <a:p>
            <a:r>
              <a:rPr lang="en-US" dirty="0">
                <a:solidFill>
                  <a:schemeClr val="accent1"/>
                </a:solidFill>
              </a:rPr>
              <a:t>Misunderstandings</a:t>
            </a:r>
          </a:p>
          <a:p>
            <a:r>
              <a:rPr lang="en-US" dirty="0">
                <a:solidFill>
                  <a:schemeClr val="accent1"/>
                </a:solidFill>
              </a:rPr>
              <a:t>Conflict escalation</a:t>
            </a:r>
          </a:p>
          <a:p>
            <a:r>
              <a:rPr lang="en-US" dirty="0">
                <a:solidFill>
                  <a:schemeClr val="accent1"/>
                </a:solidFill>
              </a:rPr>
              <a:t>Lower trust and rapport </a:t>
            </a:r>
          </a:p>
          <a:p>
            <a:r>
              <a:rPr lang="en-US" dirty="0">
                <a:solidFill>
                  <a:schemeClr val="accent1"/>
                </a:solidFill>
              </a:rPr>
              <a:t>Poor learning outcomes</a:t>
            </a:r>
          </a:p>
          <a:p>
            <a:r>
              <a:rPr lang="en-US" dirty="0">
                <a:solidFill>
                  <a:schemeClr val="accent1"/>
                </a:solidFill>
              </a:rPr>
              <a:t>Reduced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47587C-A19D-3A85-EA7B-A3FC5EF0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Active Listening Strategies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903DEE-B91D-FA3D-DAD9-E48719C4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40685" cy="8720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Attending Behaviors</a:t>
            </a:r>
            <a:br>
              <a:rPr lang="en-US" sz="2800" b="1" dirty="0">
                <a:solidFill>
                  <a:schemeClr val="accent1"/>
                </a:solidFill>
              </a:rPr>
            </a:b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92A07-DF6F-10FC-7FF7-D5423245B744}"/>
              </a:ext>
            </a:extLst>
          </p:cNvPr>
          <p:cNvSpPr txBox="1"/>
          <p:nvPr/>
        </p:nvSpPr>
        <p:spPr>
          <a:xfrm>
            <a:off x="1048428" y="3154703"/>
            <a:ext cx="50475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These are the basics — the body language and presence that say “I’m here with you.”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Eye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Leaning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Open posture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Minimal distractions</a:t>
            </a:r>
          </a:p>
          <a:p>
            <a:r>
              <a:rPr lang="en-US" sz="2000" dirty="0"/>
              <a:t>Coined by communication researchers like </a:t>
            </a:r>
            <a:r>
              <a:rPr lang="en-US" sz="2000" dirty="0">
                <a:solidFill>
                  <a:schemeClr val="accent1"/>
                </a:solidFill>
              </a:rPr>
              <a:t>E. T. Hall, Joseph DeVito</a:t>
            </a:r>
            <a:r>
              <a:rPr lang="en-US" sz="2000" dirty="0"/>
              <a:t>, and others in interpersonal communication studies.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831D5-FB84-9D09-A318-A7E9DF38552A}"/>
              </a:ext>
            </a:extLst>
          </p:cNvPr>
          <p:cNvSpPr txBox="1"/>
          <p:nvPr/>
        </p:nvSpPr>
        <p:spPr>
          <a:xfrm>
            <a:off x="6240915" y="3302515"/>
            <a:ext cx="5312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Where Used: </a:t>
            </a:r>
            <a:r>
              <a:rPr lang="en-US" sz="2000" dirty="0"/>
              <a:t>Classrooms, counseling sessions, workplaces.</a:t>
            </a:r>
          </a:p>
          <a:p>
            <a:r>
              <a:rPr lang="en-US" sz="2000" b="1" dirty="0"/>
              <a:t>Pros of Using: </a:t>
            </a:r>
            <a:r>
              <a:rPr lang="en-US" sz="2000" dirty="0"/>
              <a:t>Signals genuine attention; increases trust.</a:t>
            </a:r>
          </a:p>
          <a:p>
            <a:r>
              <a:rPr lang="en-US" sz="2000" b="1" dirty="0"/>
              <a:t>Cons of Not Using: </a:t>
            </a:r>
            <a:r>
              <a:rPr lang="en-US" sz="2000" dirty="0"/>
              <a:t>Speaker feels ignored or undervalued.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37A67-C03B-535F-CFB8-F686059D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0A822-D3C9-C6C2-0DD3-0F96432F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88CE554-21B1-8868-21AE-154DF80C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9CF33-C424-C51C-E6CC-3C121DF6E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40685" cy="8720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Verbal Encouragers</a:t>
            </a:r>
            <a:br>
              <a:rPr lang="en-US" sz="2800" b="1" dirty="0">
                <a:solidFill>
                  <a:schemeClr val="accent1"/>
                </a:solidFill>
              </a:rPr>
            </a:b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C9498-1082-A0A5-4D20-DADA8179F5C3}"/>
              </a:ext>
            </a:extLst>
          </p:cNvPr>
          <p:cNvSpPr txBox="1"/>
          <p:nvPr/>
        </p:nvSpPr>
        <p:spPr>
          <a:xfrm>
            <a:off x="1048427" y="3154703"/>
            <a:ext cx="100876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Small prompts that keep dialogue going.</a:t>
            </a:r>
          </a:p>
          <a:p>
            <a:r>
              <a:rPr lang="en-US" sz="2000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“Uh-huh”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“I see…”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“Go on…”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“Tell me more…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/>
              <a:t>These were formalized in communication skills literature researching therapeutic communication.</a:t>
            </a:r>
          </a:p>
          <a:p>
            <a:r>
              <a:rPr lang="en-US" sz="2000" b="1" dirty="0"/>
              <a:t>Where Used: </a:t>
            </a:r>
            <a:r>
              <a:rPr lang="en-US" sz="2000" dirty="0"/>
              <a:t>Therapy, coaching, customer service.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1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182E-907B-FF0E-7689-59BF6B82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D8F4C-F832-863B-ACB8-36BC294E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940827-38FD-F320-330F-82D8F11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15F503-7983-8723-8F3E-F8B07C61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Paraphrasing / Summarizing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F50EA-B49C-AE45-42E8-A8753CF6CF03}"/>
              </a:ext>
            </a:extLst>
          </p:cNvPr>
          <p:cNvSpPr txBox="1"/>
          <p:nvPr/>
        </p:nvSpPr>
        <p:spPr>
          <a:xfrm>
            <a:off x="1048428" y="3138375"/>
            <a:ext cx="10087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This means restating the speaker’s message in your own words.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 “So what I hear you saying is…”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b="1" dirty="0"/>
              <a:t>Origin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1"/>
                </a:solidFill>
              </a:rPr>
              <a:t>Carl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Ransom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Rogers &amp; Richard E Farson </a:t>
            </a:r>
            <a:r>
              <a:rPr lang="en-US" sz="2000" dirty="0"/>
              <a:t>through client-centered therapy research.</a:t>
            </a:r>
          </a:p>
        </p:txBody>
      </p:sp>
    </p:spTree>
    <p:extLst>
      <p:ext uri="{BB962C8B-B14F-4D97-AF65-F5344CB8AC3E}">
        <p14:creationId xmlns:p14="http://schemas.microsoft.com/office/powerpoint/2010/main" val="357420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286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Active Listening</vt:lpstr>
      <vt:lpstr>What Is Active Listening?</vt:lpstr>
      <vt:lpstr>Why It Matters</vt:lpstr>
      <vt:lpstr>Core Active Listening Strategies</vt:lpstr>
      <vt:lpstr>Continued</vt:lpstr>
      <vt:lpstr>Continued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120</cp:revision>
  <dcterms:created xsi:type="dcterms:W3CDTF">2025-11-09T06:51:00Z</dcterms:created>
  <dcterms:modified xsi:type="dcterms:W3CDTF">2026-01-20T05:55:38Z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