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5" r:id="rId4"/>
    <p:sldId id="276" r:id="rId5"/>
    <p:sldId id="277" r:id="rId6"/>
    <p:sldId id="278" r:id="rId7"/>
    <p:sldId id="280" r:id="rId8"/>
    <p:sldId id="281" r:id="rId9"/>
    <p:sldId id="282" r:id="rId10"/>
    <p:sldId id="283" r:id="rId11"/>
    <p:sldId id="284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Reading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6ABE-3853-89AF-6E49-20152A24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Paraphrasing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409A-D77C-7E26-9E59-E6FDF2FC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Paraphrasing is the process of restating information or ideas in one’s own words while retaining the original meaning of the text.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Where It Is Used</a:t>
            </a:r>
            <a:endParaRPr lang="en-US" dirty="0"/>
          </a:p>
          <a:p>
            <a:r>
              <a:rPr lang="en-US" dirty="0"/>
              <a:t>Paraphrasing is used in academic writing, note-taking, summaries, critical reading, plagiarism avoidance, and exam answers.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7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5751-8ABC-A397-734D-3CD45945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9CAB-91B5-08F1-1852-31907D794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Visualization is a comprehension strategy in which the reader creates mental images of characters, scenes, processes, or ideas described in the text to enhance understanding and memory.</a:t>
            </a:r>
          </a:p>
          <a:p>
            <a:pPr marL="0" indent="0">
              <a:buNone/>
            </a:pPr>
            <a:br>
              <a:rPr lang="en-US" sz="2000" b="1" dirty="0">
                <a:solidFill>
                  <a:schemeClr val="accent1"/>
                </a:solidFill>
              </a:rPr>
            </a:br>
            <a:r>
              <a:rPr lang="en-US" b="1" dirty="0"/>
              <a:t>Where It Is Used</a:t>
            </a:r>
            <a:endParaRPr lang="en-US" dirty="0"/>
          </a:p>
          <a:p>
            <a:r>
              <a:rPr lang="en-US" dirty="0"/>
              <a:t>Visualization is especially effective in literary texts, descriptive passages, narratives, poetry, and listening–reading integrated tasks, as it deepens engagement and recall.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6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Critical Reading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556932"/>
            <a:ext cx="10629900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Critical reading involves </a:t>
            </a:r>
            <a:r>
              <a:rPr lang="en-US" dirty="0" err="1">
                <a:solidFill>
                  <a:schemeClr val="accent1"/>
                </a:solidFill>
              </a:rPr>
              <a:t>analysing</a:t>
            </a:r>
            <a:r>
              <a:rPr lang="en-US" dirty="0">
                <a:solidFill>
                  <a:schemeClr val="accent1"/>
                </a:solidFill>
              </a:rPr>
              <a:t> arguments, evaluating evidence, and questioning assumptions rather than passively accepting information.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/>
              <a:t>Key Figure</a:t>
            </a:r>
          </a:p>
          <a:p>
            <a:r>
              <a:rPr lang="en-US" dirty="0"/>
              <a:t>Mortimer J. Adler, an American philosopher</a:t>
            </a:r>
          </a:p>
          <a:p>
            <a:r>
              <a:rPr lang="en-US" dirty="0"/>
              <a:t>1940</a:t>
            </a:r>
          </a:p>
          <a:p>
            <a:r>
              <a:rPr lang="en-US" dirty="0"/>
              <a:t>How to Read a Book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Extensive reading involves reading large quantities of simple texts for enjoyment and general language development.</a:t>
            </a:r>
          </a:p>
          <a:p>
            <a:pPr marL="0" indent="0">
              <a:buNone/>
            </a:pPr>
            <a:r>
              <a:rPr lang="en-US" b="1" dirty="0"/>
              <a:t>Developed </a:t>
            </a:r>
            <a:r>
              <a:rPr lang="en-US" b="1" dirty="0">
                <a:solidFill>
                  <a:schemeClr val="tx1"/>
                </a:solidFill>
              </a:rPr>
              <a:t>b</a:t>
            </a:r>
            <a:r>
              <a:rPr lang="en-US" altLang="en-US" b="1" dirty="0">
                <a:solidFill>
                  <a:schemeClr val="tx1"/>
                </a:solidFill>
              </a:rPr>
              <a:t>y</a:t>
            </a:r>
          </a:p>
          <a:p>
            <a:r>
              <a:rPr lang="en-US" dirty="0"/>
              <a:t>Harold Palmer, an English linguist</a:t>
            </a:r>
          </a:p>
          <a:p>
            <a:r>
              <a:rPr lang="en-US" dirty="0"/>
              <a:t>1917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3793DD-46EB-C051-7426-520AEE2A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Extensive Reading </a:t>
            </a:r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A47587C-A19D-3A85-EA7B-A3FC5EF0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903DEE-B91D-FA3D-DAD9-E48719C46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The reader reads fluently without stopping frequently, focusing on enjoyment rather than detailed analysis.</a:t>
            </a:r>
          </a:p>
          <a:p>
            <a:pPr marL="0" indent="0">
              <a:buNone/>
            </a:pPr>
            <a:r>
              <a:rPr lang="en-US" b="1" dirty="0"/>
              <a:t>Examples</a:t>
            </a:r>
          </a:p>
          <a:p>
            <a:r>
              <a:rPr lang="en-US" dirty="0"/>
              <a:t>Novels, short stories, blogs, and magazines are commonly read extensively.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Intensive Reading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5A4471-30D4-59BC-A367-221816475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Intensive reading is a careful and detailed reading process aimed at understanding grammar, vocabulary, and meaning.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/>
              <a:t>Characteristics</a:t>
            </a:r>
          </a:p>
          <a:p>
            <a:r>
              <a:rPr lang="en-US" dirty="0"/>
              <a:t>Texts are short, reading is slow, and the reader may consult dictionaries or annotations.</a:t>
            </a:r>
          </a:p>
          <a:p>
            <a:pPr marL="0" indent="0">
              <a:buNone/>
            </a:pPr>
            <a:r>
              <a:rPr lang="en-US" b="1" dirty="0"/>
              <a:t>Uses</a:t>
            </a:r>
          </a:p>
          <a:p>
            <a:r>
              <a:rPr lang="en-US" dirty="0"/>
              <a:t>It is widely used in classrooms, literary analysis, and exam preparation.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6CD6-E938-5833-4D83-E5F32F61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643E-FF7D-2751-2D60-8D505CBF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Speed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D143-9124-2BFC-4B3A-7FB0D7EB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Speed reading refers to techniques that help readers increase reading speed while maintaining comprehension.</a:t>
            </a:r>
            <a:endParaRPr lang="en-US" alt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/>
              <a:t>Pioneer</a:t>
            </a:r>
            <a:endParaRPr lang="en-US" altLang="en-US" b="1" dirty="0">
              <a:solidFill>
                <a:schemeClr val="tx1"/>
              </a:solidFill>
            </a:endParaRPr>
          </a:p>
          <a:p>
            <a:r>
              <a:rPr lang="en-US" dirty="0"/>
              <a:t>Evelyn Wood</a:t>
            </a:r>
          </a:p>
          <a:p>
            <a:r>
              <a:rPr lang="en-US" dirty="0"/>
              <a:t>1959</a:t>
            </a:r>
          </a:p>
          <a:p>
            <a:r>
              <a:rPr lang="en-US" dirty="0"/>
              <a:t>Reading Dynamics</a:t>
            </a:r>
          </a:p>
          <a:p>
            <a:pPr marL="0" indent="0">
              <a:buNone/>
            </a:pPr>
            <a:r>
              <a:rPr lang="en-US" b="1" dirty="0"/>
              <a:t>Techniques </a:t>
            </a:r>
          </a:p>
          <a:p>
            <a:r>
              <a:rPr lang="en-US" dirty="0"/>
              <a:t>Speed reading involves chunking words, reducing </a:t>
            </a:r>
            <a:r>
              <a:rPr lang="en-US" dirty="0" err="1"/>
              <a:t>subvocalisation</a:t>
            </a:r>
            <a:r>
              <a:rPr lang="en-US" dirty="0"/>
              <a:t>, and combining skimming with scanning.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A4511-6D8A-1DD7-A2A1-24DB544F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0AC7-3540-95C5-2627-3D617EF0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2535-A388-9D77-6F84-EF6DCF4D4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Previewing is a pre-reading strategy in which the reader examines the title, headings, subheadings, images, graphs, and summaries to gain a general idea of the text before detailed reading.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/>
              <a:t>Where It Is Used</a:t>
            </a:r>
          </a:p>
          <a:p>
            <a:r>
              <a:rPr lang="en-US" dirty="0"/>
              <a:t>Previewing is used in academic textbooks, research articles, exam passages, and long chapters to activate background knowledge and set a clear reading purpose.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9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772B-06D7-AA93-A6BE-51B1F169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ED291-B80D-7FC1-6F87-915DDA76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069285" cy="33189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Predicting is a reading strategy where the reader anticipates content, ideas, or outcomes of a text based on prior knowledge, titles, visuals, or initial information.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Where It Is Used</a:t>
            </a:r>
          </a:p>
          <a:p>
            <a:r>
              <a:rPr lang="en-US" dirty="0"/>
              <a:t>Predicting is commonly used in literary texts, narratives, comprehension exercises, and classroom reading activities, especially to maintain engagement and comprehension.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6F8AF-A2F0-C491-0568-B9E4135A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Guessing from Context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BE6FA-85C2-3183-A854-FE62C12D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Guessing from context is a strategy in which the reader infers the meaning of unfamiliar words or phrases using surrounding words, sentences, tone, or examples instead of consulting a dictionary.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/>
              <a:t>Where It Is Used</a:t>
            </a:r>
          </a:p>
          <a:p>
            <a:r>
              <a:rPr lang="en-US" dirty="0"/>
              <a:t>This strategy is widely used in second-language learning, extensive reading, exams, and timed reading tasks, where stopping to check meanings is not practical.</a:t>
            </a:r>
          </a:p>
        </p:txBody>
      </p:sp>
    </p:spTree>
    <p:extLst>
      <p:ext uri="{BB962C8B-B14F-4D97-AF65-F5344CB8AC3E}">
        <p14:creationId xmlns:p14="http://schemas.microsoft.com/office/powerpoint/2010/main" val="3006869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</TotalTime>
  <Words>513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Garamond</vt:lpstr>
      <vt:lpstr>Organic</vt:lpstr>
      <vt:lpstr>Reading Strategies </vt:lpstr>
      <vt:lpstr>Critical Reading </vt:lpstr>
      <vt:lpstr>Extensive Reading </vt:lpstr>
      <vt:lpstr>Characteristics</vt:lpstr>
      <vt:lpstr>Intensive Reading </vt:lpstr>
      <vt:lpstr>Speed Reading </vt:lpstr>
      <vt:lpstr>Preview </vt:lpstr>
      <vt:lpstr>Predicting</vt:lpstr>
      <vt:lpstr>Guessing from Context </vt:lpstr>
      <vt:lpstr>Paraphrasing</vt:lpstr>
      <vt:lpstr>Visualization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111</cp:revision>
  <dcterms:created xsi:type="dcterms:W3CDTF">2025-11-09T06:51:00Z</dcterms:created>
  <dcterms:modified xsi:type="dcterms:W3CDTF">2026-01-16T04:41:07Z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