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5" r:id="rId4"/>
    <p:sldId id="276" r:id="rId5"/>
    <p:sldId id="277" r:id="rId6"/>
    <p:sldId id="278" r:id="rId7"/>
    <p:sldId id="280" r:id="rId8"/>
    <p:sldId id="281" r:id="rId9"/>
    <p:sldId id="282" r:id="rId10"/>
    <p:sldId id="283" r:id="rId11"/>
    <p:sldId id="284" r:id="rId12"/>
    <p:sldId id="274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E097437-8BC6-40A4-AE15-D13FA1D86B33}">
          <p14:sldIdLst>
            <p14:sldId id="256"/>
            <p14:sldId id="257"/>
            <p14:sldId id="275"/>
            <p14:sldId id="276"/>
            <p14:sldId id="277"/>
            <p14:sldId id="278"/>
            <p14:sldId id="280"/>
            <p14:sldId id="281"/>
            <p14:sldId id="282"/>
            <p14:sldId id="283"/>
            <p14:sldId id="284"/>
          </p14:sldIdLst>
        </p14:section>
        <p14:section name="Untitled Section" id="{E7D999DE-1859-4D1C-AE48-D8FB6DF17524}">
          <p14:sldIdLst>
            <p14:sldId id="2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59" d="100"/>
          <a:sy n="59" d="100"/>
        </p:scale>
        <p:origin x="72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0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t>1/16/2026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4619" y="1447136"/>
            <a:ext cx="631225" cy="4239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Reading Strategies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Functional English | BS &amp; DPT  </a:t>
            </a:r>
          </a:p>
          <a:p>
            <a:r>
              <a:rPr lang="en-US" b="1" dirty="0"/>
              <a:t>Hafsa Rasheed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06ABE-3853-89AF-6E49-20152A243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Paraphrasing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6409A-D77C-7E26-9E59-E6FDF2FC7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Paraphrasing is the process of restating information or ideas in one’s own words while retaining the original meaning of the text.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Where It Is Used</a:t>
            </a:r>
            <a:endParaRPr lang="en-US" dirty="0"/>
          </a:p>
          <a:p>
            <a:r>
              <a:rPr lang="en-US" dirty="0"/>
              <a:t>Paraphrasing is used in academic writing, note-taking, summaries, critical reading, plagiarism avoidance, and exam answers.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879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95751-8ABC-A397-734D-3CD45945E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B29CAB-91B5-08F1-1852-31907D794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Visualization is a comprehension strategy in which the reader creates mental images of characters, scenes, processes, or ideas described in the text to enhance understanding and memory.</a:t>
            </a:r>
          </a:p>
          <a:p>
            <a:pPr marL="0" indent="0">
              <a:buNone/>
            </a:pPr>
            <a:br>
              <a:rPr lang="en-US" sz="2000" b="1" dirty="0">
                <a:solidFill>
                  <a:schemeClr val="accent1"/>
                </a:solidFill>
              </a:rPr>
            </a:br>
            <a:r>
              <a:rPr lang="en-US" b="1" dirty="0"/>
              <a:t>Where It Is Used</a:t>
            </a:r>
            <a:endParaRPr lang="en-US" dirty="0"/>
          </a:p>
          <a:p>
            <a:r>
              <a:rPr lang="en-US" dirty="0"/>
              <a:t>Visualization is especially effective in literary texts, descriptive passages, narratives, poetry, and listening–reading integrated tasks, as it deepens engagement and recall.</a:t>
            </a:r>
          </a:p>
          <a:p>
            <a:pPr marL="0" indent="0">
              <a:buNone/>
            </a:pP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65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8779FD9-88A4-7470-F9CC-E0D8FEE5A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124" y="560173"/>
            <a:ext cx="10981038" cy="567793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Critical Reading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56932"/>
            <a:ext cx="10629900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Critical reading involves </a:t>
            </a:r>
            <a:r>
              <a:rPr lang="en-US" dirty="0" err="1">
                <a:solidFill>
                  <a:schemeClr val="accent1"/>
                </a:solidFill>
              </a:rPr>
              <a:t>analysing</a:t>
            </a:r>
            <a:r>
              <a:rPr lang="en-US" dirty="0">
                <a:solidFill>
                  <a:schemeClr val="accent1"/>
                </a:solidFill>
              </a:rPr>
              <a:t> arguments, evaluating evidence, and questioning assumptions rather than passively accepting information.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/>
              <a:t>Key Figure</a:t>
            </a:r>
          </a:p>
          <a:p>
            <a:r>
              <a:rPr lang="en-US" dirty="0"/>
              <a:t>Mortimer J. Adler, an American philosopher</a:t>
            </a:r>
          </a:p>
          <a:p>
            <a:r>
              <a:rPr lang="en-US" dirty="0"/>
              <a:t>1940</a:t>
            </a:r>
          </a:p>
          <a:p>
            <a:r>
              <a:rPr lang="en-US" dirty="0"/>
              <a:t>How to Read a Book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342F4-8100-D1F0-DCAE-D05887EE2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DE9FE-A6B7-DBAD-9418-C06CF1AAC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Extensive reading involves reading large quantities of simple texts for enjoyment and general language development.</a:t>
            </a:r>
          </a:p>
          <a:p>
            <a:pPr marL="0" indent="0">
              <a:buNone/>
            </a:pPr>
            <a:r>
              <a:rPr lang="en-US" b="1" dirty="0"/>
              <a:t>Developed </a:t>
            </a:r>
            <a:r>
              <a:rPr lang="en-US" b="1" dirty="0">
                <a:solidFill>
                  <a:schemeClr val="tx1"/>
                </a:solidFill>
              </a:rPr>
              <a:t>b</a:t>
            </a:r>
            <a:r>
              <a:rPr lang="en-US" altLang="en-US" b="1" dirty="0">
                <a:solidFill>
                  <a:schemeClr val="tx1"/>
                </a:solidFill>
              </a:rPr>
              <a:t>y</a:t>
            </a:r>
          </a:p>
          <a:p>
            <a:r>
              <a:rPr lang="en-US" dirty="0"/>
              <a:t>Harold Palmer, an English linguist</a:t>
            </a:r>
          </a:p>
          <a:p>
            <a:r>
              <a:rPr lang="en-US" dirty="0"/>
              <a:t>1917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61E183-121E-D760-5A6B-260EF3678A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D3793DD-46EB-C051-7426-520AEE2A3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Reading </a:t>
            </a:r>
          </a:p>
        </p:txBody>
      </p:sp>
    </p:spTree>
    <p:extLst>
      <p:ext uri="{BB962C8B-B14F-4D97-AF65-F5344CB8AC3E}">
        <p14:creationId xmlns:p14="http://schemas.microsoft.com/office/powerpoint/2010/main" val="553117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7D75DF-D929-86ED-21E7-703A4547A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12931F7-DFC2-73D5-1E97-21F2DFA6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A47587C-A19D-3A85-EA7B-A3FC5EF0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D903DEE-B91D-FA3D-DAD9-E48719C46B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The reader reads fluently without stopping frequently, focusing on enjoyment rather than detailed analysis.</a:t>
            </a:r>
          </a:p>
          <a:p>
            <a:pPr marL="0" indent="0">
              <a:buNone/>
            </a:pPr>
            <a:r>
              <a:rPr lang="en-US" b="1" dirty="0"/>
              <a:t>Examples</a:t>
            </a:r>
          </a:p>
          <a:p>
            <a:r>
              <a:rPr lang="en-US" dirty="0"/>
              <a:t>Novels, short stories, blogs, and magazines are commonly read extensively.</a:t>
            </a:r>
          </a:p>
        </p:txBody>
      </p:sp>
    </p:spTree>
    <p:extLst>
      <p:ext uri="{BB962C8B-B14F-4D97-AF65-F5344CB8AC3E}">
        <p14:creationId xmlns:p14="http://schemas.microsoft.com/office/powerpoint/2010/main" val="540366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CB4B82-20A9-C4B2-59F4-39579B7D09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BF733-BABB-5F21-E3B0-16EE3F281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Intensive Reading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F87C77-44DA-92EC-E147-E8485B85D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65A4471-30D4-59BC-A367-2218164754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167256" cy="3318936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Intensive reading is a careful and detailed reading process aimed at understanding grammar, vocabulary, and meaning.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Characteristics</a:t>
            </a:r>
          </a:p>
          <a:p>
            <a:r>
              <a:rPr lang="en-US" dirty="0"/>
              <a:t>Texts are short, reading is slow, and the reader may consult dictionaries or annotations.</a:t>
            </a:r>
          </a:p>
          <a:p>
            <a:pPr marL="0" indent="0">
              <a:buNone/>
            </a:pPr>
            <a:r>
              <a:rPr lang="en-US" b="1" dirty="0"/>
              <a:t>Uses</a:t>
            </a:r>
          </a:p>
          <a:p>
            <a:r>
              <a:rPr lang="en-US" dirty="0"/>
              <a:t>It is widely used in classrooms, literary analysis, and exam preparation.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95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56CD6-E938-5833-4D83-E5F32F613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4643E-FF7D-2751-2D60-8D505CBF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Speed Reading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4D143-9124-2BFC-4B3A-7FB0D7EB99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Speed reading refers to techniques that help readers increase reading speed while maintaining comprehension.</a:t>
            </a:r>
            <a:endParaRPr lang="en-US" altLang="en-US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Pioneer</a:t>
            </a:r>
            <a:endParaRPr lang="en-US" altLang="en-US" b="1" dirty="0">
              <a:solidFill>
                <a:schemeClr val="tx1"/>
              </a:solidFill>
            </a:endParaRPr>
          </a:p>
          <a:p>
            <a:r>
              <a:rPr lang="en-US" dirty="0"/>
              <a:t>Evelyn Wood</a:t>
            </a:r>
          </a:p>
          <a:p>
            <a:r>
              <a:rPr lang="en-US" dirty="0"/>
              <a:t>1959</a:t>
            </a:r>
          </a:p>
          <a:p>
            <a:r>
              <a:rPr lang="en-US" dirty="0"/>
              <a:t>Reading Dynamics</a:t>
            </a:r>
          </a:p>
          <a:p>
            <a:pPr marL="0" indent="0">
              <a:buNone/>
            </a:pPr>
            <a:r>
              <a:rPr lang="en-US" b="1" dirty="0"/>
              <a:t>Techniques </a:t>
            </a:r>
          </a:p>
          <a:p>
            <a:r>
              <a:rPr lang="en-US" dirty="0"/>
              <a:t>Speed reading involves chunking words, reducing </a:t>
            </a:r>
            <a:r>
              <a:rPr lang="en-US" dirty="0" err="1"/>
              <a:t>subvocalisation</a:t>
            </a:r>
            <a:r>
              <a:rPr lang="en-US" dirty="0"/>
              <a:t>, and combining skimming with scanning.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4A4511-6D8A-1DD7-A2A1-24DB544F3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690" y="497508"/>
            <a:ext cx="631225" cy="48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073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20AC7-3540-95C5-2627-3D617EF0D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12535-A388-9D77-6F84-EF6DCF4D4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Previewing is a pre-reading strategy in which the reader examines the title, headings, subheadings, images, graphs, and summaries to gain a general idea of the text before detailed reading.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Where It Is Used</a:t>
            </a:r>
          </a:p>
          <a:p>
            <a:r>
              <a:rPr lang="en-US" dirty="0"/>
              <a:t>Previewing is used in academic textbooks, research articles, exam passages, and long chapters to activate background knowledge and set a clear reading purpose.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892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A772B-06D7-AA93-A6BE-51B1F1699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9ED291-B80D-7FC1-6F87-915DDA768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10069285" cy="3318936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Predicting is a reading strategy where the reader anticipates content, ideas, or outcomes of a text based on prior knowledge, titles, visuals, or initial information.</a:t>
            </a:r>
            <a:br>
              <a:rPr lang="en-US" dirty="0">
                <a:solidFill>
                  <a:schemeClr val="accent1"/>
                </a:solidFill>
              </a:rPr>
            </a:b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tx1"/>
                </a:solidFill>
              </a:rPr>
              <a:t>Where It Is Used</a:t>
            </a:r>
          </a:p>
          <a:p>
            <a:r>
              <a:rPr lang="en-US" dirty="0"/>
              <a:t>Predicting is commonly used in literary texts, narratives, comprehension exercises, and classroom reading activities, especially to maintain engagement and comprehension.</a:t>
            </a:r>
          </a:p>
          <a:p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6F8AF-A2F0-C491-0568-B9E4135A6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Guessing from Context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DBE6FA-85C2-3183-A854-FE62C12D87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Guessing from context is a strategy in which the reader infers the meaning of unfamiliar words or phrases using surrounding words, sentences, tone, or examples instead of consulting a dictionary.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b="1" dirty="0"/>
              <a:t>Where It Is Used</a:t>
            </a:r>
          </a:p>
          <a:p>
            <a:r>
              <a:rPr lang="en-US" dirty="0"/>
              <a:t>This strategy is widely used in second-language learning, extensive reading, exams, and timed reading tasks, where stopping to check meanings is not practical.</a:t>
            </a:r>
          </a:p>
        </p:txBody>
      </p:sp>
    </p:spTree>
    <p:extLst>
      <p:ext uri="{BB962C8B-B14F-4D97-AF65-F5344CB8AC3E}">
        <p14:creationId xmlns:p14="http://schemas.microsoft.com/office/powerpoint/2010/main" val="30068698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103</TotalTime>
  <Words>513</Words>
  <Application>Microsoft Office PowerPoint</Application>
  <PresentationFormat>Widescreen</PresentationFormat>
  <Paragraphs>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Garamond</vt:lpstr>
      <vt:lpstr>Organic</vt:lpstr>
      <vt:lpstr>Reading Strategies </vt:lpstr>
      <vt:lpstr>Critical Reading </vt:lpstr>
      <vt:lpstr>Extensive Reading </vt:lpstr>
      <vt:lpstr>Characteristics</vt:lpstr>
      <vt:lpstr>Intensive Reading </vt:lpstr>
      <vt:lpstr>Speed Reading </vt:lpstr>
      <vt:lpstr>Preview </vt:lpstr>
      <vt:lpstr>Predicting</vt:lpstr>
      <vt:lpstr>Guessing from Context </vt:lpstr>
      <vt:lpstr>Paraphrasing</vt:lpstr>
      <vt:lpstr>Visualization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Administrator</cp:lastModifiedBy>
  <cp:revision>111</cp:revision>
  <dcterms:created xsi:type="dcterms:W3CDTF">2025-11-09T06:51:00Z</dcterms:created>
  <dcterms:modified xsi:type="dcterms:W3CDTF">2026-01-16T04:41:07Z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26FC9E0A83EC40458A8F809BAEE867E6_12</vt:lpwstr>
  </property>
  <property fmtid="{D5CDD505-2E9C-101B-9397-08002B2CF9AE}" pid="3" name="KSOProductBuildVer">
    <vt:lpwstr>1033-12.2.0.23155</vt:lpwstr>
  </property>
</Properties>
</file>