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9" r:id="rId19"/>
    <p:sldId id="272" r:id="rId20"/>
    <p:sldId id="273" r:id="rId21"/>
    <p:sldId id="275" r:id="rId22"/>
    <p:sldId id="280" r:id="rId23"/>
    <p:sldId id="274" r:id="rId24"/>
    <p:sldId id="276" r:id="rId25"/>
    <p:sldId id="277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 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788" y="1399430"/>
            <a:ext cx="707667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1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88880"/>
            <a:ext cx="11163631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0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8" y="488881"/>
            <a:ext cx="11171582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63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94" y="488880"/>
            <a:ext cx="11171583" cy="5832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48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Adducts </a:t>
            </a:r>
            <a:r>
              <a:rPr lang="en-US" dirty="0"/>
              <a:t>and medially rotates arm</a:t>
            </a:r>
          </a:p>
          <a:p>
            <a:r>
              <a:rPr lang="en-US" dirty="0"/>
              <a:t>Flexes arm (clavicular head)</a:t>
            </a:r>
          </a:p>
          <a:p>
            <a:r>
              <a:rPr lang="en-US" dirty="0"/>
              <a:t>Extends flexed arm (</a:t>
            </a:r>
            <a:r>
              <a:rPr lang="en-US" dirty="0" err="1"/>
              <a:t>sternocostal</a:t>
            </a:r>
            <a:r>
              <a:rPr lang="en-US" dirty="0"/>
              <a:t> head)</a:t>
            </a:r>
          </a:p>
          <a:p>
            <a:r>
              <a:rPr lang="en-US" dirty="0"/>
              <a:t>Powerful muscle for pushing and climbing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28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Pectoralis Minor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Origin</a:t>
            </a:r>
            <a:endParaRPr lang="en-US" dirty="0"/>
          </a:p>
          <a:p>
            <a:r>
              <a:rPr lang="en-US" dirty="0"/>
              <a:t>Anterior surfaces of ribs 3–5 near costal cartilages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r>
              <a:rPr lang="en-US" dirty="0"/>
              <a:t>Medial border and superior surface of coracoid process of scapula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3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73" y="488881"/>
            <a:ext cx="11243144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08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Nerve </a:t>
            </a:r>
            <a:r>
              <a:rPr lang="en-US" b="1" dirty="0" smtClean="0"/>
              <a:t>Root &amp; </a:t>
            </a:r>
            <a:r>
              <a:rPr lang="en-US" b="1" dirty="0"/>
              <a:t>Nerve </a:t>
            </a:r>
            <a:r>
              <a:rPr lang="en-US" b="1" dirty="0" smtClean="0"/>
              <a:t>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Nerve Root</a:t>
            </a:r>
            <a:endParaRPr lang="en-US" dirty="0"/>
          </a:p>
          <a:p>
            <a:r>
              <a:rPr lang="en-US" dirty="0"/>
              <a:t>C6–T1</a:t>
            </a:r>
          </a:p>
          <a:p>
            <a:r>
              <a:rPr lang="en-US" b="1" dirty="0"/>
              <a:t>Nerve Supply</a:t>
            </a:r>
            <a:endParaRPr lang="en-US" dirty="0"/>
          </a:p>
          <a:p>
            <a:r>
              <a:rPr lang="en-US" dirty="0"/>
              <a:t>Medial pectoral nerve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09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88880"/>
            <a:ext cx="11163631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8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94" y="488880"/>
            <a:ext cx="11171583" cy="5832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89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Stabilizes </a:t>
            </a:r>
            <a:r>
              <a:rPr lang="en-US" dirty="0"/>
              <a:t>scapula by drawing it anteriorly and inferiorly</a:t>
            </a:r>
          </a:p>
          <a:p>
            <a:r>
              <a:rPr lang="en-US" dirty="0"/>
              <a:t>Assists in forced inspiration by elevating ribs when scapula is fixed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2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MYALOGY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the muscles their </a:t>
            </a:r>
            <a:r>
              <a:rPr lang="en-US" dirty="0" err="1" smtClean="0"/>
              <a:t>structure,origin,insertion,nerve</a:t>
            </a:r>
            <a:r>
              <a:rPr lang="en-US" dirty="0" smtClean="0"/>
              <a:t> </a:t>
            </a:r>
            <a:r>
              <a:rPr lang="en-US" dirty="0" err="1" smtClean="0"/>
              <a:t>root,nerve</a:t>
            </a:r>
            <a:r>
              <a:rPr lang="en-US" dirty="0" smtClean="0"/>
              <a:t> supply including their function is called </a:t>
            </a:r>
            <a:r>
              <a:rPr lang="en-US" b="1" dirty="0" err="1"/>
              <a:t>M</a:t>
            </a:r>
            <a:r>
              <a:rPr lang="en-US" b="1" dirty="0" err="1" smtClean="0"/>
              <a:t>yalogy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7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Subclavius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Origin</a:t>
            </a:r>
            <a:endParaRPr lang="en-US" dirty="0"/>
          </a:p>
          <a:p>
            <a:r>
              <a:rPr lang="en-US" dirty="0"/>
              <a:t>Junction of 1st rib and its costal cartilage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r>
              <a:rPr lang="en-US" dirty="0"/>
              <a:t>Inferior surface of middle third of clavicle</a:t>
            </a:r>
          </a:p>
          <a:p>
            <a:r>
              <a:rPr lang="en-US" b="1" dirty="0"/>
              <a:t>Nerve Root</a:t>
            </a:r>
            <a:endParaRPr lang="en-US" dirty="0"/>
          </a:p>
          <a:p>
            <a:r>
              <a:rPr lang="en-US" dirty="0"/>
              <a:t>C5–C6</a:t>
            </a:r>
          </a:p>
          <a:p>
            <a:r>
              <a:rPr lang="en-US" b="1" dirty="0"/>
              <a:t>Nerve Supply</a:t>
            </a:r>
            <a:endParaRPr lang="en-US" dirty="0"/>
          </a:p>
          <a:p>
            <a:r>
              <a:rPr lang="en-US" dirty="0"/>
              <a:t>Nerve to </a:t>
            </a:r>
            <a:r>
              <a:rPr lang="en-US" dirty="0" err="1"/>
              <a:t>subclavius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25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8881"/>
            <a:ext cx="11203387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03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88880"/>
            <a:ext cx="11163631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69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Anchors </a:t>
            </a:r>
            <a:r>
              <a:rPr lang="en-US" dirty="0"/>
              <a:t>and depresses clavicle</a:t>
            </a:r>
          </a:p>
          <a:p>
            <a:r>
              <a:rPr lang="en-US" dirty="0"/>
              <a:t>Stabilizes sternoclavicular joint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99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Serratus Anterior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Origin</a:t>
            </a:r>
            <a:endParaRPr lang="en-US" dirty="0"/>
          </a:p>
          <a:p>
            <a:r>
              <a:rPr lang="en-US" dirty="0"/>
              <a:t>External surfaces of ribs 1–8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r>
              <a:rPr lang="en-US" dirty="0"/>
              <a:t>Anterior surface of medial border of scapula</a:t>
            </a:r>
          </a:p>
          <a:p>
            <a:r>
              <a:rPr lang="en-US" b="1" dirty="0"/>
              <a:t>Nerve Root</a:t>
            </a:r>
            <a:endParaRPr lang="en-US" dirty="0"/>
          </a:p>
          <a:p>
            <a:r>
              <a:rPr lang="en-US" dirty="0"/>
              <a:t>C5–C7</a:t>
            </a:r>
          </a:p>
          <a:p>
            <a:r>
              <a:rPr lang="en-US" b="1" dirty="0"/>
              <a:t>Nerve Supply</a:t>
            </a:r>
            <a:endParaRPr lang="en-US" dirty="0"/>
          </a:p>
          <a:p>
            <a:r>
              <a:rPr lang="en-US" dirty="0"/>
              <a:t>Long thoracic nerve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35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0"/>
            <a:ext cx="11171581" cy="5856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4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88881"/>
            <a:ext cx="11187486" cy="5848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70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Protracts </a:t>
            </a:r>
            <a:r>
              <a:rPr lang="en-US" dirty="0"/>
              <a:t>scapula</a:t>
            </a:r>
          </a:p>
          <a:p>
            <a:r>
              <a:rPr lang="en-US" dirty="0"/>
              <a:t>Holds scapula against thoracic wall</a:t>
            </a:r>
          </a:p>
          <a:p>
            <a:r>
              <a:rPr lang="en-US" dirty="0"/>
              <a:t>Assists in upward rotation of scapula for overhead abduction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67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88881"/>
            <a:ext cx="11131826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46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6" y="488880"/>
            <a:ext cx="11219290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Pectoral Region Muscles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Pectoralis </a:t>
            </a:r>
            <a:r>
              <a:rPr lang="en-US" dirty="0"/>
              <a:t>Major</a:t>
            </a:r>
          </a:p>
          <a:p>
            <a:r>
              <a:rPr lang="en-US" dirty="0"/>
              <a:t>Pectoralis Minor</a:t>
            </a:r>
          </a:p>
          <a:p>
            <a:r>
              <a:rPr lang="en-US" dirty="0" err="1"/>
              <a:t>Subclavius</a:t>
            </a:r>
            <a:endParaRPr lang="en-US" dirty="0"/>
          </a:p>
          <a:p>
            <a:r>
              <a:rPr lang="en-US" dirty="0"/>
              <a:t>Serratus Anterior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0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Pectoralis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Origin</a:t>
            </a:r>
            <a:endParaRPr lang="en-US" dirty="0"/>
          </a:p>
          <a:p>
            <a:r>
              <a:rPr lang="en-US" dirty="0"/>
              <a:t>Medial half of clavicle</a:t>
            </a:r>
          </a:p>
          <a:p>
            <a:r>
              <a:rPr lang="en-US" dirty="0"/>
              <a:t>Sternum</a:t>
            </a:r>
          </a:p>
          <a:p>
            <a:r>
              <a:rPr lang="en-US" dirty="0"/>
              <a:t>Costal cartilages of ribs 1–6</a:t>
            </a:r>
          </a:p>
          <a:p>
            <a:r>
              <a:rPr lang="en-US" dirty="0"/>
              <a:t>Aponeurosis of external oblique muscle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7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8881"/>
            <a:ext cx="11195435" cy="5848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8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8880"/>
            <a:ext cx="11123875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0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Insertion</a:t>
            </a:r>
            <a:endParaRPr lang="en-US" dirty="0"/>
          </a:p>
          <a:p>
            <a:r>
              <a:rPr lang="en-US" dirty="0"/>
              <a:t>Lateral lip of bicipital (</a:t>
            </a:r>
            <a:r>
              <a:rPr lang="en-US" dirty="0" err="1"/>
              <a:t>intertubercular</a:t>
            </a:r>
            <a:r>
              <a:rPr lang="en-US" dirty="0"/>
              <a:t>) groove of </a:t>
            </a:r>
            <a:r>
              <a:rPr lang="en-US" dirty="0" err="1"/>
              <a:t>humerus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32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8880"/>
            <a:ext cx="11203388" cy="5903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4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Nerve Root &amp; Nerve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Nerve Root</a:t>
            </a:r>
            <a:endParaRPr lang="en-US" dirty="0"/>
          </a:p>
          <a:p>
            <a:r>
              <a:rPr lang="en-US" dirty="0"/>
              <a:t>C5–T1</a:t>
            </a:r>
          </a:p>
          <a:p>
            <a:r>
              <a:rPr lang="en-US" b="1" dirty="0"/>
              <a:t>Nerve Supply</a:t>
            </a:r>
            <a:endParaRPr lang="en-US" dirty="0"/>
          </a:p>
          <a:p>
            <a:r>
              <a:rPr lang="en-US" dirty="0"/>
              <a:t>Medial pectoral nerve</a:t>
            </a:r>
          </a:p>
          <a:p>
            <a:r>
              <a:rPr lang="en-US" dirty="0"/>
              <a:t>Lateral pectoral nerve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5" y="488880"/>
            <a:ext cx="70766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42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233</Words>
  <Application>Microsoft Office PowerPoint</Application>
  <PresentationFormat>Widescreen</PresentationFormat>
  <Paragraphs>69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Garamond</vt:lpstr>
      <vt:lpstr>Organic</vt:lpstr>
      <vt:lpstr>ANATOMY  THE UPPER LIMB</vt:lpstr>
      <vt:lpstr>THE MYALOGY</vt:lpstr>
      <vt:lpstr>Pectoral Region Muscles</vt:lpstr>
      <vt:lpstr>Pectoralis Major</vt:lpstr>
      <vt:lpstr>PowerPoint Presentation</vt:lpstr>
      <vt:lpstr>PowerPoint Presentation</vt:lpstr>
      <vt:lpstr>Insertion</vt:lpstr>
      <vt:lpstr>PowerPoint Presentation</vt:lpstr>
      <vt:lpstr>Nerve Root &amp; Nerve Supply</vt:lpstr>
      <vt:lpstr>PowerPoint Presentation</vt:lpstr>
      <vt:lpstr>PowerPoint Presentation</vt:lpstr>
      <vt:lpstr>PowerPoint Presentation</vt:lpstr>
      <vt:lpstr>Function</vt:lpstr>
      <vt:lpstr>Pectoralis Minor</vt:lpstr>
      <vt:lpstr>PowerPoint Presentation</vt:lpstr>
      <vt:lpstr>Nerve Root &amp; Nerve Supply</vt:lpstr>
      <vt:lpstr>PowerPoint Presentation</vt:lpstr>
      <vt:lpstr>PowerPoint Presentation</vt:lpstr>
      <vt:lpstr>Function</vt:lpstr>
      <vt:lpstr>Subclavius</vt:lpstr>
      <vt:lpstr>PowerPoint Presentation</vt:lpstr>
      <vt:lpstr>PowerPoint Presentation</vt:lpstr>
      <vt:lpstr>Function</vt:lpstr>
      <vt:lpstr>Serratus Anterior</vt:lpstr>
      <vt:lpstr>PowerPoint Presentation</vt:lpstr>
      <vt:lpstr>PowerPoint Presentation</vt:lpstr>
      <vt:lpstr>Function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THE UPPER LIMB</dc:title>
  <dc:creator>Moorche</dc:creator>
  <cp:lastModifiedBy>Moorche</cp:lastModifiedBy>
  <cp:revision>6</cp:revision>
  <dcterms:created xsi:type="dcterms:W3CDTF">2026-01-15T17:18:57Z</dcterms:created>
  <dcterms:modified xsi:type="dcterms:W3CDTF">2026-01-15T18:16:50Z</dcterms:modified>
</cp:coreProperties>
</file>