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98" y="1423283"/>
            <a:ext cx="66418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55680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Functional Classification of Peripheral Nerve </a:t>
            </a:r>
            <a:r>
              <a:rPr lang="en-US" b="1" dirty="0" err="1" smtClean="0"/>
              <a:t>Fibres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Peripheral </a:t>
            </a:r>
            <a:r>
              <a:rPr lang="en-US" dirty="0"/>
              <a:t>nerve </a:t>
            </a:r>
            <a:r>
              <a:rPr lang="en-US" dirty="0" err="1"/>
              <a:t>fibres</a:t>
            </a:r>
            <a:r>
              <a:rPr lang="en-US" dirty="0"/>
              <a:t> are classified </a:t>
            </a:r>
            <a:r>
              <a:rPr lang="en-US" b="1" dirty="0"/>
              <a:t>functionally</a:t>
            </a:r>
            <a:r>
              <a:rPr lang="en-US" dirty="0"/>
              <a:t> according to:</a:t>
            </a:r>
          </a:p>
          <a:p>
            <a:pPr lvl="1"/>
            <a:r>
              <a:rPr lang="en-US" dirty="0"/>
              <a:t>Type of impulse carried</a:t>
            </a:r>
          </a:p>
          <a:p>
            <a:pPr lvl="1"/>
            <a:r>
              <a:rPr lang="en-US" dirty="0"/>
              <a:t>Structures supplied</a:t>
            </a:r>
          </a:p>
          <a:p>
            <a:r>
              <a:rPr lang="en-US" dirty="0"/>
              <a:t>A typical peripheral nerve contains </a:t>
            </a:r>
            <a:r>
              <a:rPr lang="en-US" b="1" dirty="0"/>
              <a:t>both sensory and motor </a:t>
            </a:r>
            <a:r>
              <a:rPr lang="en-US" b="1" dirty="0" err="1"/>
              <a:t>fibres</a:t>
            </a:r>
            <a:endParaRPr lang="en-US" dirty="0"/>
          </a:p>
          <a:p>
            <a:r>
              <a:rPr lang="en-US" dirty="0"/>
              <a:t>Some nerves are:</a:t>
            </a:r>
          </a:p>
          <a:p>
            <a:pPr lvl="1"/>
            <a:r>
              <a:rPr lang="en-US" dirty="0"/>
              <a:t>Purely sensory</a:t>
            </a:r>
          </a:p>
          <a:p>
            <a:pPr lvl="1"/>
            <a:r>
              <a:rPr lang="en-US" dirty="0"/>
              <a:t>Purely motor</a:t>
            </a:r>
          </a:p>
          <a:p>
            <a:pPr lvl="1"/>
            <a:r>
              <a:rPr lang="en-US" dirty="0"/>
              <a:t>Mixed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6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General Somatic Efferent (GSE)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</a:t>
            </a:r>
            <a:r>
              <a:rPr lang="en-US" dirty="0" err="1"/>
              <a:t>fibres</a:t>
            </a:r>
            <a:r>
              <a:rPr lang="en-US" dirty="0"/>
              <a:t> supplying:</a:t>
            </a:r>
          </a:p>
          <a:p>
            <a:pPr lvl="1"/>
            <a:r>
              <a:rPr lang="en-US" dirty="0"/>
              <a:t>Skeletal muscles of body and limbs</a:t>
            </a:r>
          </a:p>
          <a:p>
            <a:r>
              <a:rPr lang="en-US" dirty="0"/>
              <a:t>Carry impulses:</a:t>
            </a:r>
          </a:p>
          <a:p>
            <a:pPr lvl="1"/>
            <a:r>
              <a:rPr lang="en-US" dirty="0"/>
              <a:t>From CNS to skeletal muscles</a:t>
            </a:r>
          </a:p>
          <a:p>
            <a:r>
              <a:rPr lang="en-US" dirty="0"/>
              <a:t>Responsible for:</a:t>
            </a:r>
          </a:p>
          <a:p>
            <a:pPr lvl="1"/>
            <a:r>
              <a:rPr lang="en-US" dirty="0"/>
              <a:t>Voluntary movements</a:t>
            </a:r>
          </a:p>
        </p:txBody>
      </p:sp>
    </p:spTree>
    <p:extLst>
      <p:ext uri="{BB962C8B-B14F-4D97-AF65-F5344CB8AC3E}">
        <p14:creationId xmlns:p14="http://schemas.microsoft.com/office/powerpoint/2010/main" val="42081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General Visceral Efferent (GVE)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</a:t>
            </a:r>
            <a:r>
              <a:rPr lang="en-US" dirty="0" err="1"/>
              <a:t>fibres</a:t>
            </a:r>
            <a:r>
              <a:rPr lang="en-US" dirty="0"/>
              <a:t> belonging to the </a:t>
            </a:r>
            <a:r>
              <a:rPr lang="en-US" b="1" dirty="0"/>
              <a:t>autonomic nervous system</a:t>
            </a:r>
            <a:endParaRPr lang="en-US" dirty="0"/>
          </a:p>
          <a:p>
            <a:r>
              <a:rPr lang="en-US" dirty="0"/>
              <a:t>Supply:</a:t>
            </a:r>
          </a:p>
          <a:p>
            <a:pPr lvl="1"/>
            <a:r>
              <a:rPr lang="en-US" dirty="0"/>
              <a:t>Smooth muscle</a:t>
            </a:r>
          </a:p>
          <a:p>
            <a:pPr lvl="1"/>
            <a:r>
              <a:rPr lang="en-US" dirty="0"/>
              <a:t>Cardiac muscle</a:t>
            </a:r>
          </a:p>
          <a:p>
            <a:pPr lvl="1"/>
            <a:r>
              <a:rPr lang="en-US" dirty="0"/>
              <a:t>Glands</a:t>
            </a:r>
          </a:p>
          <a:p>
            <a:r>
              <a:rPr lang="en-US" dirty="0"/>
              <a:t>Control:</a:t>
            </a:r>
          </a:p>
          <a:p>
            <a:pPr lvl="1"/>
            <a:r>
              <a:rPr lang="en-US" dirty="0"/>
              <a:t>Involuntary activities</a:t>
            </a:r>
          </a:p>
        </p:txBody>
      </p:sp>
    </p:spTree>
    <p:extLst>
      <p:ext uri="{BB962C8B-B14F-4D97-AF65-F5344CB8AC3E}">
        <p14:creationId xmlns:p14="http://schemas.microsoft.com/office/powerpoint/2010/main" val="336601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General Somatic Afferent (GSA)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Sensory </a:t>
            </a:r>
            <a:r>
              <a:rPr lang="en-US" dirty="0" err="1"/>
              <a:t>fibres</a:t>
            </a:r>
            <a:r>
              <a:rPr lang="en-US" dirty="0"/>
              <a:t> carrying impulses:</a:t>
            </a:r>
          </a:p>
          <a:p>
            <a:pPr lvl="1"/>
            <a:r>
              <a:rPr lang="en-US" dirty="0"/>
              <a:t>From skin and proprioceptors</a:t>
            </a:r>
          </a:p>
          <a:p>
            <a:r>
              <a:rPr lang="en-US" dirty="0"/>
              <a:t>Sensations include:</a:t>
            </a:r>
          </a:p>
          <a:p>
            <a:pPr lvl="1"/>
            <a:r>
              <a:rPr lang="en-US" dirty="0"/>
              <a:t>Pain</a:t>
            </a:r>
          </a:p>
          <a:p>
            <a:pPr lvl="1"/>
            <a:r>
              <a:rPr lang="en-US" dirty="0"/>
              <a:t>Touch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Pressure</a:t>
            </a:r>
          </a:p>
          <a:p>
            <a:r>
              <a:rPr lang="en-US" dirty="0"/>
              <a:t>Proprioceptive impulses from:</a:t>
            </a:r>
          </a:p>
          <a:p>
            <a:pPr lvl="1"/>
            <a:r>
              <a:rPr lang="en-US" dirty="0"/>
              <a:t>Muscles</a:t>
            </a:r>
          </a:p>
          <a:p>
            <a:pPr lvl="1"/>
            <a:r>
              <a:rPr lang="en-US" dirty="0"/>
              <a:t>Joints</a:t>
            </a:r>
          </a:p>
          <a:p>
            <a:pPr lvl="1"/>
            <a:r>
              <a:rPr lang="en-US" dirty="0"/>
              <a:t>Ligaments</a:t>
            </a:r>
          </a:p>
        </p:txBody>
      </p:sp>
    </p:spTree>
    <p:extLst>
      <p:ext uri="{BB962C8B-B14F-4D97-AF65-F5344CB8AC3E}">
        <p14:creationId xmlns:p14="http://schemas.microsoft.com/office/powerpoint/2010/main" val="71171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General Visceral Afferent (GVA)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Sensory </a:t>
            </a:r>
            <a:r>
              <a:rPr lang="en-US" dirty="0" err="1"/>
              <a:t>fibres</a:t>
            </a:r>
            <a:r>
              <a:rPr lang="en-US" dirty="0"/>
              <a:t> carrying impulses:</a:t>
            </a:r>
          </a:p>
          <a:p>
            <a:pPr lvl="1"/>
            <a:r>
              <a:rPr lang="en-US" dirty="0"/>
              <a:t>From visceral organs</a:t>
            </a:r>
          </a:p>
          <a:p>
            <a:r>
              <a:rPr lang="en-US" dirty="0"/>
              <a:t>Convey:</a:t>
            </a:r>
          </a:p>
          <a:p>
            <a:pPr lvl="1"/>
            <a:r>
              <a:rPr lang="en-US" dirty="0"/>
              <a:t>Visceral pain</a:t>
            </a:r>
          </a:p>
          <a:p>
            <a:pPr lvl="1"/>
            <a:r>
              <a:rPr lang="en-US" dirty="0"/>
              <a:t>Stretch</a:t>
            </a:r>
          </a:p>
          <a:p>
            <a:pPr lvl="1"/>
            <a:r>
              <a:rPr lang="en-US" dirty="0"/>
              <a:t>Distension</a:t>
            </a:r>
          </a:p>
          <a:p>
            <a:pPr lvl="1"/>
            <a:r>
              <a:rPr lang="en-US" dirty="0"/>
              <a:t>Chemical changes</a:t>
            </a:r>
          </a:p>
        </p:txBody>
      </p:sp>
    </p:spTree>
    <p:extLst>
      <p:ext uri="{BB962C8B-B14F-4D97-AF65-F5344CB8AC3E}">
        <p14:creationId xmlns:p14="http://schemas.microsoft.com/office/powerpoint/2010/main" val="385523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Additional Functional Components (Cranial Nerves)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Special Somatic Afferent (SSA)</a:t>
            </a:r>
          </a:p>
          <a:p>
            <a:r>
              <a:rPr lang="en-US" dirty="0"/>
              <a:t>Carry impulses from:</a:t>
            </a:r>
          </a:p>
          <a:p>
            <a:pPr lvl="1"/>
            <a:r>
              <a:rPr lang="en-US" dirty="0"/>
              <a:t>Organs of special senses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Vision</a:t>
            </a:r>
          </a:p>
          <a:p>
            <a:pPr lvl="1"/>
            <a:r>
              <a:rPr lang="en-US" dirty="0"/>
              <a:t>Hearing</a:t>
            </a:r>
          </a:p>
          <a:p>
            <a:pPr lvl="1"/>
            <a:r>
              <a:rPr lang="en-US" dirty="0"/>
              <a:t>Equilibrium</a:t>
            </a:r>
          </a:p>
        </p:txBody>
      </p:sp>
    </p:spTree>
    <p:extLst>
      <p:ext uri="{BB962C8B-B14F-4D97-AF65-F5344CB8AC3E}">
        <p14:creationId xmlns:p14="http://schemas.microsoft.com/office/powerpoint/2010/main" val="5173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Special Visceral Afferent (SVA)</a:t>
            </a:r>
          </a:p>
          <a:p>
            <a:r>
              <a:rPr lang="en-US" dirty="0"/>
              <a:t>Carry impulses related to:</a:t>
            </a:r>
          </a:p>
          <a:p>
            <a:pPr lvl="1"/>
            <a:r>
              <a:rPr lang="en-US" dirty="0"/>
              <a:t>Taste</a:t>
            </a:r>
          </a:p>
          <a:p>
            <a:pPr lvl="1"/>
            <a:r>
              <a:rPr lang="en-US" dirty="0"/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405989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95" y="485030"/>
            <a:ext cx="664182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3. Special Visceral Efferent (SVE)</a:t>
            </a:r>
          </a:p>
          <a:p>
            <a:r>
              <a:rPr lang="en-US" dirty="0"/>
              <a:t>Also called </a:t>
            </a:r>
            <a:r>
              <a:rPr lang="en-US" b="1" dirty="0" err="1"/>
              <a:t>branchiomotor</a:t>
            </a:r>
            <a:r>
              <a:rPr lang="en-US" b="1" dirty="0"/>
              <a:t> </a:t>
            </a:r>
            <a:r>
              <a:rPr lang="en-US" b="1" dirty="0" err="1"/>
              <a:t>fibres</a:t>
            </a:r>
            <a:endParaRPr lang="en-US" dirty="0"/>
          </a:p>
          <a:p>
            <a:r>
              <a:rPr lang="en-US" dirty="0"/>
              <a:t>Supply muscles derived from:</a:t>
            </a:r>
          </a:p>
          <a:p>
            <a:pPr lvl="1"/>
            <a:r>
              <a:rPr lang="en-US" dirty="0"/>
              <a:t>Branchial (pharyngeal) arches</a:t>
            </a:r>
          </a:p>
          <a:p>
            <a:r>
              <a:rPr lang="en-US" dirty="0"/>
              <a:t>Examples of functions:</a:t>
            </a:r>
          </a:p>
          <a:p>
            <a:pPr lvl="1"/>
            <a:r>
              <a:rPr lang="en-US" dirty="0"/>
              <a:t>Mastication</a:t>
            </a:r>
          </a:p>
          <a:p>
            <a:pPr lvl="1"/>
            <a:r>
              <a:rPr lang="en-US" dirty="0"/>
              <a:t>Facial expression</a:t>
            </a:r>
          </a:p>
          <a:p>
            <a:pPr lvl="1"/>
            <a:r>
              <a:rPr lang="en-US" dirty="0" smtClean="0"/>
              <a:t>Swallowing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74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236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HUMAN ANATOMY</vt:lpstr>
      <vt:lpstr>Functional Classification of Peripheral Nerve Fibres</vt:lpstr>
      <vt:lpstr>1. General Somatic Efferent (GSE)</vt:lpstr>
      <vt:lpstr>2. General Visceral Efferent (GVE)</vt:lpstr>
      <vt:lpstr>3. General Somatic Afferent (GSA)</vt:lpstr>
      <vt:lpstr>4. General Visceral Afferent (GVA)</vt:lpstr>
      <vt:lpstr>Additional Functional Components (Cranial Nerves)</vt:lpstr>
      <vt:lpstr>Continued </vt:lpstr>
      <vt:lpstr>Continued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2</cp:revision>
  <dcterms:created xsi:type="dcterms:W3CDTF">2026-01-14T18:45:17Z</dcterms:created>
  <dcterms:modified xsi:type="dcterms:W3CDTF">2026-01-14T19:02:59Z</dcterms:modified>
</cp:coreProperties>
</file>