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HUMAN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  <a:endParaRPr lang="en-US" dirty="0"/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924" y="1389930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3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Photoreceptors</a:t>
            </a:r>
          </a:p>
          <a:p>
            <a:r>
              <a:rPr lang="en-US" dirty="0"/>
              <a:t>Respond to light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Rods – dim light vision</a:t>
            </a:r>
          </a:p>
          <a:p>
            <a:r>
              <a:rPr lang="en-US" dirty="0"/>
              <a:t>Cones – color 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4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Nociceptors</a:t>
            </a:r>
          </a:p>
          <a:p>
            <a:r>
              <a:rPr lang="en-US" dirty="0"/>
              <a:t>Detect pain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Pain receptors in skin and viscera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8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Effectors </a:t>
            </a:r>
            <a:r>
              <a:rPr lang="en-US" dirty="0"/>
              <a:t>are </a:t>
            </a:r>
            <a:r>
              <a:rPr lang="en-US" b="1" dirty="0"/>
              <a:t>structures that respond to nerve impulses</a:t>
            </a:r>
            <a:endParaRPr lang="en-US" dirty="0"/>
          </a:p>
          <a:p>
            <a:r>
              <a:rPr lang="en-US" dirty="0"/>
              <a:t>They carry out the </a:t>
            </a:r>
            <a:r>
              <a:rPr lang="en-US" b="1" dirty="0"/>
              <a:t>final action</a:t>
            </a:r>
            <a:endParaRPr lang="en-US" dirty="0"/>
          </a:p>
          <a:p>
            <a:r>
              <a:rPr lang="en-US" dirty="0"/>
              <a:t>Controlled by:</a:t>
            </a:r>
          </a:p>
          <a:p>
            <a:pPr lvl="1"/>
            <a:r>
              <a:rPr lang="en-US" dirty="0"/>
              <a:t>Motor nerves</a:t>
            </a:r>
          </a:p>
          <a:p>
            <a:pPr lvl="1"/>
            <a:r>
              <a:rPr lang="en-US" dirty="0"/>
              <a:t>Autonomic nervous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9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Effectors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</a:t>
            </a:r>
            <a:r>
              <a:rPr lang="en-US" b="1" dirty="0"/>
              <a:t>. Muscles</a:t>
            </a:r>
          </a:p>
          <a:p>
            <a:r>
              <a:rPr lang="en-US" dirty="0"/>
              <a:t>Produce movement or contraction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Skeletal muscles → walking, writing</a:t>
            </a:r>
          </a:p>
          <a:p>
            <a:r>
              <a:rPr lang="en-US" dirty="0"/>
              <a:t>Smooth muscles → intestinal movements</a:t>
            </a:r>
          </a:p>
          <a:p>
            <a:r>
              <a:rPr lang="en-US" dirty="0"/>
              <a:t>Cardiac muscle → heartbeat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8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Glands</a:t>
            </a:r>
          </a:p>
          <a:p>
            <a:r>
              <a:rPr lang="en-US" dirty="0"/>
              <a:t>Produce and secrete substances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Salivary glands → saliva</a:t>
            </a:r>
          </a:p>
          <a:p>
            <a:r>
              <a:rPr lang="en-US" dirty="0"/>
              <a:t>Sweat glands → sweat</a:t>
            </a:r>
          </a:p>
          <a:p>
            <a:r>
              <a:rPr lang="en-US" dirty="0"/>
              <a:t>Endocrine glands → hormones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8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Effectors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Produce </a:t>
            </a:r>
            <a:r>
              <a:rPr lang="en-US" dirty="0"/>
              <a:t>body movements</a:t>
            </a:r>
          </a:p>
          <a:p>
            <a:r>
              <a:rPr lang="en-US" dirty="0"/>
              <a:t>Secrete enzymes and hormones</a:t>
            </a:r>
          </a:p>
          <a:p>
            <a:r>
              <a:rPr lang="en-US" dirty="0"/>
              <a:t>Regulate internal environment</a:t>
            </a:r>
          </a:p>
          <a:p>
            <a:r>
              <a:rPr lang="en-US" dirty="0"/>
              <a:t>Help in adaptation and protection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Sweat glands lower body temperature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0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Pathway of Response (Reflex Arc)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Stimulus </a:t>
            </a:r>
            <a:r>
              <a:rPr lang="en-US" dirty="0"/>
              <a:t>→ Receptor</a:t>
            </a:r>
          </a:p>
          <a:p>
            <a:r>
              <a:rPr lang="en-US" dirty="0"/>
              <a:t>Receptor → Sensory nerve</a:t>
            </a:r>
          </a:p>
          <a:p>
            <a:r>
              <a:rPr lang="en-US" dirty="0"/>
              <a:t>CNS (spinal cord/brain)</a:t>
            </a:r>
          </a:p>
          <a:p>
            <a:r>
              <a:rPr lang="en-US" dirty="0"/>
              <a:t>Motor nerve → Effector</a:t>
            </a:r>
          </a:p>
          <a:p>
            <a:r>
              <a:rPr lang="en-US" dirty="0"/>
              <a:t>Effector → Response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Touching hot object → hand withdrawal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1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Receptor–Effector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Hot </a:t>
            </a:r>
            <a:r>
              <a:rPr lang="en-US" b="1" dirty="0"/>
              <a:t>Object</a:t>
            </a:r>
          </a:p>
          <a:p>
            <a:r>
              <a:rPr lang="en-US" dirty="0"/>
              <a:t>Receptor: Pain receptor in skin</a:t>
            </a:r>
          </a:p>
          <a:p>
            <a:r>
              <a:rPr lang="en-US" dirty="0"/>
              <a:t>Effector: Flexor muscles of arm</a:t>
            </a:r>
          </a:p>
          <a:p>
            <a:r>
              <a:rPr lang="en-US" dirty="0"/>
              <a:t>Response: Hand withdrawal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9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Increased CO₂</a:t>
            </a:r>
          </a:p>
          <a:p>
            <a:r>
              <a:rPr lang="en-US" dirty="0"/>
              <a:t>Receptor: Chemoreceptors</a:t>
            </a:r>
          </a:p>
          <a:p>
            <a:r>
              <a:rPr lang="en-US" dirty="0"/>
              <a:t>Effector: Respiratory muscles</a:t>
            </a:r>
          </a:p>
          <a:p>
            <a:r>
              <a:rPr lang="en-US" dirty="0"/>
              <a:t>Response: Increased breathing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61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Bright Light</a:t>
            </a:r>
          </a:p>
          <a:p>
            <a:r>
              <a:rPr lang="en-US" dirty="0"/>
              <a:t>Receptor: Photoreceptors in retina</a:t>
            </a:r>
          </a:p>
          <a:p>
            <a:r>
              <a:rPr lang="en-US" dirty="0"/>
              <a:t>Effector: Circular muscles of iris</a:t>
            </a:r>
          </a:p>
          <a:p>
            <a:r>
              <a:rPr lang="en-US" dirty="0"/>
              <a:t>Response: Pupil constriction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0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Receptors and Effectors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human body continuously faces changes in:</a:t>
            </a:r>
          </a:p>
          <a:p>
            <a:pPr lvl="1"/>
            <a:r>
              <a:rPr lang="en-US" dirty="0"/>
              <a:t>External environment (heat, light, sound)</a:t>
            </a:r>
          </a:p>
          <a:p>
            <a:pPr lvl="1"/>
            <a:r>
              <a:rPr lang="en-US" dirty="0"/>
              <a:t>Internal environment (blood pressure, oxygen level)</a:t>
            </a:r>
          </a:p>
          <a:p>
            <a:r>
              <a:rPr lang="en-US" dirty="0"/>
              <a:t>To maintain balance (</a:t>
            </a:r>
            <a:r>
              <a:rPr lang="en-US" b="1" dirty="0"/>
              <a:t>homeostasis</a:t>
            </a:r>
            <a:r>
              <a:rPr lang="en-US" dirty="0"/>
              <a:t>), the body uses:</a:t>
            </a:r>
          </a:p>
          <a:p>
            <a:pPr lvl="1"/>
            <a:r>
              <a:rPr lang="en-US" b="1" dirty="0"/>
              <a:t>Receptors</a:t>
            </a:r>
            <a:r>
              <a:rPr lang="en-US" dirty="0"/>
              <a:t> to detect changes</a:t>
            </a:r>
          </a:p>
          <a:p>
            <a:pPr lvl="1"/>
            <a:r>
              <a:rPr lang="en-US" b="1" dirty="0"/>
              <a:t>Effectors</a:t>
            </a:r>
            <a:r>
              <a:rPr lang="en-US" dirty="0"/>
              <a:t> to respond to changes</a:t>
            </a:r>
          </a:p>
          <a:p>
            <a:r>
              <a:rPr lang="en-US" dirty="0"/>
              <a:t>This coordination is mainly controlled by the </a:t>
            </a:r>
            <a:r>
              <a:rPr lang="en-US" b="1" dirty="0"/>
              <a:t>nervous system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5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500932"/>
            <a:ext cx="11219292" cy="58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3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500931"/>
            <a:ext cx="11195436" cy="5868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0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Receptors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Receptors </a:t>
            </a:r>
            <a:r>
              <a:rPr lang="en-US" dirty="0"/>
              <a:t>are </a:t>
            </a:r>
            <a:r>
              <a:rPr lang="en-US" b="1" dirty="0"/>
              <a:t>specialized sensory cells or nerve endings</a:t>
            </a:r>
            <a:endParaRPr lang="en-US" dirty="0"/>
          </a:p>
          <a:p>
            <a:r>
              <a:rPr lang="en-US" dirty="0"/>
              <a:t>They:</a:t>
            </a:r>
          </a:p>
          <a:p>
            <a:pPr lvl="1"/>
            <a:r>
              <a:rPr lang="en-US" dirty="0"/>
              <a:t>Detect stimuli</a:t>
            </a:r>
          </a:p>
          <a:p>
            <a:pPr lvl="1"/>
            <a:r>
              <a:rPr lang="en-US" dirty="0"/>
              <a:t>Convert stimuli into </a:t>
            </a:r>
            <a:r>
              <a:rPr lang="en-US" b="1" dirty="0"/>
              <a:t>nerve impulses</a:t>
            </a:r>
            <a:endParaRPr lang="en-US" dirty="0"/>
          </a:p>
          <a:p>
            <a:r>
              <a:rPr lang="en-US" dirty="0"/>
              <a:t>These impulses are sent to:</a:t>
            </a:r>
          </a:p>
          <a:p>
            <a:pPr lvl="1"/>
            <a:r>
              <a:rPr lang="en-US" dirty="0"/>
              <a:t>Brain</a:t>
            </a:r>
          </a:p>
          <a:p>
            <a:pPr lvl="1"/>
            <a:r>
              <a:rPr lang="en-US" dirty="0"/>
              <a:t>Spinal cord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Pain receptors in skin detect injury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9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of Receptors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Highly </a:t>
            </a:r>
            <a:r>
              <a:rPr lang="en-US" dirty="0"/>
              <a:t>sensitive</a:t>
            </a:r>
          </a:p>
          <a:p>
            <a:r>
              <a:rPr lang="en-US" dirty="0"/>
              <a:t>Specific for one type of stimulus</a:t>
            </a:r>
          </a:p>
          <a:p>
            <a:r>
              <a:rPr lang="en-US" dirty="0"/>
              <a:t>Can adapt to continuous stimulation</a:t>
            </a:r>
          </a:p>
          <a:p>
            <a:r>
              <a:rPr lang="en-US" dirty="0"/>
              <a:t>Present throughout the body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Rods and cones in retina respond only to light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7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Classification of </a:t>
            </a:r>
            <a:r>
              <a:rPr lang="en-US" b="1" dirty="0" smtClean="0"/>
              <a:t>Receptors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Exteroceptors</a:t>
            </a:r>
            <a:endParaRPr lang="en-US" b="1" dirty="0"/>
          </a:p>
          <a:p>
            <a:r>
              <a:rPr lang="en-US" dirty="0"/>
              <a:t>Located near body surface</a:t>
            </a:r>
          </a:p>
          <a:p>
            <a:r>
              <a:rPr lang="en-US" dirty="0"/>
              <a:t>Detect external stimuli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Touch receptors in skin</a:t>
            </a:r>
          </a:p>
          <a:p>
            <a:r>
              <a:rPr lang="en-US" dirty="0"/>
              <a:t>Pain receptors in skin</a:t>
            </a:r>
          </a:p>
          <a:p>
            <a:r>
              <a:rPr lang="en-US" dirty="0"/>
              <a:t>Temperature receptors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8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Interoceptors</a:t>
            </a:r>
            <a:r>
              <a:rPr lang="en-US" b="1" dirty="0"/>
              <a:t> (</a:t>
            </a:r>
            <a:r>
              <a:rPr lang="en-US" b="1" dirty="0" err="1"/>
              <a:t>Visceroceptors</a:t>
            </a:r>
            <a:r>
              <a:rPr lang="en-US" b="1" dirty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in internal organs</a:t>
            </a:r>
          </a:p>
          <a:p>
            <a:r>
              <a:rPr lang="en-US" dirty="0"/>
              <a:t>Detect internal body changes</a:t>
            </a:r>
          </a:p>
          <a:p>
            <a:r>
              <a:rPr lang="en-US" b="1" dirty="0" smtClean="0"/>
              <a:t>Examples:</a:t>
            </a:r>
          </a:p>
          <a:p>
            <a:r>
              <a:rPr lang="en-US" b="1" dirty="0" smtClean="0"/>
              <a:t>Chemoreceptors</a:t>
            </a:r>
            <a:r>
              <a:rPr lang="en-US" dirty="0"/>
              <a:t>: Found in the carotid and aortic bodies, these receptors monitor the </a:t>
            </a:r>
            <a:r>
              <a:rPr lang="en-US" b="1" dirty="0"/>
              <a:t>chemical composition of arterial blood</a:t>
            </a:r>
            <a:r>
              <a:rPr lang="en-US" dirty="0"/>
              <a:t>, such as oxygen, carbon dioxide, and acidity (pH) levels. Others in the brainstem monitor cerebrospinal fluid pH and CO2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Proprioceptors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Located </a:t>
            </a:r>
            <a:r>
              <a:rPr lang="en-US" dirty="0"/>
              <a:t>in muscles, tendons, and joints</a:t>
            </a:r>
          </a:p>
          <a:p>
            <a:r>
              <a:rPr lang="en-US" dirty="0"/>
              <a:t>Provide information about:</a:t>
            </a:r>
          </a:p>
          <a:p>
            <a:pPr lvl="1"/>
            <a:r>
              <a:rPr lang="en-US" dirty="0"/>
              <a:t>Body position</a:t>
            </a:r>
          </a:p>
          <a:p>
            <a:pPr lvl="1"/>
            <a:r>
              <a:rPr lang="en-US" dirty="0"/>
              <a:t>Movement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Muscle spindle</a:t>
            </a:r>
          </a:p>
          <a:p>
            <a:r>
              <a:rPr lang="en-US" dirty="0"/>
              <a:t>Golgi tendon </a:t>
            </a:r>
            <a:r>
              <a:rPr lang="en-US" dirty="0" smtClean="0"/>
              <a:t>organ(</a:t>
            </a:r>
            <a:r>
              <a:rPr lang="en-US" dirty="0"/>
              <a:t>A Golgi tendon organ </a:t>
            </a:r>
            <a:r>
              <a:rPr lang="en-US" dirty="0" smtClean="0"/>
              <a:t>is</a:t>
            </a:r>
            <a:r>
              <a:rPr lang="en-US" dirty="0"/>
              <a:t> </a:t>
            </a:r>
            <a:r>
              <a:rPr lang="en-US" dirty="0"/>
              <a:t>a sensory receptor in tendons that detects muscle </a:t>
            </a:r>
            <a:r>
              <a:rPr lang="en-US" dirty="0" smtClean="0"/>
              <a:t>tension)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2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Classification of Receptors (According to Stimulus)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Mechanoreceptors</a:t>
            </a:r>
          </a:p>
          <a:p>
            <a:r>
              <a:rPr lang="en-US" dirty="0"/>
              <a:t>Respond to mechanical forces</a:t>
            </a:r>
          </a:p>
          <a:p>
            <a:r>
              <a:rPr lang="en-US" dirty="0"/>
              <a:t>Detect touch, pressure, </a:t>
            </a:r>
            <a:r>
              <a:rPr lang="en-US" dirty="0" smtClean="0"/>
              <a:t>vibration</a:t>
            </a:r>
          </a:p>
          <a:p>
            <a:r>
              <a:rPr lang="en-US" b="1" dirty="0" err="1"/>
              <a:t>Thermoreceptors</a:t>
            </a:r>
            <a:endParaRPr lang="en-US" b="1" dirty="0"/>
          </a:p>
          <a:p>
            <a:r>
              <a:rPr lang="en-US" dirty="0"/>
              <a:t>Detect temperature changes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Heat receptors in skin</a:t>
            </a:r>
          </a:p>
          <a:p>
            <a:r>
              <a:rPr lang="en-US" dirty="0"/>
              <a:t>Cold receptors in skin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0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Chemoreceptors</a:t>
            </a:r>
          </a:p>
          <a:p>
            <a:r>
              <a:rPr lang="en-US" dirty="0"/>
              <a:t>Respond to chemical changes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Oxygen and CO₂ receptors in carotid body</a:t>
            </a:r>
          </a:p>
          <a:p>
            <a:r>
              <a:rPr lang="en-US" dirty="0"/>
              <a:t>Taste buds on tongue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4" y="500931"/>
            <a:ext cx="790615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37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483</Words>
  <Application>Microsoft Office PowerPoint</Application>
  <PresentationFormat>Widescreen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HUMAN ANATOMY</vt:lpstr>
      <vt:lpstr>Receptors and Effectors </vt:lpstr>
      <vt:lpstr>Receptors</vt:lpstr>
      <vt:lpstr>Characteristics of Receptors</vt:lpstr>
      <vt:lpstr>Classification of Receptors</vt:lpstr>
      <vt:lpstr>2. Interoceptors (Visceroceptors)</vt:lpstr>
      <vt:lpstr>3. Proprioceptors</vt:lpstr>
      <vt:lpstr>Classification of Receptors (According to Stimulus)</vt:lpstr>
      <vt:lpstr>Continued </vt:lpstr>
      <vt:lpstr>Continued </vt:lpstr>
      <vt:lpstr>Continued </vt:lpstr>
      <vt:lpstr>Effectors</vt:lpstr>
      <vt:lpstr>Types of Effectors</vt:lpstr>
      <vt:lpstr>Continued </vt:lpstr>
      <vt:lpstr>Functions of Effectors</vt:lpstr>
      <vt:lpstr>Pathway of Response (Reflex Arc)</vt:lpstr>
      <vt:lpstr>Examples of Receptor–Effector Action</vt:lpstr>
      <vt:lpstr>Continued 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</dc:title>
  <dc:creator>Moorche</dc:creator>
  <cp:lastModifiedBy>Moorche</cp:lastModifiedBy>
  <cp:revision>4</cp:revision>
  <dcterms:created xsi:type="dcterms:W3CDTF">2026-01-13T17:48:07Z</dcterms:created>
  <dcterms:modified xsi:type="dcterms:W3CDTF">2026-01-13T18:15:43Z</dcterms:modified>
</cp:coreProperties>
</file>