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BEHAVIOURAL SCIENCES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730" y="1419183"/>
            <a:ext cx="727004" cy="45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28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Decision Making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Selecting </a:t>
            </a:r>
            <a:r>
              <a:rPr lang="en-US" b="1" dirty="0"/>
              <a:t>one option among many</a:t>
            </a:r>
            <a:endParaRPr lang="en-US" dirty="0"/>
          </a:p>
          <a:p>
            <a:r>
              <a:rPr lang="en-US" b="1" dirty="0"/>
              <a:t>Can be rational or emotional</a:t>
            </a:r>
            <a:endParaRPr lang="en-US" dirty="0"/>
          </a:p>
          <a:p>
            <a:r>
              <a:rPr lang="en-US" b="1" dirty="0"/>
              <a:t>Influenced by past experience and beliefs</a:t>
            </a:r>
            <a:endParaRPr lang="en-US" dirty="0"/>
          </a:p>
          <a:p>
            <a:r>
              <a:rPr lang="en-US" b="1" dirty="0"/>
              <a:t>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Choosing a career path based on interest (rational) or family pressure (emotional).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8" y="485030"/>
            <a:ext cx="727004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5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Errors in Thinking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033" y="2608028"/>
            <a:ext cx="9601196" cy="335530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Cognitive </a:t>
            </a:r>
            <a:r>
              <a:rPr lang="en-US" b="1" dirty="0"/>
              <a:t>biases distort judgment</a:t>
            </a:r>
            <a:endParaRPr lang="en-US" dirty="0"/>
          </a:p>
          <a:p>
            <a:r>
              <a:rPr lang="en-US" b="1" dirty="0"/>
              <a:t>Overgeneralization</a:t>
            </a:r>
            <a:endParaRPr lang="en-US" dirty="0"/>
          </a:p>
          <a:p>
            <a:r>
              <a:rPr lang="en-US" b="1" dirty="0"/>
              <a:t>Stereotyping</a:t>
            </a:r>
            <a:endParaRPr lang="en-US" dirty="0"/>
          </a:p>
          <a:p>
            <a:r>
              <a:rPr lang="en-US" b="1" dirty="0"/>
              <a:t>Confirmation bias</a:t>
            </a:r>
            <a:endParaRPr lang="en-US" dirty="0"/>
          </a:p>
          <a:p>
            <a:r>
              <a:rPr lang="en-US" b="1" dirty="0"/>
              <a:t>Emotional reasoning</a:t>
            </a:r>
            <a:endParaRPr lang="en-US" dirty="0"/>
          </a:p>
          <a:p>
            <a:r>
              <a:rPr lang="en-US" b="1" dirty="0"/>
              <a:t>Examples:</a:t>
            </a:r>
            <a:endParaRPr lang="en-US" dirty="0"/>
          </a:p>
          <a:p>
            <a:r>
              <a:rPr lang="en-US" dirty="0"/>
              <a:t>Overgeneralization: “I failed once, I will always fail”</a:t>
            </a:r>
          </a:p>
          <a:p>
            <a:r>
              <a:rPr lang="en-US" dirty="0"/>
              <a:t>Confirmation bias: Only noticing information that supports one’s belief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8" y="485030"/>
            <a:ext cx="727004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31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Thinking and </a:t>
            </a:r>
            <a:r>
              <a:rPr lang="en-US" b="1" dirty="0" err="1"/>
              <a:t>Behaviour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Thoughts </a:t>
            </a:r>
            <a:r>
              <a:rPr lang="en-US" b="1" dirty="0"/>
              <a:t>influence emotions</a:t>
            </a:r>
            <a:endParaRPr lang="en-US" dirty="0"/>
          </a:p>
          <a:p>
            <a:r>
              <a:rPr lang="en-US" b="1" dirty="0"/>
              <a:t>Emotions influence actions</a:t>
            </a:r>
            <a:endParaRPr lang="en-US" dirty="0"/>
          </a:p>
          <a:p>
            <a:r>
              <a:rPr lang="en-US" b="1" dirty="0"/>
              <a:t>Basis of Cognitive </a:t>
            </a:r>
            <a:r>
              <a:rPr lang="en-US" b="1" dirty="0" err="1"/>
              <a:t>Behavioural</a:t>
            </a:r>
            <a:r>
              <a:rPr lang="en-US" b="1" dirty="0"/>
              <a:t> Therapy (CBT)</a:t>
            </a:r>
            <a:endParaRPr lang="en-US" dirty="0"/>
          </a:p>
          <a:p>
            <a:r>
              <a:rPr lang="en-US" b="1" dirty="0"/>
              <a:t>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Thinking “I am capable” increases confidence and positive </a:t>
            </a:r>
            <a:r>
              <a:rPr lang="en-US" dirty="0" err="1"/>
              <a:t>behaviour</a:t>
            </a:r>
            <a:r>
              <a:rPr lang="en-US" dirty="0"/>
              <a:t>, while negative thoughts may cause avoidance.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8" y="485030"/>
            <a:ext cx="727004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89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Improving Thinking Skills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Question </a:t>
            </a:r>
            <a:r>
              <a:rPr lang="en-US" b="1" dirty="0"/>
              <a:t>assumptions</a:t>
            </a:r>
            <a:endParaRPr lang="en-US" dirty="0"/>
          </a:p>
          <a:p>
            <a:r>
              <a:rPr lang="en-US" b="1" dirty="0"/>
              <a:t>Practice logical reasoning</a:t>
            </a:r>
            <a:endParaRPr lang="en-US" dirty="0"/>
          </a:p>
          <a:p>
            <a:r>
              <a:rPr lang="en-US" b="1" dirty="0"/>
              <a:t>Reflect on decisions</a:t>
            </a:r>
            <a:endParaRPr lang="en-US" dirty="0"/>
          </a:p>
          <a:p>
            <a:r>
              <a:rPr lang="en-US" b="1" dirty="0"/>
              <a:t>Seek multiple perspectives</a:t>
            </a:r>
            <a:endParaRPr lang="en-US" dirty="0"/>
          </a:p>
          <a:p>
            <a:r>
              <a:rPr lang="en-US" b="1" dirty="0"/>
              <a:t>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Before judging someone, understanding their background leads to fairer thinking.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8" y="485030"/>
            <a:ext cx="727004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03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85031"/>
            <a:ext cx="11179534" cy="58919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768" y="485030"/>
            <a:ext cx="727004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6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Thinking </a:t>
            </a:r>
            <a:r>
              <a:rPr lang="en-US" b="1" dirty="0"/>
              <a:t>is a mental process of processing information</a:t>
            </a:r>
            <a:endParaRPr lang="en-US" dirty="0"/>
          </a:p>
          <a:p>
            <a:r>
              <a:rPr lang="en-US" b="1" dirty="0"/>
              <a:t>It involves understanding, analyzing, and interpreting experiences</a:t>
            </a:r>
            <a:endParaRPr lang="en-US" dirty="0"/>
          </a:p>
          <a:p>
            <a:r>
              <a:rPr lang="en-US" b="1" dirty="0"/>
              <a:t>Helps individuals make sense of the world</a:t>
            </a:r>
            <a:endParaRPr lang="en-US" dirty="0"/>
          </a:p>
          <a:p>
            <a:r>
              <a:rPr lang="en-US" b="1" dirty="0"/>
              <a:t>Can be conscious or unconscious</a:t>
            </a:r>
            <a:endParaRPr lang="en-US" dirty="0"/>
          </a:p>
          <a:p>
            <a:r>
              <a:rPr lang="en-US" b="1" dirty="0"/>
              <a:t>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When a student plans how to prepare for an exam, they are thinking—organizing information, predicting outcomes, and making decisions.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8" y="485030"/>
            <a:ext cx="727004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40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Importance of Thinking in </a:t>
            </a:r>
            <a:r>
              <a:rPr lang="en-US" b="1" dirty="0" err="1"/>
              <a:t>Behavioural</a:t>
            </a:r>
            <a:r>
              <a:rPr lang="en-US" b="1" dirty="0"/>
              <a:t> Sciences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Explains </a:t>
            </a:r>
            <a:r>
              <a:rPr lang="en-US" b="1" dirty="0"/>
              <a:t>human </a:t>
            </a:r>
            <a:r>
              <a:rPr lang="en-US" b="1" dirty="0" err="1"/>
              <a:t>behaviour</a:t>
            </a:r>
            <a:endParaRPr lang="en-US" dirty="0"/>
          </a:p>
          <a:p>
            <a:r>
              <a:rPr lang="en-US" b="1" dirty="0"/>
              <a:t>Influences emotions and actions</a:t>
            </a:r>
            <a:endParaRPr lang="en-US" dirty="0"/>
          </a:p>
          <a:p>
            <a:r>
              <a:rPr lang="en-US" b="1" dirty="0"/>
              <a:t>Helps in problem-solving and decision-making</a:t>
            </a:r>
            <a:endParaRPr lang="en-US" dirty="0"/>
          </a:p>
          <a:p>
            <a:r>
              <a:rPr lang="en-US" b="1" dirty="0"/>
              <a:t>Important for mental health and social interaction</a:t>
            </a:r>
            <a:endParaRPr lang="en-US" dirty="0"/>
          </a:p>
          <a:p>
            <a:r>
              <a:rPr lang="en-US" b="1" dirty="0"/>
              <a:t>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 person who thinks “I always fail” may feel anxious and avoid challenges, showing how thinking affects </a:t>
            </a:r>
            <a:r>
              <a:rPr lang="en-US" dirty="0" err="1"/>
              <a:t>behaviour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8" y="485030"/>
            <a:ext cx="727004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04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Components of Thinking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Concepts</a:t>
            </a:r>
            <a:r>
              <a:rPr lang="en-US" dirty="0" smtClean="0"/>
              <a:t> </a:t>
            </a:r>
            <a:r>
              <a:rPr lang="en-US" dirty="0"/>
              <a:t>– mental categories</a:t>
            </a:r>
          </a:p>
          <a:p>
            <a:r>
              <a:rPr lang="en-US" b="1" dirty="0"/>
              <a:t>Images</a:t>
            </a:r>
            <a:r>
              <a:rPr lang="en-US" dirty="0"/>
              <a:t> – mental pictures</a:t>
            </a:r>
          </a:p>
          <a:p>
            <a:r>
              <a:rPr lang="en-US" b="1" dirty="0"/>
              <a:t>Language &amp; Symbols</a:t>
            </a:r>
            <a:r>
              <a:rPr lang="en-US" dirty="0"/>
              <a:t> – tools for thought</a:t>
            </a:r>
          </a:p>
          <a:p>
            <a:r>
              <a:rPr lang="en-US" b="1" dirty="0"/>
              <a:t>Reasoning</a:t>
            </a:r>
            <a:r>
              <a:rPr lang="en-US" dirty="0"/>
              <a:t> – logical thinking</a:t>
            </a:r>
          </a:p>
          <a:p>
            <a:r>
              <a:rPr lang="en-US" b="1" dirty="0"/>
              <a:t>Problem-Solving</a:t>
            </a:r>
            <a:r>
              <a:rPr lang="en-US" dirty="0"/>
              <a:t> – goal-oriented thinking</a:t>
            </a:r>
          </a:p>
          <a:p>
            <a:r>
              <a:rPr lang="en-US" b="1" dirty="0"/>
              <a:t>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 concept of “success” may include images (graduation), language (goals), and reasoning (steps to achieve it).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8" y="485030"/>
            <a:ext cx="727004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32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Thinking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Concrete </a:t>
            </a:r>
            <a:r>
              <a:rPr lang="en-US" b="1" dirty="0"/>
              <a:t>Thinking</a:t>
            </a:r>
            <a:r>
              <a:rPr lang="en-US" dirty="0"/>
              <a:t> – focused on physical reality</a:t>
            </a:r>
          </a:p>
          <a:p>
            <a:r>
              <a:rPr lang="en-US" b="1" dirty="0"/>
              <a:t>Abstract Thinking</a:t>
            </a:r>
            <a:r>
              <a:rPr lang="en-US" dirty="0"/>
              <a:t> – ideas beyond physical objects</a:t>
            </a:r>
          </a:p>
          <a:p>
            <a:r>
              <a:rPr lang="en-US" b="1" dirty="0"/>
              <a:t>Creative Thinking</a:t>
            </a:r>
            <a:r>
              <a:rPr lang="en-US" dirty="0"/>
              <a:t> – generating new ideas</a:t>
            </a:r>
          </a:p>
          <a:p>
            <a:r>
              <a:rPr lang="en-US" b="1" dirty="0"/>
              <a:t>Critical Thinking</a:t>
            </a:r>
            <a:r>
              <a:rPr lang="en-US" dirty="0"/>
              <a:t> – analyzing information logically</a:t>
            </a:r>
          </a:p>
          <a:p>
            <a:r>
              <a:rPr lang="en-US" b="1" dirty="0"/>
              <a:t>Reflective Thinking</a:t>
            </a:r>
            <a:r>
              <a:rPr lang="en-US" dirty="0"/>
              <a:t> – thinking about one’s own thoughts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8" y="485030"/>
            <a:ext cx="727004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11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Concrete</a:t>
            </a:r>
            <a:r>
              <a:rPr lang="en-US" dirty="0"/>
              <a:t>: A child counting apples</a:t>
            </a:r>
          </a:p>
          <a:p>
            <a:r>
              <a:rPr lang="en-US" dirty="0"/>
              <a:t>Abstract: Discussing justice or freedom</a:t>
            </a:r>
          </a:p>
          <a:p>
            <a:r>
              <a:rPr lang="en-US" dirty="0"/>
              <a:t>Creative: Writing a new story</a:t>
            </a:r>
          </a:p>
          <a:p>
            <a:r>
              <a:rPr lang="en-US" dirty="0"/>
              <a:t>Critical: Evaluating news accuracy</a:t>
            </a:r>
          </a:p>
          <a:p>
            <a:r>
              <a:rPr lang="en-US" dirty="0"/>
              <a:t>Reflective: Reviewing personal mistakes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8" y="485030"/>
            <a:ext cx="727004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46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Concepts in Thinking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Concepts </a:t>
            </a:r>
            <a:r>
              <a:rPr lang="en-US" b="1" dirty="0"/>
              <a:t>group similar objects or ideas</a:t>
            </a:r>
            <a:endParaRPr lang="en-US" dirty="0"/>
          </a:p>
          <a:p>
            <a:r>
              <a:rPr lang="en-US" b="1" dirty="0"/>
              <a:t>Make learning faster and easier</a:t>
            </a:r>
            <a:endParaRPr lang="en-US" dirty="0"/>
          </a:p>
          <a:p>
            <a:r>
              <a:rPr lang="en-US" b="1" dirty="0"/>
              <a:t>Develop through experience and culture</a:t>
            </a:r>
            <a:endParaRPr lang="en-US" dirty="0"/>
          </a:p>
          <a:p>
            <a:r>
              <a:rPr lang="en-US" b="1" dirty="0"/>
              <a:t>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 concept “bird” includes sparrow and pigeon but excludes bat, even though both can fly.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8" y="485030"/>
            <a:ext cx="727004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26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Mental </a:t>
            </a:r>
            <a:r>
              <a:rPr lang="en-US" b="1" dirty="0"/>
              <a:t>process of drawing conclusions</a:t>
            </a:r>
            <a:endParaRPr lang="en-US" dirty="0"/>
          </a:p>
          <a:p>
            <a:r>
              <a:rPr lang="en-US" b="1" dirty="0"/>
              <a:t>Deductive Reasoning</a:t>
            </a:r>
            <a:endParaRPr lang="en-US" dirty="0"/>
          </a:p>
          <a:p>
            <a:pPr lvl="1"/>
            <a:r>
              <a:rPr lang="en-US" dirty="0"/>
              <a:t>General → Specific</a:t>
            </a:r>
          </a:p>
          <a:p>
            <a:r>
              <a:rPr lang="en-US" b="1" dirty="0"/>
              <a:t>Inductive Reasoning</a:t>
            </a:r>
            <a:endParaRPr lang="en-US" dirty="0"/>
          </a:p>
          <a:p>
            <a:pPr lvl="1"/>
            <a:r>
              <a:rPr lang="en-US" dirty="0"/>
              <a:t>Specific → General</a:t>
            </a:r>
          </a:p>
          <a:p>
            <a:r>
              <a:rPr lang="en-US" b="1" dirty="0"/>
              <a:t>Examples:</a:t>
            </a:r>
            <a:endParaRPr lang="en-US" dirty="0"/>
          </a:p>
          <a:p>
            <a:r>
              <a:rPr lang="en-US" dirty="0"/>
              <a:t>Deductive: All humans need food → Ali is human → Ali needs food</a:t>
            </a:r>
          </a:p>
          <a:p>
            <a:r>
              <a:rPr lang="en-US" dirty="0"/>
              <a:t>Inductive: Seeing many students stressed → Exams cause stress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8" y="485030"/>
            <a:ext cx="727004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63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Problem Solving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Identifying </a:t>
            </a:r>
            <a:r>
              <a:rPr lang="en-US" b="1" dirty="0"/>
              <a:t>a problem</a:t>
            </a:r>
            <a:endParaRPr lang="en-US" dirty="0"/>
          </a:p>
          <a:p>
            <a:r>
              <a:rPr lang="en-US" b="1" dirty="0"/>
              <a:t>Finding possible solutions</a:t>
            </a:r>
            <a:endParaRPr lang="en-US" dirty="0"/>
          </a:p>
          <a:p>
            <a:r>
              <a:rPr lang="en-US" b="1" dirty="0"/>
              <a:t>Choosing the best option</a:t>
            </a:r>
            <a:endParaRPr lang="en-US" dirty="0"/>
          </a:p>
          <a:p>
            <a:r>
              <a:rPr lang="en-US" b="1" dirty="0"/>
              <a:t>Applying the solution</a:t>
            </a:r>
            <a:endParaRPr lang="en-US" dirty="0"/>
          </a:p>
          <a:p>
            <a:r>
              <a:rPr lang="en-US" b="1" dirty="0"/>
              <a:t>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If a student fails a test, they may analyze study habits, try a new strategy, and improve performance next time.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8" y="485030"/>
            <a:ext cx="727004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107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</TotalTime>
  <Words>334</Words>
  <Application>Microsoft Office PowerPoint</Application>
  <PresentationFormat>Widescreen</PresentationFormat>
  <Paragraphs>80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BEHAVIOURAL SCIENCES </vt:lpstr>
      <vt:lpstr>Thinking</vt:lpstr>
      <vt:lpstr>Importance of Thinking in Behavioural Sciences</vt:lpstr>
      <vt:lpstr>Components of Thinking</vt:lpstr>
      <vt:lpstr>Types of Thinking</vt:lpstr>
      <vt:lpstr>Examples:</vt:lpstr>
      <vt:lpstr>Concepts in Thinking</vt:lpstr>
      <vt:lpstr>Reasoning</vt:lpstr>
      <vt:lpstr>Problem Solving</vt:lpstr>
      <vt:lpstr>Decision Making</vt:lpstr>
      <vt:lpstr>Errors in Thinking</vt:lpstr>
      <vt:lpstr>Thinking and Behaviour</vt:lpstr>
      <vt:lpstr>Improving Thinking Skills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BEHAVIOURAL SCIENCES</dc:title>
  <dc:creator>Moorche</dc:creator>
  <cp:lastModifiedBy>Moorche</cp:lastModifiedBy>
  <cp:revision>2</cp:revision>
  <dcterms:created xsi:type="dcterms:W3CDTF">2026-01-12T17:01:50Z</dcterms:created>
  <dcterms:modified xsi:type="dcterms:W3CDTF">2026-01-12T17:14:20Z</dcterms:modified>
</cp:coreProperties>
</file>