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1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8" r:id="rId19"/>
    <p:sldId id="273" r:id="rId20"/>
    <p:sldId id="274" r:id="rId21"/>
    <p:sldId id="275" r:id="rId22"/>
    <p:sldId id="276" r:id="rId23"/>
    <p:sldId id="277" r:id="rId24"/>
    <p:sldId id="279" r:id="rId25"/>
    <p:sldId id="280" r:id="rId26"/>
    <p:sldId id="281" r:id="rId27"/>
    <p:sldId id="282" r:id="rId28"/>
    <p:sldId id="283" r:id="rId29"/>
    <p:sldId id="284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ANATOMY </a:t>
            </a:r>
            <a:br>
              <a:rPr lang="en-US" b="1" dirty="0" smtClean="0"/>
            </a:br>
            <a:r>
              <a:rPr lang="en-US" b="1" dirty="0" smtClean="0"/>
              <a:t>THE UPPER LIMB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DPT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474" y="1415332"/>
            <a:ext cx="687249" cy="455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9603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7322" y="488880"/>
            <a:ext cx="11266998" cy="584830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1572" y="488880"/>
            <a:ext cx="687249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7317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Synovial </a:t>
            </a:r>
            <a:r>
              <a:rPr lang="en-US" b="1" dirty="0" smtClean="0"/>
              <a:t>membrane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</a:t>
            </a:r>
            <a:r>
              <a:rPr lang="en-US" dirty="0"/>
              <a:t>lines the capsule and is attached to the margins of the articular surfaces.</a:t>
            </a:r>
          </a:p>
          <a:p>
            <a:r>
              <a:rPr lang="en-US" dirty="0"/>
              <a:t>The joint cavity does not communicate with that of the distal radioulnar joint or with the joint cavities of the </a:t>
            </a:r>
            <a:r>
              <a:rPr lang="en-US" dirty="0" err="1"/>
              <a:t>intercarpal</a:t>
            </a:r>
            <a:r>
              <a:rPr lang="en-US" dirty="0"/>
              <a:t> joints.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572" y="488880"/>
            <a:ext cx="687249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2353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7" y="488881"/>
            <a:ext cx="11235193" cy="58801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1572" y="488880"/>
            <a:ext cx="687249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1665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Nerve </a:t>
            </a:r>
            <a:r>
              <a:rPr lang="en-US" b="1" dirty="0" smtClean="0"/>
              <a:t>supply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Anterior </a:t>
            </a:r>
            <a:r>
              <a:rPr lang="en-US" dirty="0"/>
              <a:t>interosseous nerve and the deep branch of the radial nerve.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572" y="488880"/>
            <a:ext cx="687249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5638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Movements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The </a:t>
            </a:r>
            <a:r>
              <a:rPr lang="en-US" dirty="0"/>
              <a:t>following movements are possible:</a:t>
            </a:r>
          </a:p>
          <a:p>
            <a:pPr lvl="1"/>
            <a:r>
              <a:rPr lang="en-US" dirty="0"/>
              <a:t>Flexion</a:t>
            </a:r>
          </a:p>
          <a:p>
            <a:pPr lvl="1"/>
            <a:r>
              <a:rPr lang="en-US" dirty="0"/>
              <a:t>Extension</a:t>
            </a:r>
          </a:p>
          <a:p>
            <a:pPr lvl="1"/>
            <a:r>
              <a:rPr lang="en-US" dirty="0"/>
              <a:t>Abduction</a:t>
            </a:r>
          </a:p>
          <a:p>
            <a:pPr lvl="1"/>
            <a:r>
              <a:rPr lang="en-US" dirty="0"/>
              <a:t>Adduction</a:t>
            </a:r>
          </a:p>
          <a:p>
            <a:pPr lvl="1"/>
            <a:r>
              <a:rPr lang="en-US" dirty="0"/>
              <a:t>Circumduction</a:t>
            </a:r>
          </a:p>
          <a:p>
            <a:r>
              <a:rPr lang="en-US" dirty="0"/>
              <a:t>Rotation is not possible because the articular surfaces are ellipsoid shaped.</a:t>
            </a:r>
          </a:p>
          <a:p>
            <a:r>
              <a:rPr lang="en-US" dirty="0"/>
              <a:t>The movements of pronation and supination of the forearm compensate for the lack of rotation.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572" y="488880"/>
            <a:ext cx="687249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7728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Flexion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Performed </a:t>
            </a:r>
            <a:r>
              <a:rPr lang="en-US" dirty="0"/>
              <a:t>by the flexor carpi </a:t>
            </a:r>
            <a:r>
              <a:rPr lang="en-US" dirty="0" err="1"/>
              <a:t>radialis</a:t>
            </a:r>
            <a:r>
              <a:rPr lang="en-US" dirty="0"/>
              <a:t>, flexor carpi </a:t>
            </a:r>
            <a:r>
              <a:rPr lang="en-US" dirty="0" err="1"/>
              <a:t>ulnaris</a:t>
            </a:r>
            <a:r>
              <a:rPr lang="en-US" dirty="0"/>
              <a:t>, and palmaris longus.</a:t>
            </a:r>
          </a:p>
          <a:p>
            <a:r>
              <a:rPr lang="en-US" dirty="0"/>
              <a:t>Assisted by the flexor </a:t>
            </a:r>
            <a:r>
              <a:rPr lang="en-US" dirty="0" err="1"/>
              <a:t>digitorum</a:t>
            </a:r>
            <a:r>
              <a:rPr lang="en-US" dirty="0"/>
              <a:t> </a:t>
            </a:r>
            <a:r>
              <a:rPr lang="en-US" dirty="0" err="1"/>
              <a:t>superficialis</a:t>
            </a:r>
            <a:r>
              <a:rPr lang="en-US" dirty="0"/>
              <a:t>, flexor </a:t>
            </a:r>
            <a:r>
              <a:rPr lang="en-US" dirty="0" err="1"/>
              <a:t>digitorum</a:t>
            </a:r>
            <a:r>
              <a:rPr lang="en-US" dirty="0"/>
              <a:t> </a:t>
            </a:r>
            <a:r>
              <a:rPr lang="en-US" dirty="0" err="1"/>
              <a:t>profundus</a:t>
            </a:r>
            <a:r>
              <a:rPr lang="en-US" dirty="0"/>
              <a:t>, and flexor </a:t>
            </a:r>
            <a:r>
              <a:rPr lang="en-US" dirty="0" err="1"/>
              <a:t>pollicis</a:t>
            </a:r>
            <a:r>
              <a:rPr lang="en-US" dirty="0"/>
              <a:t> longus.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572" y="488880"/>
            <a:ext cx="687249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2938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29" y="488880"/>
            <a:ext cx="11179533" cy="584035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1572" y="488880"/>
            <a:ext cx="687249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7139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Extension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Performed </a:t>
            </a:r>
            <a:r>
              <a:rPr lang="en-US" dirty="0"/>
              <a:t>by the extensor carpi </a:t>
            </a:r>
            <a:r>
              <a:rPr lang="en-US" dirty="0" err="1"/>
              <a:t>radialis</a:t>
            </a:r>
            <a:r>
              <a:rPr lang="en-US" dirty="0"/>
              <a:t> longus, extensor carpi </a:t>
            </a:r>
            <a:r>
              <a:rPr lang="en-US" dirty="0" err="1"/>
              <a:t>radialis</a:t>
            </a:r>
            <a:r>
              <a:rPr lang="en-US" dirty="0"/>
              <a:t> brevis, and extensor carpi </a:t>
            </a:r>
            <a:r>
              <a:rPr lang="en-US" dirty="0" err="1"/>
              <a:t>ulnaris</a:t>
            </a:r>
            <a:r>
              <a:rPr lang="en-US" dirty="0"/>
              <a:t>.</a:t>
            </a:r>
          </a:p>
          <a:p>
            <a:r>
              <a:rPr lang="en-US" dirty="0"/>
              <a:t>Assisted by the extensor </a:t>
            </a:r>
            <a:r>
              <a:rPr lang="en-US" dirty="0" err="1"/>
              <a:t>digitorum</a:t>
            </a:r>
            <a:r>
              <a:rPr lang="en-US" dirty="0"/>
              <a:t>, extensor </a:t>
            </a:r>
            <a:r>
              <a:rPr lang="en-US" dirty="0" err="1"/>
              <a:t>indicis</a:t>
            </a:r>
            <a:r>
              <a:rPr lang="en-US" dirty="0"/>
              <a:t>, extensor </a:t>
            </a:r>
            <a:r>
              <a:rPr lang="en-US" dirty="0" err="1"/>
              <a:t>digiti</a:t>
            </a:r>
            <a:r>
              <a:rPr lang="en-US" dirty="0"/>
              <a:t> </a:t>
            </a:r>
            <a:r>
              <a:rPr lang="en-US" dirty="0" err="1"/>
              <a:t>minimi</a:t>
            </a:r>
            <a:r>
              <a:rPr lang="en-US" dirty="0"/>
              <a:t>, and extensor </a:t>
            </a:r>
            <a:r>
              <a:rPr lang="en-US" dirty="0" err="1"/>
              <a:t>pollicis</a:t>
            </a:r>
            <a:r>
              <a:rPr lang="en-US" dirty="0"/>
              <a:t> longus.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572" y="488880"/>
            <a:ext cx="687249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6951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29" y="488880"/>
            <a:ext cx="11179533" cy="584035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1572" y="488880"/>
            <a:ext cx="687249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6911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Abduction &amp; Adduction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Abduction:</a:t>
            </a:r>
            <a:endParaRPr lang="en-US" dirty="0"/>
          </a:p>
          <a:p>
            <a:r>
              <a:rPr lang="en-US" dirty="0"/>
              <a:t>Performed by the flexor carpi </a:t>
            </a:r>
            <a:r>
              <a:rPr lang="en-US" dirty="0" err="1"/>
              <a:t>radialis</a:t>
            </a:r>
            <a:r>
              <a:rPr lang="en-US" dirty="0"/>
              <a:t> and the extensor carpi </a:t>
            </a:r>
            <a:r>
              <a:rPr lang="en-US" dirty="0" err="1"/>
              <a:t>radialis</a:t>
            </a:r>
            <a:r>
              <a:rPr lang="en-US" dirty="0"/>
              <a:t> longus and brevis.</a:t>
            </a:r>
          </a:p>
          <a:p>
            <a:r>
              <a:rPr lang="en-US" dirty="0"/>
              <a:t>Assisted by the abductor </a:t>
            </a:r>
            <a:r>
              <a:rPr lang="en-US" dirty="0" err="1"/>
              <a:t>pollicis</a:t>
            </a:r>
            <a:r>
              <a:rPr lang="en-US" dirty="0"/>
              <a:t> longus and extensor </a:t>
            </a:r>
            <a:r>
              <a:rPr lang="en-US" dirty="0" err="1"/>
              <a:t>pollicis</a:t>
            </a:r>
            <a:r>
              <a:rPr lang="en-US" dirty="0"/>
              <a:t> longus and brevis.</a:t>
            </a:r>
          </a:p>
          <a:p>
            <a:r>
              <a:rPr lang="en-US" b="1" dirty="0"/>
              <a:t>Adduction:</a:t>
            </a:r>
            <a:endParaRPr lang="en-US" dirty="0"/>
          </a:p>
          <a:p>
            <a:r>
              <a:rPr lang="en-US" dirty="0"/>
              <a:t>Performed by the flexor and extensor carpi </a:t>
            </a:r>
            <a:r>
              <a:rPr lang="en-US" dirty="0" err="1"/>
              <a:t>ulnaris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572" y="488880"/>
            <a:ext cx="687249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1806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Wrist Joint (Radiocarpal Joint)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Articulation:</a:t>
            </a:r>
            <a:endParaRPr lang="en-US" dirty="0"/>
          </a:p>
          <a:p>
            <a:r>
              <a:rPr lang="en-US" dirty="0"/>
              <a:t>This joint is between the distal end of the radius and the articular disc proximally and the scaphoid, lunate, and triquetral bones distally.</a:t>
            </a:r>
          </a:p>
          <a:p>
            <a:r>
              <a:rPr lang="en-US" dirty="0"/>
              <a:t>The proximal articular surface forms an ellipsoid concave surface, which is adapted to the distal ellipsoid convex surface.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572" y="488880"/>
            <a:ext cx="687249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1355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883" y="488880"/>
            <a:ext cx="11171583" cy="588011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1572" y="488880"/>
            <a:ext cx="687249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5651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Clinical Notes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smtClean="0"/>
              <a:t>The </a:t>
            </a:r>
            <a:r>
              <a:rPr lang="en-US" dirty="0"/>
              <a:t>wrist joint is essentially a synovial joint between the distal end of the radius and the proximal row of carpal bones.</a:t>
            </a:r>
          </a:p>
          <a:p>
            <a:r>
              <a:rPr lang="en-US" dirty="0"/>
              <a:t>The head of the ulna is separated from the carpal bones by the strong triangular </a:t>
            </a:r>
            <a:r>
              <a:rPr lang="en-US" dirty="0" err="1"/>
              <a:t>fibrocartilaginous</a:t>
            </a:r>
            <a:r>
              <a:rPr lang="en-US" dirty="0"/>
              <a:t> disc, which separates the wrist joint from the distal radioulnar joint.</a:t>
            </a:r>
          </a:p>
          <a:p>
            <a:r>
              <a:rPr lang="en-US" dirty="0"/>
              <a:t>The strong medial and lateral ligaments stabilize the joint.</a:t>
            </a:r>
          </a:p>
          <a:p>
            <a:r>
              <a:rPr lang="en-US" dirty="0"/>
              <a:t>Because the styloid process of the radius is longer than that of the ulna, abduction of the wrist joint is less extensive than adduction.</a:t>
            </a:r>
          </a:p>
          <a:p>
            <a:r>
              <a:rPr lang="en-US" dirty="0"/>
              <a:t>In flexion–extension movements, the hand can be flexed about 80° but extended to only about 45°.</a:t>
            </a:r>
          </a:p>
          <a:p>
            <a:r>
              <a:rPr lang="en-US" dirty="0"/>
              <a:t>Movement at the </a:t>
            </a:r>
            <a:r>
              <a:rPr lang="en-US" dirty="0" err="1"/>
              <a:t>midcarpal</a:t>
            </a:r>
            <a:r>
              <a:rPr lang="en-US" dirty="0"/>
              <a:t> joint (between the proximal and distal rows of carpal bones) increases the range of flexion.</a:t>
            </a:r>
          </a:p>
          <a:p>
            <a:r>
              <a:rPr lang="en-US" dirty="0"/>
              <a:t>A fall on an outstretched hand can strain the anterior ligament of the wrist joint, producing synovial effusion, joint pain, and limitation of movement.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572" y="488880"/>
            <a:ext cx="687249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0841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Important Relations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Anteriorly:</a:t>
            </a:r>
            <a:endParaRPr lang="en-US" dirty="0"/>
          </a:p>
          <a:p>
            <a:r>
              <a:rPr lang="en-US" dirty="0"/>
              <a:t>Tendons of the flexor </a:t>
            </a:r>
            <a:r>
              <a:rPr lang="en-US" dirty="0" err="1"/>
              <a:t>digitorum</a:t>
            </a:r>
            <a:r>
              <a:rPr lang="en-US" dirty="0"/>
              <a:t> </a:t>
            </a:r>
            <a:r>
              <a:rPr lang="en-US" dirty="0" err="1"/>
              <a:t>profundus</a:t>
            </a:r>
            <a:r>
              <a:rPr lang="en-US" dirty="0"/>
              <a:t> and </a:t>
            </a:r>
            <a:r>
              <a:rPr lang="en-US" dirty="0" err="1"/>
              <a:t>superficialis</a:t>
            </a:r>
            <a:endParaRPr lang="en-US" dirty="0"/>
          </a:p>
          <a:p>
            <a:r>
              <a:rPr lang="en-US" dirty="0"/>
              <a:t>Flexor </a:t>
            </a:r>
            <a:r>
              <a:rPr lang="en-US" dirty="0" err="1"/>
              <a:t>pollicis</a:t>
            </a:r>
            <a:r>
              <a:rPr lang="en-US" dirty="0"/>
              <a:t> longus</a:t>
            </a:r>
          </a:p>
          <a:p>
            <a:r>
              <a:rPr lang="en-US" dirty="0"/>
              <a:t>Flexor carpi </a:t>
            </a:r>
            <a:r>
              <a:rPr lang="en-US" dirty="0" err="1"/>
              <a:t>radialis</a:t>
            </a:r>
            <a:endParaRPr lang="en-US" dirty="0"/>
          </a:p>
          <a:p>
            <a:r>
              <a:rPr lang="en-US" dirty="0"/>
              <a:t>Flexor carpi </a:t>
            </a:r>
            <a:r>
              <a:rPr lang="en-US" dirty="0" err="1"/>
              <a:t>ulnaris</a:t>
            </a:r>
            <a:endParaRPr lang="en-US" dirty="0"/>
          </a:p>
          <a:p>
            <a:r>
              <a:rPr lang="en-US" dirty="0"/>
              <a:t>Median and ulnar nerves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572" y="488880"/>
            <a:ext cx="687249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2561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7" y="488880"/>
            <a:ext cx="11243146" cy="58721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1572" y="488880"/>
            <a:ext cx="687249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0151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smtClean="0"/>
              <a:t>Posteriorly:</a:t>
            </a:r>
            <a:endParaRPr lang="en-US" dirty="0"/>
          </a:p>
          <a:p>
            <a:r>
              <a:rPr lang="en-US" dirty="0"/>
              <a:t>Tendons of the extensor carpi </a:t>
            </a:r>
            <a:r>
              <a:rPr lang="en-US" dirty="0" err="1"/>
              <a:t>ulnaris</a:t>
            </a:r>
            <a:endParaRPr lang="en-US" dirty="0"/>
          </a:p>
          <a:p>
            <a:r>
              <a:rPr lang="en-US" dirty="0"/>
              <a:t>Extensor </a:t>
            </a:r>
            <a:r>
              <a:rPr lang="en-US" dirty="0" err="1"/>
              <a:t>digiti</a:t>
            </a:r>
            <a:r>
              <a:rPr lang="en-US" dirty="0"/>
              <a:t> </a:t>
            </a:r>
            <a:r>
              <a:rPr lang="en-US" dirty="0" err="1"/>
              <a:t>minimi</a:t>
            </a:r>
            <a:endParaRPr lang="en-US" dirty="0"/>
          </a:p>
          <a:p>
            <a:r>
              <a:rPr lang="en-US" dirty="0"/>
              <a:t>Extensor </a:t>
            </a:r>
            <a:r>
              <a:rPr lang="en-US" dirty="0" err="1"/>
              <a:t>digitorum</a:t>
            </a:r>
            <a:endParaRPr lang="en-US" dirty="0"/>
          </a:p>
          <a:p>
            <a:r>
              <a:rPr lang="en-US" dirty="0"/>
              <a:t>Extensor </a:t>
            </a:r>
            <a:r>
              <a:rPr lang="en-US" dirty="0" err="1"/>
              <a:t>indicis</a:t>
            </a:r>
            <a:endParaRPr lang="en-US" dirty="0"/>
          </a:p>
          <a:p>
            <a:r>
              <a:rPr lang="en-US" dirty="0"/>
              <a:t>Extensor carpi </a:t>
            </a:r>
            <a:r>
              <a:rPr lang="en-US" dirty="0" err="1"/>
              <a:t>radialis</a:t>
            </a:r>
            <a:r>
              <a:rPr lang="en-US" dirty="0"/>
              <a:t> longus and brevis</a:t>
            </a:r>
          </a:p>
          <a:p>
            <a:r>
              <a:rPr lang="en-US" dirty="0"/>
              <a:t>Extensor </a:t>
            </a:r>
            <a:r>
              <a:rPr lang="en-US" dirty="0" err="1"/>
              <a:t>pollicis</a:t>
            </a:r>
            <a:r>
              <a:rPr lang="en-US" dirty="0"/>
              <a:t> longus and brevis</a:t>
            </a:r>
          </a:p>
          <a:p>
            <a:r>
              <a:rPr lang="en-US" dirty="0"/>
              <a:t>Abductor </a:t>
            </a:r>
            <a:r>
              <a:rPr lang="en-US" dirty="0" err="1"/>
              <a:t>pollicis</a:t>
            </a:r>
            <a:r>
              <a:rPr lang="en-US" dirty="0"/>
              <a:t> longus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572" y="488880"/>
            <a:ext cx="687249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3167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7" y="564543"/>
            <a:ext cx="11187485" cy="57965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1572" y="488880"/>
            <a:ext cx="687249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2210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Medially:</a:t>
            </a:r>
            <a:endParaRPr lang="en-US" dirty="0"/>
          </a:p>
          <a:p>
            <a:r>
              <a:rPr lang="en-US" dirty="0"/>
              <a:t>Posterior cutaneous branch of the ulnar </a:t>
            </a:r>
            <a:r>
              <a:rPr lang="en-US" dirty="0" smtClean="0"/>
              <a:t>nerve</a:t>
            </a:r>
          </a:p>
          <a:p>
            <a:r>
              <a:rPr lang="en-US" b="1" dirty="0"/>
              <a:t>Laterally:</a:t>
            </a:r>
            <a:endParaRPr lang="en-US" dirty="0"/>
          </a:p>
          <a:p>
            <a:r>
              <a:rPr lang="en-US" dirty="0"/>
              <a:t>Radial artery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572" y="488880"/>
            <a:ext cx="687249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513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2" y="488881"/>
            <a:ext cx="11211339" cy="586421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1572" y="488880"/>
            <a:ext cx="687249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0976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488880"/>
            <a:ext cx="11187486" cy="584035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1572" y="488880"/>
            <a:ext cx="687249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2294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9127" y="488879"/>
            <a:ext cx="11203388" cy="588011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1572" y="488880"/>
            <a:ext cx="687249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5278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0" y="488880"/>
            <a:ext cx="11163631" cy="582445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1572" y="488880"/>
            <a:ext cx="687249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2965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2736" y="488880"/>
            <a:ext cx="11171583" cy="58721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1572" y="488880"/>
            <a:ext cx="687249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2405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Type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Synovial </a:t>
            </a:r>
            <a:r>
              <a:rPr lang="en-US" dirty="0"/>
              <a:t>ellipsoid joint</a:t>
            </a:r>
            <a:r>
              <a:rPr lang="en-US" dirty="0" smtClean="0"/>
              <a:t>.</a:t>
            </a:r>
          </a:p>
          <a:p>
            <a:r>
              <a:rPr lang="en-US" dirty="0" smtClean="0"/>
              <a:t>Biaxial </a:t>
            </a:r>
            <a:r>
              <a:rPr lang="en-US" dirty="0"/>
              <a:t>synovial joint where an oval-shaped bone end fits into an elliptical cavity, allowing movement in two planes (flexion/extension, abduction/adduction), but limited rotation, seen in the wrist and knuckles (metacarpophalangeal joints)</a:t>
            </a:r>
            <a:r>
              <a:rPr lang="en-US" dirty="0"/>
              <a:t>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572" y="488880"/>
            <a:ext cx="687249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5082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488881"/>
            <a:ext cx="11227242" cy="58801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1572" y="488880"/>
            <a:ext cx="687249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2259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Capsule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Encloses </a:t>
            </a:r>
            <a:r>
              <a:rPr lang="en-US" dirty="0"/>
              <a:t>the joint and is attached above to the distal ends of the radius and ulna and below to the proximal row of carpal bones.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572" y="488880"/>
            <a:ext cx="687249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1506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488880"/>
            <a:ext cx="11203388" cy="584831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1572" y="488880"/>
            <a:ext cx="687249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5502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Ligaments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Anterior </a:t>
            </a:r>
            <a:r>
              <a:rPr lang="en-US" dirty="0"/>
              <a:t>and posterior ligaments strengthen the capsule.</a:t>
            </a:r>
          </a:p>
          <a:p>
            <a:r>
              <a:rPr lang="en-US" dirty="0"/>
              <a:t>The medial ligament is attached to the styloid process of the ulna and to the triquetral bone.</a:t>
            </a:r>
          </a:p>
          <a:p>
            <a:r>
              <a:rPr lang="en-US" dirty="0"/>
              <a:t>The lateral ligament is attached to the styloid process of the radius and to the scaphoid bone.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572" y="488880"/>
            <a:ext cx="687249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68561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58</TotalTime>
  <Words>610</Words>
  <Application>Microsoft Office PowerPoint</Application>
  <PresentationFormat>Widescreen</PresentationFormat>
  <Paragraphs>72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2" baseType="lpstr">
      <vt:lpstr>Arial</vt:lpstr>
      <vt:lpstr>Garamond</vt:lpstr>
      <vt:lpstr>Organic</vt:lpstr>
      <vt:lpstr>ANATOMY  THE UPPER LIMB</vt:lpstr>
      <vt:lpstr>Wrist Joint (Radiocarpal Joint)</vt:lpstr>
      <vt:lpstr>PowerPoint Presentation</vt:lpstr>
      <vt:lpstr>PowerPoint Presentation</vt:lpstr>
      <vt:lpstr>Type</vt:lpstr>
      <vt:lpstr>PowerPoint Presentation</vt:lpstr>
      <vt:lpstr>Capsule</vt:lpstr>
      <vt:lpstr>PowerPoint Presentation</vt:lpstr>
      <vt:lpstr>Ligaments</vt:lpstr>
      <vt:lpstr>PowerPoint Presentation</vt:lpstr>
      <vt:lpstr>Synovial membrane</vt:lpstr>
      <vt:lpstr>PowerPoint Presentation</vt:lpstr>
      <vt:lpstr>Nerve supply</vt:lpstr>
      <vt:lpstr>Movements</vt:lpstr>
      <vt:lpstr>Flexion</vt:lpstr>
      <vt:lpstr>PowerPoint Presentation</vt:lpstr>
      <vt:lpstr>Extension</vt:lpstr>
      <vt:lpstr>PowerPoint Presentation</vt:lpstr>
      <vt:lpstr>Abduction &amp; Adduction </vt:lpstr>
      <vt:lpstr>PowerPoint Presentation</vt:lpstr>
      <vt:lpstr>Clinical Notes</vt:lpstr>
      <vt:lpstr>Important Relations</vt:lpstr>
      <vt:lpstr>PowerPoint Presentation</vt:lpstr>
      <vt:lpstr>Continued </vt:lpstr>
      <vt:lpstr>PowerPoint Presentation</vt:lpstr>
      <vt:lpstr>Continued 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ANATOMY  THE UPPER LIMB</dc:title>
  <dc:creator>Moorche</dc:creator>
  <cp:lastModifiedBy>Moorche</cp:lastModifiedBy>
  <cp:revision>7</cp:revision>
  <dcterms:created xsi:type="dcterms:W3CDTF">2026-01-13T09:40:03Z</dcterms:created>
  <dcterms:modified xsi:type="dcterms:W3CDTF">2026-01-13T10:38:55Z</dcterms:modified>
</cp:coreProperties>
</file>