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75" r:id="rId4"/>
    <p:sldId id="276" r:id="rId5"/>
    <p:sldId id="277" r:id="rId6"/>
    <p:sldId id="278" r:id="rId7"/>
    <p:sldId id="280" r:id="rId8"/>
    <p:sldId id="281" r:id="rId9"/>
    <p:sldId id="282" r:id="rId10"/>
    <p:sldId id="283" r:id="rId11"/>
    <p:sldId id="284" r:id="rId12"/>
    <p:sldId id="285" r:id="rId13"/>
    <p:sldId id="274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9E097437-8BC6-40A4-AE15-D13FA1D86B33}">
          <p14:sldIdLst>
            <p14:sldId id="256"/>
            <p14:sldId id="257"/>
            <p14:sldId id="275"/>
            <p14:sldId id="276"/>
            <p14:sldId id="277"/>
            <p14:sldId id="278"/>
            <p14:sldId id="280"/>
            <p14:sldId id="281"/>
            <p14:sldId id="282"/>
            <p14:sldId id="283"/>
            <p14:sldId id="284"/>
            <p14:sldId id="285"/>
          </p14:sldIdLst>
        </p14:section>
        <p14:section name="Untitled Section" id="{E7D999DE-1859-4D1C-AE48-D8FB6DF17524}">
          <p14:sldIdLst>
            <p14:sldId id="274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667" autoAdjust="0"/>
    <p:restoredTop sz="94660"/>
  </p:normalViewPr>
  <p:slideViewPr>
    <p:cSldViewPr snapToGrid="0">
      <p:cViewPr varScale="1">
        <p:scale>
          <a:sx n="48" d="100"/>
          <a:sy n="48" d="100"/>
        </p:scale>
        <p:origin x="72" y="9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1/13/2026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t>1/13/2026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1/13/2026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1/13/2026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1/13/2026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1/13/2026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1/13/2026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1/13/2026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1/13/2026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1/13/2026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1/13/2026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1/13/2026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1/13/2026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0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0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1/13/2026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1/13/2026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1/13/2026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1/13/2026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1/13/2026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t>1/13/2026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f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4619" y="1447136"/>
            <a:ext cx="631225" cy="42399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Reading Strategies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Functional English | BS &amp; DPT  </a:t>
            </a:r>
          </a:p>
          <a:p>
            <a:r>
              <a:rPr lang="en-US" b="1" dirty="0"/>
              <a:t>Hafsa Rasheed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406ABE-3853-89AF-6E49-20152A2435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Continued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C6409A-D77C-7E26-9E59-E6FDF2FC73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Survey: </a:t>
            </a:r>
            <a:r>
              <a:rPr lang="en-US" dirty="0"/>
              <a:t>The reader previews the text by examining headings, summaries, and visuals to get an overview.</a:t>
            </a:r>
          </a:p>
          <a:p>
            <a:r>
              <a:rPr lang="en-US" b="1" dirty="0">
                <a:solidFill>
                  <a:schemeClr val="accent1"/>
                </a:solidFill>
              </a:rPr>
              <a:t>Question</a:t>
            </a:r>
            <a:r>
              <a:rPr lang="en-US" dirty="0"/>
              <a:t>: The reader forms questions based on headings to set a purpose for reading.</a:t>
            </a:r>
          </a:p>
          <a:p>
            <a:r>
              <a:rPr lang="en-US" b="1" dirty="0">
                <a:solidFill>
                  <a:schemeClr val="accent1"/>
                </a:solidFill>
              </a:rPr>
              <a:t>Read</a:t>
            </a:r>
            <a:r>
              <a:rPr lang="en-US" dirty="0"/>
              <a:t>: The text is read carefully to find answers to the questions.</a:t>
            </a:r>
          </a:p>
          <a:p>
            <a:r>
              <a:rPr lang="en-US" b="1" dirty="0">
                <a:solidFill>
                  <a:schemeClr val="accent1"/>
                </a:solidFill>
              </a:rPr>
              <a:t>Recite</a:t>
            </a:r>
            <a:r>
              <a:rPr lang="en-US" dirty="0"/>
              <a:t>: The reader recalls and restates key ideas in their own words to reinforce learning.</a:t>
            </a:r>
          </a:p>
          <a:p>
            <a:r>
              <a:rPr lang="en-US" b="1" dirty="0">
                <a:solidFill>
                  <a:schemeClr val="accent1"/>
                </a:solidFill>
              </a:rPr>
              <a:t>Review</a:t>
            </a:r>
            <a:r>
              <a:rPr lang="en-US" dirty="0"/>
              <a:t>: The material is revised periodically to strengthen retention.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88791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195751-8ABC-A397-734D-3CD45945EC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SQ4R Method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B29CAB-91B5-08F1-1852-31907D7947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>
                <a:solidFill>
                  <a:schemeClr val="accent1"/>
                </a:solidFill>
              </a:rPr>
              <a:t>Survey – Question – Read – Reflect – Recite – Review</a:t>
            </a:r>
            <a:br>
              <a:rPr lang="en-US" b="1" dirty="0">
                <a:solidFill>
                  <a:schemeClr val="accent1"/>
                </a:solidFill>
              </a:rPr>
            </a:br>
            <a:br>
              <a:rPr lang="en-US" b="1" dirty="0">
                <a:solidFill>
                  <a:schemeClr val="accent1"/>
                </a:solidFill>
              </a:rPr>
            </a:br>
            <a:r>
              <a:rPr lang="en-US" sz="2000" b="1" dirty="0">
                <a:solidFill>
                  <a:schemeClr val="accent1"/>
                </a:solidFill>
              </a:rPr>
              <a:t>SQ4R is an advanced version of SQ3R that adds reflection to encourage deeper understanding and critical thinking.</a:t>
            </a:r>
          </a:p>
          <a:p>
            <a:pPr marL="0" indent="0">
              <a:buNone/>
            </a:pPr>
            <a:br>
              <a:rPr lang="en-US" sz="2000" b="1" dirty="0">
                <a:solidFill>
                  <a:schemeClr val="accent1"/>
                </a:solidFill>
              </a:rPr>
            </a:br>
            <a:r>
              <a:rPr lang="en-US" b="1" dirty="0">
                <a:solidFill>
                  <a:schemeClr val="tx2"/>
                </a:solidFill>
              </a:rPr>
              <a:t>Coined By</a:t>
            </a:r>
          </a:p>
          <a:p>
            <a:r>
              <a:rPr lang="en-US" b="1" dirty="0">
                <a:solidFill>
                  <a:schemeClr val="accent1"/>
                </a:solidFill>
              </a:rPr>
              <a:t>Edwin L. Thomas</a:t>
            </a:r>
            <a:r>
              <a:rPr lang="en-US" dirty="0">
                <a:solidFill>
                  <a:schemeClr val="accent1"/>
                </a:solidFill>
              </a:rPr>
              <a:t> and </a:t>
            </a:r>
            <a:r>
              <a:rPr lang="en-US" b="1" dirty="0">
                <a:solidFill>
                  <a:schemeClr val="accent1"/>
                </a:solidFill>
              </a:rPr>
              <a:t>H. Alan Robinson</a:t>
            </a:r>
          </a:p>
          <a:p>
            <a:r>
              <a:rPr lang="en-US" dirty="0">
                <a:solidFill>
                  <a:schemeClr val="accent1"/>
                </a:solidFill>
              </a:rPr>
              <a:t>1972| </a:t>
            </a:r>
            <a:r>
              <a:rPr lang="en-US" i="1" dirty="0">
                <a:solidFill>
                  <a:schemeClr val="accent1"/>
                </a:solidFill>
              </a:rPr>
              <a:t>Improving Reading in Every Class: A Sourcebook for Teachers</a:t>
            </a:r>
            <a:endParaRPr lang="en-US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en-US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13652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BA1D30-2B4A-9989-9FE8-C536A62F1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Reflection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B639E4-E60C-E4F8-97D7-B300197570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1"/>
                </a:solidFill>
              </a:rPr>
              <a:t>Reflection</a:t>
            </a:r>
            <a:r>
              <a:rPr lang="en-US" b="1" dirty="0"/>
              <a:t> requires the reader to connect new ideas with prior knowledge, personal experience, or real-world contexts.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66412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9690" y="497508"/>
            <a:ext cx="631225" cy="48462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8779FD9-88A4-7470-F9CC-E0D8FEE5A1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124" y="560173"/>
            <a:ext cx="10981038" cy="567793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What are Reading Strategies?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7714" y="2556932"/>
            <a:ext cx="6079434" cy="3318936"/>
          </a:xfrm>
        </p:spPr>
        <p:txBody>
          <a:bodyPr>
            <a:normAutofit/>
          </a:bodyPr>
          <a:lstStyle/>
          <a:p>
            <a:r>
              <a:rPr lang="en-US" altLang="en-US" b="1" dirty="0">
                <a:solidFill>
                  <a:schemeClr val="accent1">
                    <a:lumMod val="75000"/>
                  </a:schemeClr>
                </a:solidFill>
              </a:rPr>
              <a:t>Reading strategies are conscious, goal-oriented techniques </a:t>
            </a:r>
          </a:p>
          <a:p>
            <a:r>
              <a:rPr lang="en-US" altLang="en-US" b="1" dirty="0">
                <a:solidFill>
                  <a:schemeClr val="accent1">
                    <a:lumMod val="75000"/>
                  </a:schemeClr>
                </a:solidFill>
              </a:rPr>
              <a:t>Are used to understand, interpret, remember, and evaluate written texts </a:t>
            </a:r>
          </a:p>
          <a:p>
            <a:r>
              <a:rPr lang="en-US" altLang="en-US" b="1" dirty="0">
                <a:solidFill>
                  <a:schemeClr val="accent1">
                    <a:lumMod val="75000"/>
                  </a:schemeClr>
                </a:solidFill>
              </a:rPr>
              <a:t>These strategies help in achieving reading purpose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9690" y="497508"/>
            <a:ext cx="631225" cy="48462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6F87176-4EE2-5134-F3DA-7CD47655D6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8487" y="2556932"/>
            <a:ext cx="4499114" cy="331893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8342F4-8100-D1F0-DCAE-D05887EE2B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2DE9FE-A6B7-DBAD-9418-C06CF1AACD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318936"/>
          </a:xfrm>
        </p:spPr>
        <p:txBody>
          <a:bodyPr>
            <a:normAutofit/>
          </a:bodyPr>
          <a:lstStyle/>
          <a:p>
            <a:r>
              <a:rPr lang="en-US" altLang="en-US" dirty="0">
                <a:solidFill>
                  <a:schemeClr val="accent1"/>
                </a:solidFill>
              </a:rPr>
              <a:t>Skimming is a rapid reading technique used to grasp the overall meaning, theme, or structure of a text without focusing on details.</a:t>
            </a:r>
          </a:p>
          <a:p>
            <a:pPr marL="0" indent="0">
              <a:buNone/>
            </a:pPr>
            <a:r>
              <a:rPr lang="en-US" altLang="en-US" b="1" dirty="0">
                <a:solidFill>
                  <a:schemeClr val="tx1"/>
                </a:solidFill>
              </a:rPr>
              <a:t>Coined / </a:t>
            </a:r>
            <a:r>
              <a:rPr lang="en-US" altLang="en-US" b="1" dirty="0" err="1">
                <a:solidFill>
                  <a:schemeClr val="tx1"/>
                </a:solidFill>
              </a:rPr>
              <a:t>Popularised</a:t>
            </a:r>
            <a:r>
              <a:rPr lang="en-US" altLang="en-US" b="1" dirty="0">
                <a:solidFill>
                  <a:schemeClr val="tx1"/>
                </a:solidFill>
              </a:rPr>
              <a:t> By</a:t>
            </a:r>
          </a:p>
          <a:p>
            <a:r>
              <a:rPr lang="en-US" altLang="en-US" b="1" dirty="0">
                <a:solidFill>
                  <a:schemeClr val="accent1"/>
                </a:solidFill>
              </a:rPr>
              <a:t>Evelyn Wood, </a:t>
            </a:r>
            <a:r>
              <a:rPr lang="en-US" dirty="0"/>
              <a:t>American educator and businessperson</a:t>
            </a:r>
            <a:endParaRPr lang="en-US" altLang="en-US" b="1" dirty="0">
              <a:solidFill>
                <a:schemeClr val="accent1"/>
              </a:solidFill>
            </a:endParaRPr>
          </a:p>
          <a:p>
            <a:r>
              <a:rPr lang="en-US" altLang="en-US" b="1" dirty="0">
                <a:solidFill>
                  <a:schemeClr val="accent1"/>
                </a:solidFill>
              </a:rPr>
              <a:t>1959</a:t>
            </a:r>
          </a:p>
          <a:p>
            <a:r>
              <a:rPr lang="en-US" altLang="en-US" b="1" dirty="0">
                <a:solidFill>
                  <a:schemeClr val="accent1"/>
                </a:solidFill>
              </a:rPr>
              <a:t>Reading Dynamics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461E183-121E-D760-5A6B-260EF3678A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9690" y="497508"/>
            <a:ext cx="631225" cy="484624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4D3793DD-46EB-C051-7426-520AEE2A37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Skimming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31171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7D75DF-D929-86ED-21E7-703A4547A6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12931F7-DFC2-73D5-1E97-21F2DFA6C4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9690" y="497508"/>
            <a:ext cx="631225" cy="484624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0A47587C-A19D-3A85-EA7B-A3FC5EF036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Types of Skimming 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AD903DEE-B91D-FA3D-DAD9-E48719C46B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1. </a:t>
            </a:r>
            <a:r>
              <a:rPr lang="en-US" dirty="0">
                <a:solidFill>
                  <a:schemeClr val="accent1"/>
                </a:solidFill>
              </a:rPr>
              <a:t>Preview Skimming</a:t>
            </a:r>
            <a:r>
              <a:rPr lang="en-US" dirty="0"/>
              <a:t>: The reader looks at the title, headings, and subheadings to predict the content of the text.</a:t>
            </a:r>
          </a:p>
          <a:p>
            <a:r>
              <a:rPr lang="en-US" dirty="0"/>
              <a:t>2. </a:t>
            </a:r>
            <a:r>
              <a:rPr lang="en-US" dirty="0">
                <a:solidFill>
                  <a:schemeClr val="accent1"/>
                </a:solidFill>
              </a:rPr>
              <a:t>Structural Skimming</a:t>
            </a:r>
            <a:r>
              <a:rPr lang="en-US" dirty="0"/>
              <a:t>: The reader focuses on introductory and concluding paragraphs to understand the main argument.</a:t>
            </a:r>
          </a:p>
          <a:p>
            <a:r>
              <a:rPr lang="en-US" dirty="0"/>
              <a:t>3. </a:t>
            </a:r>
            <a:r>
              <a:rPr lang="en-US" dirty="0">
                <a:solidFill>
                  <a:schemeClr val="accent1"/>
                </a:solidFill>
              </a:rPr>
              <a:t>Superficial Skimming</a:t>
            </a:r>
            <a:r>
              <a:rPr lang="en-US" dirty="0"/>
              <a:t>: The eyes move quickly over the text to gain a general sense of ideas.</a:t>
            </a:r>
          </a:p>
          <a:p>
            <a:r>
              <a:rPr lang="en-US" dirty="0"/>
              <a:t>4. </a:t>
            </a:r>
            <a:r>
              <a:rPr lang="en-US" dirty="0">
                <a:solidFill>
                  <a:schemeClr val="accent1"/>
                </a:solidFill>
              </a:rPr>
              <a:t>Survey Skimming</a:t>
            </a:r>
            <a:r>
              <a:rPr lang="en-US" dirty="0"/>
              <a:t>: This type is used before detailed study to understand the </a:t>
            </a:r>
            <a:r>
              <a:rPr lang="en-US" dirty="0" err="1"/>
              <a:t>organisation</a:t>
            </a:r>
            <a:r>
              <a:rPr lang="en-US" dirty="0"/>
              <a:t> of a book or chapter.</a:t>
            </a:r>
          </a:p>
        </p:txBody>
      </p:sp>
    </p:spTree>
    <p:extLst>
      <p:ext uri="{BB962C8B-B14F-4D97-AF65-F5344CB8AC3E}">
        <p14:creationId xmlns:p14="http://schemas.microsoft.com/office/powerpoint/2010/main" val="5403663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CB4B82-20A9-C4B2-59F4-39579B7D09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BF733-BABB-5F21-E3B0-16EE3F2818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Uses of Skimming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FF87C77-44DA-92EC-E147-E8485B85DE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9690" y="497508"/>
            <a:ext cx="631225" cy="484624"/>
          </a:xfrm>
          <a:prstGeom prst="rect">
            <a:avLst/>
          </a:prstGeo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65A4471-30D4-59BC-A367-2218164754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2"/>
            <a:ext cx="4314289" cy="3318936"/>
          </a:xfrm>
        </p:spPr>
        <p:txBody>
          <a:bodyPr/>
          <a:lstStyle/>
          <a:p>
            <a:r>
              <a:rPr lang="en-US" dirty="0"/>
              <a:t>Skimming is commonly used while reading newspapers, previewing academic texts, and managing time in examinations.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AECD7DF-E596-A294-FEDC-C6F449C1065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019" t="14786" r="3019" b="17807"/>
          <a:stretch>
            <a:fillRect/>
          </a:stretch>
        </p:blipFill>
        <p:spPr>
          <a:xfrm>
            <a:off x="6096000" y="2556932"/>
            <a:ext cx="5333927" cy="3547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952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656CD6-E938-5833-4D83-E5F32F6137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04643E-FF7D-2751-2D60-8D505CBF58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Scanning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84D143-9124-2BFC-4B3A-7FB0D7EB99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en-US" b="1" dirty="0">
                <a:solidFill>
                  <a:schemeClr val="accent1"/>
                </a:solidFill>
              </a:rPr>
              <a:t>Scanning is a selective reading technique used to locate specific information such as names, dates, figures, or keywords without reading the entire text.</a:t>
            </a:r>
          </a:p>
          <a:p>
            <a:endParaRPr lang="en-US" altLang="en-US" b="1" dirty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en-US" altLang="en-US" b="1" dirty="0">
                <a:solidFill>
                  <a:schemeClr val="tx1"/>
                </a:solidFill>
              </a:rPr>
              <a:t>Development</a:t>
            </a:r>
          </a:p>
          <a:p>
            <a:r>
              <a:rPr lang="en-US" altLang="en-US" dirty="0">
                <a:solidFill>
                  <a:schemeClr val="tx1"/>
                </a:solidFill>
              </a:rPr>
              <a:t>Scanning developed through 20th-century reading and study-skills research and is widely taught in academic reading courses.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54A4511-6D8A-1DD7-A2A1-24DB544F37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9690" y="497508"/>
            <a:ext cx="631225" cy="484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0737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820AC7-3540-95C5-2627-3D617EF0D7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Scanning Strategies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412535-A388-9D77-6F84-EF6DCF4D40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1. </a:t>
            </a:r>
            <a:r>
              <a:rPr lang="en-US" dirty="0">
                <a:solidFill>
                  <a:schemeClr val="accent1"/>
                </a:solidFill>
              </a:rPr>
              <a:t>Keyword spotting</a:t>
            </a:r>
            <a:r>
              <a:rPr lang="en-US" dirty="0"/>
              <a:t>: The reader searches for a particular word or phrase relevant to their need.</a:t>
            </a:r>
          </a:p>
          <a:p>
            <a:pPr marL="0" indent="0">
              <a:buNone/>
            </a:pPr>
            <a:r>
              <a:rPr lang="en-US" dirty="0"/>
              <a:t>2. </a:t>
            </a:r>
            <a:r>
              <a:rPr lang="en-US" dirty="0">
                <a:solidFill>
                  <a:schemeClr val="accent1"/>
                </a:solidFill>
              </a:rPr>
              <a:t>Numerical scanning</a:t>
            </a:r>
            <a:r>
              <a:rPr lang="en-US" dirty="0"/>
              <a:t>: This strategy is used to locate dates, prices, or statistics.</a:t>
            </a:r>
          </a:p>
          <a:p>
            <a:pPr marL="0" indent="0">
              <a:buNone/>
            </a:pPr>
            <a:r>
              <a:rPr lang="en-US" dirty="0"/>
              <a:t>3. </a:t>
            </a:r>
            <a:r>
              <a:rPr lang="en-US" dirty="0">
                <a:solidFill>
                  <a:schemeClr val="accent1"/>
                </a:solidFill>
              </a:rPr>
              <a:t>Capital-letter scanning</a:t>
            </a:r>
            <a:r>
              <a:rPr lang="en-US" dirty="0"/>
              <a:t>: Proper nouns or headings are identified through visual cues.</a:t>
            </a:r>
          </a:p>
          <a:p>
            <a:pPr marL="0" indent="0">
              <a:buNone/>
            </a:pPr>
            <a:r>
              <a:rPr lang="en-US" dirty="0"/>
              <a:t>4. </a:t>
            </a:r>
            <a:r>
              <a:rPr lang="en-US" dirty="0">
                <a:solidFill>
                  <a:schemeClr val="accent1"/>
                </a:solidFill>
              </a:rPr>
              <a:t>Pattern recognition</a:t>
            </a:r>
            <a:r>
              <a:rPr lang="en-US" dirty="0"/>
              <a:t>: Tables, graphs, and bullet points help the reader quickly find information.</a:t>
            </a:r>
          </a:p>
          <a:p>
            <a:pPr marL="0" indent="0">
              <a:buNone/>
            </a:pPr>
            <a:r>
              <a:rPr lang="en-US" dirty="0"/>
              <a:t>5. </a:t>
            </a:r>
            <a:r>
              <a:rPr lang="en-US" dirty="0">
                <a:solidFill>
                  <a:schemeClr val="accent1"/>
                </a:solidFill>
              </a:rPr>
              <a:t>Index and contents scanning</a:t>
            </a:r>
            <a:r>
              <a:rPr lang="en-US" dirty="0"/>
              <a:t>: The reader uses reference tools to reach the required section efficiently.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38923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BA772B-06D7-AA93-A6BE-51B1F1699B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9ED291-B80D-7FC1-6F87-915DDA7687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2"/>
            <a:ext cx="4800599" cy="3318936"/>
          </a:xfrm>
        </p:spPr>
        <p:txBody>
          <a:bodyPr/>
          <a:lstStyle/>
          <a:p>
            <a:r>
              <a:rPr lang="en-US" b="1" dirty="0"/>
              <a:t>Scanning is useful for dictionaries, timetables, research references, and objective-type exams.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18BBA16-7300-2A88-C7FB-29F7596ABC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2558840"/>
            <a:ext cx="4999797" cy="3587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288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06F8AF-A2F0-C491-0568-B9E4135A6B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SQ3R Method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DBE6FA-85C2-3183-A854-FE62C12D87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b="1" dirty="0">
                <a:solidFill>
                  <a:schemeClr val="accent1"/>
                </a:solidFill>
              </a:rPr>
              <a:t>Survey – Question – Read – Recite – Review</a:t>
            </a:r>
          </a:p>
          <a:p>
            <a:r>
              <a:rPr lang="en-US" sz="2000" b="1" dirty="0">
                <a:solidFill>
                  <a:schemeClr val="accent1"/>
                </a:solidFill>
              </a:rPr>
              <a:t>SQ3R is a structured academic reading method designed to improve comprehension, concentration, and long-term memory.</a:t>
            </a:r>
            <a:br>
              <a:rPr lang="en-US" sz="2000" b="1" dirty="0">
                <a:solidFill>
                  <a:schemeClr val="accent1"/>
                </a:solidFill>
              </a:rPr>
            </a:br>
            <a:endParaRPr lang="en-US" sz="2000" b="1" dirty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en-US" sz="2000" b="1" dirty="0">
                <a:solidFill>
                  <a:schemeClr val="tx2"/>
                </a:solidFill>
              </a:rPr>
              <a:t>Coined By</a:t>
            </a:r>
          </a:p>
          <a:p>
            <a:r>
              <a:rPr lang="en-US" sz="2000" dirty="0">
                <a:solidFill>
                  <a:schemeClr val="accent1"/>
                </a:solidFill>
              </a:rPr>
              <a:t>Francis P. Robinson, </a:t>
            </a:r>
            <a:r>
              <a:rPr lang="en-US" dirty="0"/>
              <a:t>an educational psychologist</a:t>
            </a:r>
            <a:endParaRPr lang="en-US" sz="2000" dirty="0">
              <a:solidFill>
                <a:schemeClr val="accent1"/>
              </a:solidFill>
            </a:endParaRPr>
          </a:p>
          <a:p>
            <a:r>
              <a:rPr lang="en-US" sz="2000" dirty="0">
                <a:solidFill>
                  <a:schemeClr val="accent1"/>
                </a:solidFill>
              </a:rPr>
              <a:t>1946| Effective Study</a:t>
            </a:r>
          </a:p>
        </p:txBody>
      </p:sp>
    </p:spTree>
    <p:extLst>
      <p:ext uri="{BB962C8B-B14F-4D97-AF65-F5344CB8AC3E}">
        <p14:creationId xmlns:p14="http://schemas.microsoft.com/office/powerpoint/2010/main" val="300686986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>
            <a:fillRect/>
          </a:stretch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82</TotalTime>
  <Words>545</Words>
  <Application>Microsoft Office PowerPoint</Application>
  <PresentationFormat>Widescreen</PresentationFormat>
  <Paragraphs>52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Garamond</vt:lpstr>
      <vt:lpstr>Organic</vt:lpstr>
      <vt:lpstr>Reading Strategies </vt:lpstr>
      <vt:lpstr>What are Reading Strategies?</vt:lpstr>
      <vt:lpstr>Skimming</vt:lpstr>
      <vt:lpstr>Types of Skimming </vt:lpstr>
      <vt:lpstr>Uses of Skimming</vt:lpstr>
      <vt:lpstr>Scanning</vt:lpstr>
      <vt:lpstr>Scanning Strategies</vt:lpstr>
      <vt:lpstr>Uses</vt:lpstr>
      <vt:lpstr>SQ3R Method</vt:lpstr>
      <vt:lpstr>Continued</vt:lpstr>
      <vt:lpstr>SQ4R Method</vt:lpstr>
      <vt:lpstr>Reflection</vt:lpstr>
      <vt:lpstr>PowerPoint Presentation</vt:lpstr>
    </vt:vector>
  </TitlesOfParts>
  <Company>MRT www.Win2Farsi.com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GENERAL ANATOMY</dc:title>
  <dc:creator>Moorche</dc:creator>
  <cp:lastModifiedBy>Administrator</cp:lastModifiedBy>
  <cp:revision>90</cp:revision>
  <dcterms:created xsi:type="dcterms:W3CDTF">2025-11-09T06:51:00Z</dcterms:created>
  <dcterms:modified xsi:type="dcterms:W3CDTF">2026-01-13T05:53:36Z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26FC9E0A83EC40458A8F809BAEE867E6_12</vt:lpwstr>
  </property>
  <property fmtid="{D5CDD505-2E9C-101B-9397-08002B2CF9AE}" pid="3" name="KSOProductBuildVer">
    <vt:lpwstr>1033-12.2.0.23155</vt:lpwstr>
  </property>
</Properties>
</file>