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Triode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RIT</a:t>
            </a:r>
          </a:p>
          <a:p>
            <a:r>
              <a:rPr lang="en-US" dirty="0" smtClean="0"/>
              <a:t>Awais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294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Triode as an Amplifier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Principle</a:t>
            </a:r>
          </a:p>
          <a:p>
            <a:r>
              <a:rPr lang="en-US" dirty="0"/>
              <a:t>Small change in grid voltage produces </a:t>
            </a:r>
            <a:r>
              <a:rPr lang="en-US" b="1" dirty="0"/>
              <a:t>large change in plate current</a:t>
            </a:r>
            <a:endParaRPr lang="en-US" dirty="0"/>
          </a:p>
          <a:p>
            <a:r>
              <a:rPr lang="en-US" b="1" dirty="0"/>
              <a:t>Amplifying Process</a:t>
            </a:r>
          </a:p>
          <a:p>
            <a:r>
              <a:rPr lang="en-US" dirty="0"/>
              <a:t>AC signal applied to control grid</a:t>
            </a:r>
          </a:p>
          <a:p>
            <a:r>
              <a:rPr lang="en-US" dirty="0"/>
              <a:t>Grid voltage fluctuates</a:t>
            </a:r>
          </a:p>
          <a:p>
            <a:r>
              <a:rPr lang="en-US" dirty="0"/>
              <a:t>Plate current varies proportionally</a:t>
            </a:r>
          </a:p>
          <a:p>
            <a:r>
              <a:rPr lang="en-US" dirty="0"/>
              <a:t>Output signal amplified across load resistor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248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Voltage Amplification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Voltage Gain=Input </a:t>
            </a:r>
            <a:r>
              <a:rPr lang="en-US" dirty="0" smtClean="0"/>
              <a:t>Voltage/Output</a:t>
            </a:r>
            <a:r>
              <a:rPr lang="en-US" dirty="0"/>
              <a:t> Voltage​ </a:t>
            </a:r>
            <a:endParaRPr lang="en-US" dirty="0" smtClean="0"/>
          </a:p>
          <a:p>
            <a:r>
              <a:rPr lang="en-US" dirty="0" smtClean="0"/>
              <a:t>High </a:t>
            </a:r>
            <a:r>
              <a:rPr lang="en-US" dirty="0"/>
              <a:t>gain due to grid’s proximity to cathode</a:t>
            </a:r>
          </a:p>
          <a:p>
            <a:r>
              <a:rPr lang="en-US" dirty="0"/>
              <a:t>Grid draws negligible current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581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Triode as a Switch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Principle</a:t>
            </a:r>
          </a:p>
          <a:p>
            <a:r>
              <a:rPr lang="en-US" dirty="0"/>
              <a:t>Grid voltage controls ON and OFF </a:t>
            </a:r>
            <a:r>
              <a:rPr lang="en-US" dirty="0" smtClean="0"/>
              <a:t>states</a:t>
            </a:r>
          </a:p>
          <a:p>
            <a:r>
              <a:rPr lang="en-US" b="1" dirty="0" smtClean="0"/>
              <a:t>Switching </a:t>
            </a:r>
            <a:r>
              <a:rPr lang="en-US" b="1" dirty="0"/>
              <a:t>Operation</a:t>
            </a:r>
          </a:p>
          <a:p>
            <a:r>
              <a:rPr lang="en-US" b="1" dirty="0"/>
              <a:t>Grid negative → Cut-off → OFF</a:t>
            </a:r>
            <a:endParaRPr lang="en-US" dirty="0"/>
          </a:p>
          <a:p>
            <a:r>
              <a:rPr lang="en-US" b="1" dirty="0"/>
              <a:t>Grid positive → Conduction → ON</a:t>
            </a:r>
            <a:endParaRPr lang="en-US" dirty="0"/>
          </a:p>
          <a:p>
            <a:r>
              <a:rPr lang="en-US" dirty="0"/>
              <a:t>Used in digital and pulse circuits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303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Triode Characteristic Curves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Graphical relationship between:</a:t>
            </a:r>
          </a:p>
          <a:p>
            <a:r>
              <a:rPr lang="en-US" dirty="0"/>
              <a:t>Plate current</a:t>
            </a:r>
          </a:p>
          <a:p>
            <a:r>
              <a:rPr lang="en-US" dirty="0"/>
              <a:t>Plate voltage</a:t>
            </a:r>
          </a:p>
          <a:p>
            <a:r>
              <a:rPr lang="en-US" dirty="0"/>
              <a:t>Grid voltage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137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Plate (Anode) Characteristics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60768" y="1226896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Plate current vs plate voltage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Each curve represents different grid voltage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Shows saturation and cut-off behavior</a:t>
            </a:r>
          </a:p>
        </p:txBody>
      </p:sp>
    </p:spTree>
    <p:extLst>
      <p:ext uri="{BB962C8B-B14F-4D97-AF65-F5344CB8AC3E}">
        <p14:creationId xmlns:p14="http://schemas.microsoft.com/office/powerpoint/2010/main" val="3931216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 Characteristics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33059" y="1189950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Plate current vs grid voltage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Shows control efficiency of grid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Determines amplification factor</a:t>
            </a:r>
          </a:p>
        </p:txBody>
      </p:sp>
    </p:spTree>
    <p:extLst>
      <p:ext uri="{BB962C8B-B14F-4D97-AF65-F5344CB8AC3E}">
        <p14:creationId xmlns:p14="http://schemas.microsoft.com/office/powerpoint/2010/main" val="36138771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Mutual Conductance (gm)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gm​=</a:t>
            </a:r>
            <a:r>
              <a:rPr lang="en-US" dirty="0" err="1" smtClean="0"/>
              <a:t>ΔVg</a:t>
            </a:r>
            <a:r>
              <a:rPr lang="en-US" dirty="0"/>
              <a:t>/</a:t>
            </a:r>
            <a:r>
              <a:rPr lang="en-US" dirty="0" smtClean="0"/>
              <a:t>​</a:t>
            </a:r>
            <a:r>
              <a:rPr lang="en-US" dirty="0" err="1"/>
              <a:t>ΔIp</a:t>
            </a:r>
            <a:r>
              <a:rPr lang="en-US" dirty="0"/>
              <a:t>​​ </a:t>
            </a:r>
            <a:endParaRPr lang="en-US" dirty="0" smtClean="0"/>
          </a:p>
          <a:p>
            <a:r>
              <a:rPr lang="en-US" dirty="0" smtClean="0"/>
              <a:t>Measure </a:t>
            </a:r>
            <a:r>
              <a:rPr lang="en-US" dirty="0"/>
              <a:t>of amplification capability</a:t>
            </a:r>
          </a:p>
          <a:p>
            <a:r>
              <a:rPr lang="en-US" dirty="0"/>
              <a:t>Higher gm → better amplifier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580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Operating Regions of Triode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Cut-off region</a:t>
            </a:r>
          </a:p>
          <a:p>
            <a:r>
              <a:rPr lang="en-US" dirty="0"/>
              <a:t>Linear (active) region</a:t>
            </a:r>
          </a:p>
          <a:p>
            <a:r>
              <a:rPr lang="en-US" dirty="0"/>
              <a:t>Saturation </a:t>
            </a:r>
            <a:r>
              <a:rPr lang="en-US" dirty="0" smtClean="0"/>
              <a:t>region</a:t>
            </a:r>
          </a:p>
          <a:p>
            <a:r>
              <a:rPr lang="en-US" b="1" dirty="0" smtClean="0"/>
              <a:t>Cut-Off </a:t>
            </a:r>
            <a:r>
              <a:rPr lang="en-US" b="1" dirty="0"/>
              <a:t>Region</a:t>
            </a:r>
          </a:p>
          <a:p>
            <a:r>
              <a:rPr lang="en-US" dirty="0"/>
              <a:t>Grid sufficiently negative</a:t>
            </a:r>
          </a:p>
          <a:p>
            <a:r>
              <a:rPr lang="en-US" dirty="0"/>
              <a:t>No plate current</a:t>
            </a:r>
          </a:p>
          <a:p>
            <a:r>
              <a:rPr lang="en-US" dirty="0"/>
              <a:t>Used in </a:t>
            </a:r>
            <a:r>
              <a:rPr lang="en-US" b="1" dirty="0"/>
              <a:t>switch OFF state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581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(Active) Region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Plate current proportional to grid voltage</a:t>
            </a:r>
          </a:p>
          <a:p>
            <a:r>
              <a:rPr lang="en-US" dirty="0"/>
              <a:t>Used for </a:t>
            </a:r>
            <a:r>
              <a:rPr lang="en-US" b="1" dirty="0"/>
              <a:t>amplification</a:t>
            </a:r>
            <a:endParaRPr lang="en-US" dirty="0"/>
          </a:p>
          <a:p>
            <a:r>
              <a:rPr lang="en-US" dirty="0"/>
              <a:t>Most important operating region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5893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Saturation Region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273078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Maximum plate current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Further increase in voltage gives no increase in current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 in switching ON state</a:t>
            </a:r>
          </a:p>
        </p:txBody>
      </p:sp>
    </p:spTree>
    <p:extLst>
      <p:ext uri="{BB962C8B-B14F-4D97-AF65-F5344CB8AC3E}">
        <p14:creationId xmlns:p14="http://schemas.microsoft.com/office/powerpoint/2010/main" val="428117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A </a:t>
            </a:r>
            <a:r>
              <a:rPr lang="en-US" b="1" dirty="0"/>
              <a:t>triode</a:t>
            </a:r>
            <a:r>
              <a:rPr lang="en-US" dirty="0"/>
              <a:t> is a </a:t>
            </a:r>
            <a:r>
              <a:rPr lang="en-US" b="1" dirty="0"/>
              <a:t>three-electrode vacuum tube</a:t>
            </a:r>
            <a:r>
              <a:rPr lang="en-US" dirty="0"/>
              <a:t> used for </a:t>
            </a:r>
            <a:r>
              <a:rPr lang="en-US" b="1" dirty="0"/>
              <a:t>amplification and switching</a:t>
            </a:r>
            <a:endParaRPr lang="en-US" dirty="0"/>
          </a:p>
          <a:p>
            <a:r>
              <a:rPr lang="en-US" dirty="0"/>
              <a:t>It controls electron flow using an </a:t>
            </a:r>
            <a:r>
              <a:rPr lang="en-US" b="1" dirty="0"/>
              <a:t>electrostatic grid</a:t>
            </a:r>
            <a:endParaRPr lang="en-US" dirty="0"/>
          </a:p>
          <a:p>
            <a:r>
              <a:rPr lang="en-US" b="1" dirty="0"/>
              <a:t>Electrodes</a:t>
            </a:r>
            <a:endParaRPr lang="en-US" dirty="0"/>
          </a:p>
          <a:p>
            <a:r>
              <a:rPr lang="en-US" dirty="0"/>
              <a:t>Cathode</a:t>
            </a:r>
          </a:p>
          <a:p>
            <a:r>
              <a:rPr lang="en-US" dirty="0"/>
              <a:t>Control grid</a:t>
            </a:r>
          </a:p>
          <a:p>
            <a:r>
              <a:rPr lang="en-US" dirty="0"/>
              <a:t>Anode (plate)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369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of Triode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60768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Audio signal amplification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Radio receivers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Oscillators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Voltage amplifiers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Switching circuits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Early computing systems</a:t>
            </a:r>
          </a:p>
        </p:txBody>
      </p:sp>
    </p:spTree>
    <p:extLst>
      <p:ext uri="{BB962C8B-B14F-4D97-AF65-F5344CB8AC3E}">
        <p14:creationId xmlns:p14="http://schemas.microsoft.com/office/powerpoint/2010/main" val="20163379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of Triode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 amplification</a:t>
            </a:r>
          </a:p>
          <a:p>
            <a:r>
              <a:rPr lang="en-US" dirty="0"/>
              <a:t>Smooth signal control</a:t>
            </a:r>
          </a:p>
          <a:p>
            <a:r>
              <a:rPr lang="en-US" dirty="0"/>
              <a:t>Low noise</a:t>
            </a:r>
          </a:p>
          <a:p>
            <a:r>
              <a:rPr lang="en-US" dirty="0"/>
              <a:t>Fast response</a:t>
            </a:r>
          </a:p>
        </p:txBody>
      </p:sp>
    </p:spTree>
    <p:extLst>
      <p:ext uri="{BB962C8B-B14F-4D97-AF65-F5344CB8AC3E}">
        <p14:creationId xmlns:p14="http://schemas.microsoft.com/office/powerpoint/2010/main" val="1727994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Limitations of </a:t>
            </a:r>
            <a:r>
              <a:rPr lang="en-US" b="1" dirty="0" smtClean="0"/>
              <a:t>Triode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Grid-plate capacitance</a:t>
            </a:r>
          </a:p>
          <a:p>
            <a:r>
              <a:rPr lang="en-US" dirty="0"/>
              <a:t>Limited high-frequency response</a:t>
            </a:r>
          </a:p>
          <a:p>
            <a:r>
              <a:rPr lang="en-US" dirty="0"/>
              <a:t>Replaced by transistors in modern electronics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179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Construction of Triode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Enclosed in </a:t>
            </a:r>
            <a:r>
              <a:rPr lang="en-US" b="1" dirty="0"/>
              <a:t>evacuated glass envelope</a:t>
            </a:r>
            <a:endParaRPr lang="en-US" dirty="0"/>
          </a:p>
          <a:p>
            <a:r>
              <a:rPr lang="en-US" dirty="0"/>
              <a:t>Contains:</a:t>
            </a:r>
          </a:p>
          <a:p>
            <a:pPr lvl="1"/>
            <a:r>
              <a:rPr lang="en-US" dirty="0"/>
              <a:t>Heated cathode</a:t>
            </a:r>
          </a:p>
          <a:p>
            <a:pPr lvl="1"/>
            <a:r>
              <a:rPr lang="en-US" dirty="0"/>
              <a:t>Control grid placed between cathode and anode</a:t>
            </a:r>
          </a:p>
          <a:p>
            <a:pPr lvl="1"/>
            <a:r>
              <a:rPr lang="en-US" dirty="0"/>
              <a:t>Anode surrounding grid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929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Parts of Triode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Cathode</a:t>
            </a:r>
            <a:endParaRPr lang="en-US" dirty="0"/>
          </a:p>
          <a:p>
            <a:r>
              <a:rPr lang="en-US" b="1" dirty="0"/>
              <a:t>Control Grid</a:t>
            </a:r>
            <a:endParaRPr lang="en-US" dirty="0"/>
          </a:p>
          <a:p>
            <a:r>
              <a:rPr lang="en-US" b="1" dirty="0"/>
              <a:t>Anode (Plate)</a:t>
            </a:r>
            <a:endParaRPr lang="en-US" dirty="0"/>
          </a:p>
          <a:p>
            <a:r>
              <a:rPr lang="en-US" dirty="0"/>
              <a:t>Heater (filament)</a:t>
            </a:r>
          </a:p>
          <a:p>
            <a:r>
              <a:rPr lang="en-US" dirty="0"/>
              <a:t>Vacuum envelope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27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Cathode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Heated metal surface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Emits electrons by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thermionic emission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Source of electron cloud</a:t>
            </a:r>
          </a:p>
        </p:txBody>
      </p:sp>
    </p:spTree>
    <p:extLst>
      <p:ext uri="{BB962C8B-B14F-4D97-AF65-F5344CB8AC3E}">
        <p14:creationId xmlns:p14="http://schemas.microsoft.com/office/powerpoint/2010/main" val="1689898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Fine wire mesh placed close to cathode</a:t>
            </a:r>
          </a:p>
          <a:p>
            <a:r>
              <a:rPr lang="en-US" dirty="0"/>
              <a:t>Controls electron flow</a:t>
            </a:r>
          </a:p>
          <a:p>
            <a:r>
              <a:rPr lang="en-US" dirty="0"/>
              <a:t>Small voltage change → large current change</a:t>
            </a:r>
          </a:p>
          <a:p>
            <a:r>
              <a:rPr lang="en-US" b="1" dirty="0"/>
              <a:t>Key Function:</a:t>
            </a:r>
            <a:r>
              <a:rPr lang="en-US" dirty="0"/>
              <a:t> Amplification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995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Anode (Plate)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Positively charged electrode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Collects electrons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Produces output current</a:t>
            </a:r>
          </a:p>
        </p:txBody>
      </p:sp>
    </p:spTree>
    <p:extLst>
      <p:ext uri="{BB962C8B-B14F-4D97-AF65-F5344CB8AC3E}">
        <p14:creationId xmlns:p14="http://schemas.microsoft.com/office/powerpoint/2010/main" val="2675449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Principle of Triode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Based on:</a:t>
            </a:r>
          </a:p>
          <a:p>
            <a:pPr lvl="1"/>
            <a:r>
              <a:rPr lang="en-US" b="1" dirty="0"/>
              <a:t>Thermionic emission</a:t>
            </a:r>
            <a:endParaRPr lang="en-US" dirty="0"/>
          </a:p>
          <a:p>
            <a:pPr lvl="1"/>
            <a:r>
              <a:rPr lang="en-US" b="1" dirty="0"/>
              <a:t>Electrostatic control of electrons</a:t>
            </a:r>
            <a:endParaRPr lang="en-US" dirty="0"/>
          </a:p>
          <a:p>
            <a:r>
              <a:rPr lang="en-US" dirty="0"/>
              <a:t>Grid voltage controls plate current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755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Working of Triode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12274" y="1439332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Cathode heated → emits electrons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Anode attracts electrons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 grid regulates electron flow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Output current flows through anode circuit</a:t>
            </a:r>
          </a:p>
        </p:txBody>
      </p:sp>
    </p:spTree>
    <p:extLst>
      <p:ext uri="{BB962C8B-B14F-4D97-AF65-F5344CB8AC3E}">
        <p14:creationId xmlns:p14="http://schemas.microsoft.com/office/powerpoint/2010/main" val="23559473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</TotalTime>
  <Words>411</Words>
  <Application>Microsoft Office PowerPoint</Application>
  <PresentationFormat>Widescreen</PresentationFormat>
  <Paragraphs>114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Garamond</vt:lpstr>
      <vt:lpstr>Organic</vt:lpstr>
      <vt:lpstr>Triode</vt:lpstr>
      <vt:lpstr>Triode</vt:lpstr>
      <vt:lpstr>Construction of Triode</vt:lpstr>
      <vt:lpstr>Main Parts of Triode</vt:lpstr>
      <vt:lpstr>Cathode</vt:lpstr>
      <vt:lpstr>Control Grid</vt:lpstr>
      <vt:lpstr>Anode (Plate)</vt:lpstr>
      <vt:lpstr>Working Principle of Triode</vt:lpstr>
      <vt:lpstr>Basic Working of Triode</vt:lpstr>
      <vt:lpstr>Triode as an Amplifier</vt:lpstr>
      <vt:lpstr>Voltage Amplification</vt:lpstr>
      <vt:lpstr>Triode as a Switch</vt:lpstr>
      <vt:lpstr>Triode Characteristic Curves</vt:lpstr>
      <vt:lpstr>Plate (Anode) Characteristics</vt:lpstr>
      <vt:lpstr>Transfer Characteristics</vt:lpstr>
      <vt:lpstr>Mutual Conductance (gm)</vt:lpstr>
      <vt:lpstr>Operating Regions of Triode</vt:lpstr>
      <vt:lpstr>Linear (Active) Region</vt:lpstr>
      <vt:lpstr>Saturation Region</vt:lpstr>
      <vt:lpstr>Applications of Triode</vt:lpstr>
      <vt:lpstr>Advantages of Triode</vt:lpstr>
      <vt:lpstr>Limitations of Triode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Triode</dc:title>
  <dc:creator>Moorche</dc:creator>
  <cp:lastModifiedBy>Moorche</cp:lastModifiedBy>
  <cp:revision>1</cp:revision>
  <dcterms:created xsi:type="dcterms:W3CDTF">2026-01-11T22:02:16Z</dcterms:created>
  <dcterms:modified xsi:type="dcterms:W3CDTF">2026-01-11T22:09:35Z</dcterms:modified>
</cp:coreProperties>
</file>