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96" r:id="rId4"/>
    <p:sldId id="258" r:id="rId5"/>
    <p:sldId id="259" r:id="rId6"/>
    <p:sldId id="29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1" r:id="rId38"/>
    <p:sldId id="292" r:id="rId39"/>
    <p:sldId id="290" r:id="rId40"/>
    <p:sldId id="293" r:id="rId41"/>
    <p:sldId id="294" r:id="rId42"/>
    <p:sldId id="295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Respiratory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Awais Hamza</a:t>
            </a:r>
          </a:p>
          <a:p>
            <a:r>
              <a:rPr lang="en-US" dirty="0" smtClean="0"/>
              <a:t>BS Hons Medical 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23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Vascular Supply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70004" y="191962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Pulmonary circulation: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Pulmonary arteries → deoxygenated blood to alveoli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Pulmonary veins → oxygenated blood to left atrium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Bronchial circulation: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Supplies oxygenated blood to lung tissue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Anastomoses with pulmonary vessels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Mechanics of Breathing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12274" y="2711118"/>
            <a:ext cx="956223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Inspiration: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Diaphragm contracts ↓, external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intercostals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↑ rib cage →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thoracic volume ↑ → air 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Expiration: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Passive at rest, active with internal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intercostals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abdominal muscles → air out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Functional relevance: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Lung anatomy facilitates efficient airflow &amp; gas exchange</a:t>
            </a:r>
          </a:p>
        </p:txBody>
      </p:sp>
    </p:spTree>
    <p:extLst>
      <p:ext uri="{BB962C8B-B14F-4D97-AF65-F5344CB8AC3E}">
        <p14:creationId xmlns:p14="http://schemas.microsoft.com/office/powerpoint/2010/main" val="37496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Respiratory Membrane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12274" y="176260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Components: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Alveolar epithelium (Type I pneumocytes)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Basement membrane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Capillary endothelium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Thickness: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~0.5 µm → allows rapid diffusion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Function: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O₂ → blood, CO₂ → alveoli</a:t>
            </a:r>
          </a:p>
        </p:txBody>
      </p:sp>
    </p:spTree>
    <p:extLst>
      <p:ext uri="{BB962C8B-B14F-4D97-AF65-F5344CB8AC3E}">
        <p14:creationId xmlns:p14="http://schemas.microsoft.com/office/powerpoint/2010/main" val="421131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Respiratory function of the nose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443494"/>
            <a:ext cx="9395585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Large Surface Area: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Nasal conchae spread inspired air over the mucosa →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maximizes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warming, humidification, and filtering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Warming: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Rich vascular supply heats incoming air → explains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nosebleeds (epistaxis)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Filtering &amp; Cleaning: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Hairs trap large particles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Mucus traps dust &amp; microbes, protecting epithelium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Cilia move mucus toward throat → swallowed or expelled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Humidification: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Air becomes saturated with water vapor as it passes over moist mucosa.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Reflex: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Irritation →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sneezing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expelling irritants.</a:t>
            </a:r>
          </a:p>
        </p:txBody>
      </p:sp>
    </p:spTree>
    <p:extLst>
      <p:ext uri="{BB962C8B-B14F-4D97-AF65-F5344CB8AC3E}">
        <p14:creationId xmlns:p14="http://schemas.microsoft.com/office/powerpoint/2010/main" val="163461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Olfactory function of the nose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814951"/>
            <a:ext cx="9567042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Nose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Location of receptors: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Roof of nasal cavity –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cribriform plate of ethmoid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superior conchae</a:t>
            </a: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Mechanism: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Nerve endings detect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chemical substances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from odorous materials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Stimulated endings generate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nerve impulses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Impulses travel via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olfactory nerves (Cranial Nerve I)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brain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Perception: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Brain interprets impulses as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smell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31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of Pharynx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Passageway for Air &amp; Food: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Respiratory: air via nasal &amp; oral parts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Digestive: food via oral &amp; laryngeal parts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Warming &amp; Humidifying: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Air further warmed and moistened, similar to the nose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Taste &amp; Smell: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Olfactory nerve endings in oral and pharyngeal epithelium contribute to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taste sensation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01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Pharynx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187478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Hearing: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Auditory (Eustachian) tube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connects nasopharynx to middle ear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Maintains air pressure for proper hearing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Protection: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Tonsils (pharyngeal &amp; laryngeal):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lymphatic tissue produces antibodies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Larger in children, atrophy in adults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Speech: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Acts as a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resonating chamber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giving voice individual characteristics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77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of Larynx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7713" y="2437562"/>
            <a:ext cx="9365577" cy="4222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Production of Sound: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Pitch: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Depends on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length and tension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vocal cords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Male cords grow longer at puberty → lower pitch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Volume: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Depends on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force of expired air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louder sound with stronger airflow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Resonance/Tone: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Shaped by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mouth, tongue, lips, facial muscles, paranasal sinuses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Speech: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Occurs during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expiration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Vocal cord sounds are modulated by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tongue, cheeks, lips.</a:t>
            </a:r>
            <a:r>
              <a:rPr lang="en-US" sz="1800" b="1" dirty="0"/>
              <a:t> </a:t>
            </a:r>
            <a:endParaRPr lang="en-US" sz="1800" b="1" dirty="0" smtClean="0"/>
          </a:p>
          <a:p>
            <a:r>
              <a:rPr lang="en-US" sz="1800" b="1" dirty="0" smtClean="0"/>
              <a:t>Protection </a:t>
            </a:r>
            <a:r>
              <a:rPr lang="en-US" sz="1800" b="1" dirty="0"/>
              <a:t>of Lower Respiratory Tract:</a:t>
            </a:r>
            <a:endParaRPr lang="en-US" sz="1800" dirty="0"/>
          </a:p>
          <a:p>
            <a:r>
              <a:rPr lang="en-US" sz="1800" dirty="0"/>
              <a:t>During </a:t>
            </a:r>
            <a:r>
              <a:rPr lang="en-US" sz="1800" b="1" dirty="0"/>
              <a:t>swallowing</a:t>
            </a:r>
            <a:r>
              <a:rPr lang="en-US" sz="1800" dirty="0"/>
              <a:t>, larynx rises</a:t>
            </a:r>
          </a:p>
          <a:p>
            <a:r>
              <a:rPr lang="en-US" sz="1800" b="1" dirty="0"/>
              <a:t>Epiglottis occludes laryngeal opening</a:t>
            </a:r>
            <a:r>
              <a:rPr lang="en-US" sz="1800" dirty="0"/>
              <a:t> → prevents food entry into trachea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41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of Trachea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517385"/>
            <a:ext cx="9485289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Support &amp; Patency: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C-shaped cartilage rings + elastic tissue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prevent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kinking or collapse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during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head/neck movement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Posterior gap (no cartilage):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allows trachea to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dilate, constrict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indent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as the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esophagus fills during swallowing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Maintains airway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open even when intrathoracic pressure is low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(e.g., forced expiration)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Mucociliary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Escalator: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Cilia beat synchronously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move mucus and trapped particles upward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Mucus is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swallowed or expectorated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keeps lower airway clean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Trachea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Cough </a:t>
            </a:r>
            <a:r>
              <a:rPr lang="en-US" b="1" dirty="0" smtClean="0"/>
              <a:t>reflex: </a:t>
            </a:r>
            <a:r>
              <a:rPr lang="en-US" dirty="0" smtClean="0"/>
              <a:t>Nerve </a:t>
            </a:r>
            <a:r>
              <a:rPr lang="en-US" dirty="0"/>
              <a:t>endings in the larynx, trachea and bronchi are sensitive to irritation that generates nerve impulses which are conducted by the </a:t>
            </a:r>
            <a:r>
              <a:rPr lang="en-US" dirty="0" err="1"/>
              <a:t>vagus</a:t>
            </a:r>
            <a:r>
              <a:rPr lang="en-US" dirty="0"/>
              <a:t> nerves to the respiratory </a:t>
            </a:r>
            <a:r>
              <a:rPr lang="en-US" dirty="0" err="1"/>
              <a:t>centre</a:t>
            </a:r>
            <a:r>
              <a:rPr lang="en-US" dirty="0"/>
              <a:t> in the brain stem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reflex motor response is deep inspiration followed by closure of the glottis. The abdominal and respiratory muscles then contract and suddenly the air is released under pressure expelling mucus and/or foreign material from the mouth. </a:t>
            </a:r>
            <a:r>
              <a:rPr lang="en-US" b="1" dirty="0"/>
              <a:t>Warming, humidifying and filtering of air. </a:t>
            </a:r>
            <a:r>
              <a:rPr lang="en-US" dirty="0"/>
              <a:t>These continue as in the nose, although air is normally saturated and at body temperature when it reaches the trachea.</a:t>
            </a:r>
          </a:p>
        </p:txBody>
      </p:sp>
    </p:spTree>
    <p:extLst>
      <p:ext uri="{BB962C8B-B14F-4D97-AF65-F5344CB8AC3E}">
        <p14:creationId xmlns:p14="http://schemas.microsoft.com/office/powerpoint/2010/main" val="215823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Anatomical Divisions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Upper Respiratory Tract:</a:t>
            </a:r>
            <a:endParaRPr lang="en-US" dirty="0"/>
          </a:p>
          <a:p>
            <a:r>
              <a:rPr lang="en-US" dirty="0"/>
              <a:t>Nose, nasal cavity, pharynx, larynx</a:t>
            </a:r>
          </a:p>
          <a:p>
            <a:r>
              <a:rPr lang="en-US" dirty="0"/>
              <a:t>Functions: Air conduction, filtration, humidification, phonation</a:t>
            </a:r>
          </a:p>
          <a:p>
            <a:r>
              <a:rPr lang="en-US" b="1" dirty="0"/>
              <a:t>2. Lower Respiratory Tract:</a:t>
            </a:r>
            <a:endParaRPr lang="en-US" dirty="0"/>
          </a:p>
          <a:p>
            <a:r>
              <a:rPr lang="en-US" dirty="0"/>
              <a:t>Trachea, bronchi, bronchioles, alveoli, lungs</a:t>
            </a:r>
          </a:p>
          <a:p>
            <a:r>
              <a:rPr lang="en-US" dirty="0"/>
              <a:t>Functions: Gas conduction, gas exchange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58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Functions of air passages not involved in gaseous exchange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Airway Diameter Regulation: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Smooth muscles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the walls of bronchi &amp; bronchioles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contract or relax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changes airway diameter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Autonomic control: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Parasympathetic: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constriction → ↓ air entry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Sympathetic: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dilation → ↑ air entry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Continued Functions (as in upper airways):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Warming &amp; humidifying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inspired 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Support &amp; patency: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prevents collapse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Removal of particulate matter: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via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mucociliary escalator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Cough reflex: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expels irritants and mucus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94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Respiratory bronchioles and alveoli 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External Respiration: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Gas exchange occurs in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alveoli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(O₂ into blood, CO₂ out)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Defence Against Microbes: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Cilia &amp; mucus absent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distal airways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Cellular defenses: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Macrophages &amp; polymorphonuclear leukocytes: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phagocytosis of pathogens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Lymphocytes &amp; plasma cells: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produce antibodies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Most active in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distal bronchioles &amp; alveoli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Warming &amp; Humidifying: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Continues as in upper airways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Dry or poorly humidified air → mucosal irritation → easier microbial infection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64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Ventilation Overview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12274" y="199351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Ventilation: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Movement of air in and out of the lungs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Inspiration: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Air enters lungs → thoracic volume ↑ → alveolar pressure ↓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Expiration: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Air exits lungs → thoracic volume ↓ → alveolar pressure ↑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Mechanics: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Diaphragm contraction ↓ thoracic pressure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Intercostal muscles elevate ribs (inspiration)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Passive recoil (expiration at rest)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69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Lung Volumes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9163436"/>
              </p:ext>
            </p:extLst>
          </p:nvPr>
        </p:nvGraphicFramePr>
        <p:xfrm>
          <a:off x="1295400" y="2890520"/>
          <a:ext cx="9601200" cy="265176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3312211718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722967978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298003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Volume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Description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Normal (L)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686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Tidal Volume (TV)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Air inspired/expired at rest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0.5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212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Inspiratory Reserve Volume (IRV)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Extra air after normal inspiration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2.5–3.0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634675"/>
                  </a:ext>
                </a:extLst>
              </a:tr>
              <a:tr h="337589">
                <a:tc>
                  <a:txBody>
                    <a:bodyPr/>
                    <a:lstStyle/>
                    <a:p>
                      <a:r>
                        <a:rPr lang="en-US"/>
                        <a:t>Expiratory Reserve Volume (ERV)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Extra air after normal expiration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1.0–1.2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84229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Residual Volume (RV)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Air remaining after forced expiration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4218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33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Lung Capacities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9206790"/>
              </p:ext>
            </p:extLst>
          </p:nvPr>
        </p:nvGraphicFramePr>
        <p:xfrm>
          <a:off x="1295400" y="3164840"/>
          <a:ext cx="9601200" cy="210312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4018991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3287275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7202635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Capacity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Components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Normal (L)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95924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Vital Capacity (VC)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TV + IRV + ERV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4–5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70456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Inspiratory Capacity (IC)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TV + IRV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3–3.5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339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Functional Residual Capacity (FRC)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ERV + RV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2.2–2.5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81298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Total Lung Capacity (TLC)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TV + IRV + ERV + RV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5–6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8379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219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Significance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Restrictive lung disease: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↓ VC, TLC → stiff lungs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Obstructive lung disease: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↑ RV → difficulty exhaling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Spirometry: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Measures TV, VC, FRC → detects lung function abnormalities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Ventilation efficiency: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Ensures proper O₂ and CO₂ exchange</a:t>
            </a:r>
          </a:p>
        </p:txBody>
      </p:sp>
    </p:spTree>
    <p:extLst>
      <p:ext uri="{BB962C8B-B14F-4D97-AF65-F5344CB8AC3E}">
        <p14:creationId xmlns:p14="http://schemas.microsoft.com/office/powerpoint/2010/main" val="358317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Pulmonary Function Tests (PFTs)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539323"/>
            <a:ext cx="944879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Tests that measure lung volumes, capacities, airflow, and gas exchange to assess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respiratory function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Purpose: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Diagnose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obstructive vs restrictive lung disease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Evaluate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lung function before surgery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progression of lung disease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Assess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response to therapy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14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PFT Measurements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0822790"/>
              </p:ext>
            </p:extLst>
          </p:nvPr>
        </p:nvGraphicFramePr>
        <p:xfrm>
          <a:off x="1295400" y="3164840"/>
          <a:ext cx="9601200" cy="210312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441459108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697169802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9322179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Test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Measures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Normal Values / 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411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Spirometry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TV, IRV, ERV, VC, FEV₁, FVC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FEV₁/FVC ~ 0.8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14052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Peak Expiratory Flow (PEF)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Maximum expiratory flow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L/min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87256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Lung Volumes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TLC, FRC, RV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Measured with body plethysmography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4113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Diffusing Capacity (DLCO)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Gas exchange efficiency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Detects emphysema, fibrosis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6442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67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Interpretation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Obstructive lung disease (e.g., asthma, COPD):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↓ FEV₁, ↓ FEV₁/FVC ratio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↑ RV due to air trapping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Restrictive lung disease (e.g., fibrosis):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↓ TLC, ↓ VC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Normal or ↑ FEV₁/FVC ratio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Diffusion defects: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↓ DLCO → impaired gas exchange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33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Significance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0747" y="1531696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Early diagnosis: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COPD, asthma, fibrosis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Pre-operative evaluation: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Assess risk for anesthesia &amp; surgery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Monitoring therapy: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Bronchodilators, steroids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Occupational health: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Detect lung function decline due to inhaled toxins</a:t>
            </a:r>
          </a:p>
        </p:txBody>
      </p:sp>
    </p:spTree>
    <p:extLst>
      <p:ext uri="{BB962C8B-B14F-4D97-AF65-F5344CB8AC3E}">
        <p14:creationId xmlns:p14="http://schemas.microsoft.com/office/powerpoint/2010/main" val="426574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69" y="710190"/>
            <a:ext cx="6665758" cy="533962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491" y="877455"/>
            <a:ext cx="4387273" cy="525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7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Gas exchange and gas transport in the blood 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89191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External respiration: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Exchange of gases between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alveoli and pulmonary capillaries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O₂ enters blood, CO₂ exits blood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Internal respiration: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Exchange of gases between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systemic capillaries and tissues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O₂ delivered to cells, CO₂ collected for removal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00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Gas Exchange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21511" y="189191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Partial pressure gradients (ΔP):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Gas moves from high → low concentration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Alveoli: O₂ ~ 100 mmHg, CO₂ ~ 40 mmHg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Pulmonary capillary blood: O₂ ~ 40 mmHg, CO₂ ~ 45 mmHg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Surface area of alveoli: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~70 m²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Thickness of respiratory membrane: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~0.5 µm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Ventilation-perfusion (V/Q) ratio: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Optimizes O₂ and CO₂ exchange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Solubility of gases: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CO₂ more soluble than O₂</a:t>
            </a:r>
          </a:p>
        </p:txBody>
      </p:sp>
    </p:spTree>
    <p:extLst>
      <p:ext uri="{BB962C8B-B14F-4D97-AF65-F5344CB8AC3E}">
        <p14:creationId xmlns:p14="http://schemas.microsoft.com/office/powerpoint/2010/main" val="124532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Oxygen Transport in Blood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Dissolved in plasma: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~1.5% of total O₂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Bound to hemoglobin: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~98.5% of total O₂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Hb + O₂ → Oxyhemoglobin (HbO₂)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Oxygen-Hemoglobin Dissociation Curve: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Sigmoid shape →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facilitates loading in lungs, unloading in tissues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Shift factors: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Right shift: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↑ CO₂, ↑ H⁺ (↓pH), ↑ temperature, ↑ 2,3-BPG → easier O₂ release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Left shift: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↓ CO₂, ↑ pH, ↓ temperature → tighter O₂ binding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80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Carbon Dioxide </a:t>
            </a:r>
            <a:r>
              <a:rPr lang="en-US" b="1" dirty="0" smtClean="0"/>
              <a:t>Transport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0746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Dissolved in plasma: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5–10%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Bound to hemoglobin (carbaminohemoglobin):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20–25%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 bicarbonate (HCO₃⁻) in plasma: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70%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CO₂ + H₂O → H₂CO₃ → H⁺ + HCO₃⁻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(catalyzed by carbonic anhydrase in RBCs)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Chloride shift: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HCO₃⁻ exchanged for Cl⁻ to maintain electroneutrality</a:t>
            </a:r>
          </a:p>
        </p:txBody>
      </p:sp>
    </p:spTree>
    <p:extLst>
      <p:ext uri="{BB962C8B-B14F-4D97-AF65-F5344CB8AC3E}">
        <p14:creationId xmlns:p14="http://schemas.microsoft.com/office/powerpoint/2010/main" val="33389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of Gas Exchange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771841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Alveolar ventilation: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Maintains O₂ and CO₂ partial pressures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Perfusion: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Pulmonary blood flow must match ventilation (V/Q ratio)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Local regulation: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Hypoxia →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pulmonary vasoconstriction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(shunts blood to better ventilated alveoli)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Hypercapnia → stimulates increased ventilation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12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Gas Exchange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Partial Pressure Gradient (ΔP):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Gas moves from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→ low pressure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↑ ΔP → ↑ rate of diffusion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 O₂ in alveoli (100 mmHg) → blood (40 mmHg)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Surface Area of Alveoli: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Larger area → more gas exchange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Diseases like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emphysema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↓ surface area → impaired O₂ uptake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60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Gas Exchange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Thickness of Respiratory Membrane: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Normally ~0.5 µm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↑ thickness (pulmonary edema, fibrosis) → ↓ diffusion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Ventilation-Perfusion (V/Q) Ratio: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Optimal ratio ensures O₂ delivery and CO₂ removal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↓ ratio (shunt) → hypoxemia, ↑ ratio → wasted ventilation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Solubility of Gases: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CO₂ is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20× more soluble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than O₂ → diffuses faster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O₂ less soluble → more sensitive to diffusion barriers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Hemoglobin Availability &amp; Affinity: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↓ Hb (anemia) → ↓ O₂ carrying capacity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Hb-O₂ affinity shifts (pH, CO₂, temperature, 2,3-BPG) alter unloading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7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of respiration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369741"/>
            <a:ext cx="9498626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Involuntary vs Voluntary: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Normally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involuntary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Voluntary control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possible (speaking, singing) but overridden by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hypercapnia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(high CO₂)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Respiratory Centre (Brain Stem):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Medulla oblongata: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inspiratory &amp; expiratory neurons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Pons: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pneumotaxic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apneustic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centers → modulate medullary neurons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Motor output: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via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phrenic &amp; intercostal nerves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diaphragm &amp; intercostal muscles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Chemoreceptors: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Central: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medulla → respond mainly to ↑ CO₂ / ↓ pH in CSF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Peripheral: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carotid &amp; aortic bodies → respond to ↓ O₂, ↑ CO₂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9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Chemoreceptors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Location: Surface of </a:t>
            </a:r>
            <a:r>
              <a:rPr lang="en-US" b="1" dirty="0"/>
              <a:t>medulla oblongata</a:t>
            </a:r>
            <a:r>
              <a:rPr lang="en-US" dirty="0"/>
              <a:t>, bathed in </a:t>
            </a:r>
            <a:r>
              <a:rPr lang="en-US" b="1" dirty="0"/>
              <a:t>CSF</a:t>
            </a:r>
            <a:endParaRPr lang="en-US" dirty="0"/>
          </a:p>
          <a:p>
            <a:r>
              <a:rPr lang="en-US" dirty="0"/>
              <a:t>Respond primarily to </a:t>
            </a:r>
            <a:r>
              <a:rPr lang="en-US" b="1" dirty="0"/>
              <a:t>↑ arterial PCO₂</a:t>
            </a:r>
            <a:r>
              <a:rPr lang="en-US" dirty="0"/>
              <a:t> → stimulate </a:t>
            </a:r>
            <a:r>
              <a:rPr lang="en-US" b="1" dirty="0"/>
              <a:t>respiratory </a:t>
            </a:r>
            <a:r>
              <a:rPr lang="en-US" b="1" dirty="0" err="1"/>
              <a:t>centre</a:t>
            </a:r>
            <a:r>
              <a:rPr lang="en-US" dirty="0"/>
              <a:t> → ↑ ventilation → ↓ PCO₂</a:t>
            </a:r>
          </a:p>
          <a:p>
            <a:r>
              <a:rPr lang="en-US" dirty="0"/>
              <a:t>Sensitive to </a:t>
            </a:r>
            <a:r>
              <a:rPr lang="en-US" b="1" dirty="0"/>
              <a:t>small CO₂ changes</a:t>
            </a:r>
            <a:r>
              <a:rPr lang="en-US" dirty="0"/>
              <a:t> (major role in homeostasis)</a:t>
            </a:r>
          </a:p>
          <a:p>
            <a:r>
              <a:rPr lang="en-US" dirty="0"/>
              <a:t>Hypoxia (↓ PO₂): minor effect unless severe → may depress respiration</a:t>
            </a:r>
          </a:p>
          <a:p>
            <a:r>
              <a:rPr lang="en-US" b="1" dirty="0"/>
              <a:t>2. Peripheral Chemoreceptors</a:t>
            </a:r>
            <a:endParaRPr lang="en-US" dirty="0"/>
          </a:p>
          <a:p>
            <a:r>
              <a:rPr lang="en-US" dirty="0"/>
              <a:t>Location: </a:t>
            </a:r>
            <a:r>
              <a:rPr lang="en-US" b="1" dirty="0"/>
              <a:t>Carotid bodies</a:t>
            </a:r>
            <a:r>
              <a:rPr lang="en-US" dirty="0"/>
              <a:t> &amp; </a:t>
            </a:r>
            <a:r>
              <a:rPr lang="en-US" b="1" dirty="0"/>
              <a:t>aortic arch</a:t>
            </a:r>
            <a:endParaRPr lang="en-US" dirty="0"/>
          </a:p>
          <a:p>
            <a:r>
              <a:rPr lang="en-US" dirty="0"/>
              <a:t>Respond to:</a:t>
            </a:r>
          </a:p>
          <a:p>
            <a:pPr lvl="1"/>
            <a:r>
              <a:rPr lang="en-US" dirty="0"/>
              <a:t>↑ PCO₂ (more sensitive</a:t>
            </a:r>
            <a:r>
              <a:rPr lang="en-US" dirty="0" smtClean="0"/>
              <a:t>),↓ </a:t>
            </a:r>
            <a:r>
              <a:rPr lang="en-US" dirty="0"/>
              <a:t>PO₂ (less sensitive unless severe</a:t>
            </a:r>
            <a:r>
              <a:rPr lang="en-US" dirty="0" smtClean="0"/>
              <a:t>), ↑ </a:t>
            </a:r>
            <a:r>
              <a:rPr lang="en-US" dirty="0"/>
              <a:t>H⁺ (acidosis)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7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Diseases of the Respiratory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Obstructive Lung Diseases</a:t>
            </a:r>
          </a:p>
          <a:p>
            <a:r>
              <a:rPr lang="en-US" b="1" dirty="0"/>
              <a:t>Definition:</a:t>
            </a:r>
            <a:r>
              <a:rPr lang="en-US" dirty="0"/>
              <a:t> Difficulty </a:t>
            </a:r>
            <a:r>
              <a:rPr lang="en-US" b="1" dirty="0"/>
              <a:t>exhaling air</a:t>
            </a:r>
            <a:r>
              <a:rPr lang="en-US" dirty="0"/>
              <a:t> due to airway obstruction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b="1" dirty="0"/>
              <a:t>Asthma</a:t>
            </a:r>
            <a:r>
              <a:rPr lang="en-US" dirty="0"/>
              <a:t> – reversible bronchoconstriction; </a:t>
            </a:r>
            <a:r>
              <a:rPr lang="en-US" dirty="0" err="1"/>
              <a:t>IgE</a:t>
            </a:r>
            <a:r>
              <a:rPr lang="en-US" dirty="0"/>
              <a:t> mediated</a:t>
            </a:r>
          </a:p>
          <a:p>
            <a:pPr lvl="1"/>
            <a:r>
              <a:rPr lang="en-US" b="1" dirty="0"/>
              <a:t>Chronic Obstructive Pulmonary Disease (COPD)</a:t>
            </a:r>
            <a:endParaRPr lang="en-US" dirty="0"/>
          </a:p>
          <a:p>
            <a:pPr lvl="2"/>
            <a:r>
              <a:rPr lang="en-US" dirty="0"/>
              <a:t>Chronic bronchitis → mucus hypersecretion, cough</a:t>
            </a:r>
          </a:p>
          <a:p>
            <a:pPr lvl="2"/>
            <a:r>
              <a:rPr lang="en-US" dirty="0"/>
              <a:t>Emphysema → alveolar destruction, ↓ surface area</a:t>
            </a:r>
          </a:p>
          <a:p>
            <a:r>
              <a:rPr lang="en-US" b="1" dirty="0"/>
              <a:t>Clinical Features:</a:t>
            </a:r>
            <a:r>
              <a:rPr lang="en-US" dirty="0"/>
              <a:t> Dyspnea, wheezing, prolonged expiration, </a:t>
            </a:r>
            <a:r>
              <a:rPr lang="en-US" dirty="0" err="1"/>
              <a:t>hyperinflated</a:t>
            </a:r>
            <a:r>
              <a:rPr lang="en-US" dirty="0"/>
              <a:t> lungs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84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Conducting Zone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665075"/>
            <a:ext cx="835677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Components: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Nose → pharynx → larynx → trachea → bronchi → bronchioles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(terminal bronchioles)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Functions: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Transport 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Filter particles (cilia &amp; mucus)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Humidify &amp; warm 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Voice production (larynx)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Restrictive Lung Diseases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71642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↓ lung expansion → reduced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lung volumes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Pulmonary fibrosis → stiff lungs, thickened alveolar walls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Pneumoconiosis → occupational dust exposure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Sarcoidosis → granuloma formation in lungs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Clinical Features: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Dyspnea on exertion, ↓ VC, ↓ TLC</a:t>
            </a:r>
          </a:p>
        </p:txBody>
      </p:sp>
    </p:spTree>
    <p:extLst>
      <p:ext uri="{BB962C8B-B14F-4D97-AF65-F5344CB8AC3E}">
        <p14:creationId xmlns:p14="http://schemas.microsoft.com/office/powerpoint/2010/main" val="350289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Infective Respiratory Diseases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771841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Upper Respiratory Tract: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Common cold, pharyngitis, sinusitis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Lower Respiratory Tract: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Pneumonia → alveolar infection → consolidation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Tuberculosis → granulomatous infection by </a:t>
            </a:r>
            <a:r>
              <a:rPr kumimoji="0" lang="en-US" altLang="en-US" sz="18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Mycobacterium tuberculosis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Bronchitis → inflammation of bronchi, cough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Clinical Features: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Cough, fever, sputum, dyspnea</a:t>
            </a:r>
          </a:p>
        </p:txBody>
      </p:sp>
    </p:spTree>
    <p:extLst>
      <p:ext uri="{BB962C8B-B14F-4D97-AF65-F5344CB8AC3E}">
        <p14:creationId xmlns:p14="http://schemas.microsoft.com/office/powerpoint/2010/main" val="389030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Important Respiratory Disorders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6929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Pulmonary Edema: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Fluid in alveoli → impaired gas exchange → dyspnea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Pulmonary Embolism: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Blood clot in pulmonary artery → sudden dyspnea, chest pain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Sleep Apnea: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Intermittent airway obstruction during sleep → hypoxia, snoring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Cystic Fibrosis: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Genetic → thick mucus → recurrent infections, bronchiectasis</a:t>
            </a:r>
          </a:p>
        </p:txBody>
      </p:sp>
    </p:spTree>
    <p:extLst>
      <p:ext uri="{BB962C8B-B14F-4D97-AF65-F5344CB8AC3E}">
        <p14:creationId xmlns:p14="http://schemas.microsoft.com/office/powerpoint/2010/main" val="421650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Respiratory Zone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21510" y="1882678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Components: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Respiratory bronchioles → alveolar ducts → alveolar sacs → alveoli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Function: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Gas exchange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Adaptations: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Thin walls (squamous epithelium)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Large surface area (~70 m² in adults)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Rich capillary network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39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275" y="660689"/>
            <a:ext cx="5345543" cy="5463020"/>
          </a:xfrm>
        </p:spPr>
      </p:pic>
    </p:spTree>
    <p:extLst>
      <p:ext uri="{BB962C8B-B14F-4D97-AF65-F5344CB8AC3E}">
        <p14:creationId xmlns:p14="http://schemas.microsoft.com/office/powerpoint/2010/main" val="349541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Lungs &amp; Lobes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Right lung: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 lobes (upper, middle, lower)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Left lung: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 lobes (upper, lower) + cardiac notch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Hilum: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Entry of bronchi, pulmonary vessels, nerves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Pleura: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Visceral → covers lungs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Parietal → lines thoracic cavity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Pleural cavity → potential space with fluid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78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Bronchial Tree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607717"/>
            <a:ext cx="8493607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Trachea → Primary bronchi → Secondary (lobar) → Tertiary (segmental) →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Terminal bronchioles → Respiratory bronchioles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points: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Right main bronchus: shorter, wider, vertical (foreign body more likely)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Left main bronchus: longer, narrower, horizontal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25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Alveolar Structure &amp; Function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162296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Alveoli: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Functional units of respiration (~300 million)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Cell types: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Type I pneumocytes → gas exchange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Type II pneumocytes → surfactant secretion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Macrophages → remove debris &amp; pathogens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Function: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Efficient diffusion of O₂ into blood, CO₂ out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Surfactant reduces surface tension → prevents alveolar collapse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</TotalTime>
  <Words>2423</Words>
  <Application>Microsoft Office PowerPoint</Application>
  <PresentationFormat>Widescreen</PresentationFormat>
  <Paragraphs>343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Garamond</vt:lpstr>
      <vt:lpstr>Organic</vt:lpstr>
      <vt:lpstr>Respiratory System</vt:lpstr>
      <vt:lpstr>Anatomical Divisions</vt:lpstr>
      <vt:lpstr>PowerPoint Presentation</vt:lpstr>
      <vt:lpstr>Conducting Zone</vt:lpstr>
      <vt:lpstr>Respiratory Zone</vt:lpstr>
      <vt:lpstr>PowerPoint Presentation</vt:lpstr>
      <vt:lpstr>Lungs &amp; Lobes</vt:lpstr>
      <vt:lpstr>Bronchial Tree</vt:lpstr>
      <vt:lpstr>Alveolar Structure &amp; Function</vt:lpstr>
      <vt:lpstr>Vascular Supply</vt:lpstr>
      <vt:lpstr>Mechanics of Breathing</vt:lpstr>
      <vt:lpstr>Respiratory Membrane</vt:lpstr>
      <vt:lpstr>Respiratory function of the nose</vt:lpstr>
      <vt:lpstr>Olfactory function of the nose</vt:lpstr>
      <vt:lpstr>Functions of Pharynx</vt:lpstr>
      <vt:lpstr>Functions of Pharynx</vt:lpstr>
      <vt:lpstr>Functions of Larynx</vt:lpstr>
      <vt:lpstr>Functions of Trachea</vt:lpstr>
      <vt:lpstr>Functions of Trachea</vt:lpstr>
      <vt:lpstr>Functions of air passages not involved in gaseous exchange</vt:lpstr>
      <vt:lpstr>Respiratory bronchioles and alveoli </vt:lpstr>
      <vt:lpstr>Ventilation Overview</vt:lpstr>
      <vt:lpstr>Lung Volumes</vt:lpstr>
      <vt:lpstr>Lung Capacities</vt:lpstr>
      <vt:lpstr>Clinical Significance</vt:lpstr>
      <vt:lpstr>Pulmonary Function Tests (PFTs)</vt:lpstr>
      <vt:lpstr>Common PFT Measurements</vt:lpstr>
      <vt:lpstr>Interpretation</vt:lpstr>
      <vt:lpstr>Clinical Significance</vt:lpstr>
      <vt:lpstr>Gas exchange and gas transport in the blood </vt:lpstr>
      <vt:lpstr>Factors Affecting Gas Exchange</vt:lpstr>
      <vt:lpstr>Oxygen Transport in Blood</vt:lpstr>
      <vt:lpstr>Carbon Dioxide Transport</vt:lpstr>
      <vt:lpstr>Control of Gas Exchange</vt:lpstr>
      <vt:lpstr>Factors Affecting Gas Exchange</vt:lpstr>
      <vt:lpstr>Factors Affecting Gas Exchange</vt:lpstr>
      <vt:lpstr>Control of respiration</vt:lpstr>
      <vt:lpstr>Central Chemoreceptors</vt:lpstr>
      <vt:lpstr>Diseases of the Respiratory System</vt:lpstr>
      <vt:lpstr>Restrictive Lung Diseases</vt:lpstr>
      <vt:lpstr>Infective Respiratory Diseases</vt:lpstr>
      <vt:lpstr>Other Important Respiratory Disorders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Respiratory System</dc:title>
  <dc:creator>Moorche</dc:creator>
  <cp:lastModifiedBy>Moorche</cp:lastModifiedBy>
  <cp:revision>6</cp:revision>
  <dcterms:created xsi:type="dcterms:W3CDTF">2026-01-03T20:38:13Z</dcterms:created>
  <dcterms:modified xsi:type="dcterms:W3CDTF">2026-01-14T05:06:45Z</dcterms:modified>
</cp:coreProperties>
</file>