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3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0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1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9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3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8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8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0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0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CF718-82A3-4245-B287-B785FDD1361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Anesthesia Machine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FSC ( OTT)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5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Hypoxic Guard and Fail-Safe System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0"/>
            <a:ext cx="92250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Hypoxic guard prevents low oxygen delivery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ensures oxygen concentration stays above 21%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oxygen decreases, nitrous oxide also decreases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prevents hypoxic gas mixture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Fail-safe system protects the patient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flow is controlled automatically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Anesthesia delivery becomes safer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of complications is reduced</a:t>
            </a:r>
          </a:p>
        </p:txBody>
      </p:sp>
    </p:spTree>
    <p:extLst>
      <p:ext uri="{BB962C8B-B14F-4D97-AF65-F5344CB8AC3E}">
        <p14:creationId xmlns:p14="http://schemas.microsoft.com/office/powerpoint/2010/main" val="748119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Systems in Anesthesia Machines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15989"/>
            <a:ext cx="9601197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 Index Safety System is used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cylinders are color coded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Gas-specific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connectors are used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Wrong gas connection is prevented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Scavenging systems remove waste gases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Operating room pollution is reduced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Medical staff and patients remain safe</a:t>
            </a:r>
          </a:p>
        </p:txBody>
      </p:sp>
    </p:spTree>
    <p:extLst>
      <p:ext uri="{BB962C8B-B14F-4D97-AF65-F5344CB8AC3E}">
        <p14:creationId xmlns:p14="http://schemas.microsoft.com/office/powerpoint/2010/main" val="4181925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(Old </a:t>
            </a:r>
            <a:r>
              <a:rPr lang="en-US" b="1" dirty="0" err="1"/>
              <a:t>vs</a:t>
            </a:r>
            <a:r>
              <a:rPr lang="en-US" b="1" dirty="0"/>
              <a:t> Modern)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679266"/>
              </p:ext>
            </p:extLst>
          </p:nvPr>
        </p:nvGraphicFramePr>
        <p:xfrm>
          <a:off x="1295400" y="2557463"/>
          <a:ext cx="9601200" cy="290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580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Anesthesia machines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 Anesthesia machines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80012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machines were separate units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machines are integrated</a:t>
                      </a:r>
                      <a:endParaRPr lang="en-US" dirty="0"/>
                    </a:p>
                  </a:txBody>
                  <a:tcPr/>
                </a:tc>
              </a:tr>
              <a:tr h="580012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used manual controls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use electronic controls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0012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had limited monitoring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have multi-parameter monitoring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0012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wasted gases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save gases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8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Anesthesia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integrated anesthesia unit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gas delivery system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ventilator system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patient monitoring system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with electronic controls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surgeries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safety and efficiency</a:t>
            </a:r>
          </a:p>
        </p:txBody>
      </p:sp>
    </p:spTree>
    <p:extLst>
      <p:ext uri="{BB962C8B-B14F-4D97-AF65-F5344CB8AC3E}">
        <p14:creationId xmlns:p14="http://schemas.microsoft.com/office/powerpoint/2010/main" val="897186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system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flow meters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Vaporizers for anesthetic agents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circuit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ventilator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monitoring system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Scavenging system</a:t>
            </a:r>
          </a:p>
        </p:txBody>
      </p:sp>
    </p:spTree>
    <p:extLst>
      <p:ext uri="{BB962C8B-B14F-4D97-AF65-F5344CB8AC3E}">
        <p14:creationId xmlns:p14="http://schemas.microsoft.com/office/powerpoint/2010/main" val="1633943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Electronic Flow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than mechanical meters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electronic sensors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glass flow tubes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shown on digital display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leakage risk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visualization of gas flow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anesthetic gases</a:t>
            </a:r>
          </a:p>
        </p:txBody>
      </p:sp>
    </p:spTree>
    <p:extLst>
      <p:ext uri="{BB962C8B-B14F-4D97-AF65-F5344CB8AC3E}">
        <p14:creationId xmlns:p14="http://schemas.microsoft.com/office/powerpoint/2010/main" val="705249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Electronic Flow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accuracy in gas delivery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mechanical failure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control of oxygen flow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display is clear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of gases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Safer for patient</a:t>
            </a:r>
          </a:p>
        </p:txBody>
      </p:sp>
    </p:spTree>
    <p:extLst>
      <p:ext uri="{BB962C8B-B14F-4D97-AF65-F5344CB8AC3E}">
        <p14:creationId xmlns:p14="http://schemas.microsoft.com/office/powerpoint/2010/main" val="8699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Breathing Circuit (Circle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Modern machines use circle system</a:t>
            </a:r>
          </a:p>
          <a:p>
            <a:pPr lvl="0"/>
            <a:r>
              <a:rPr lang="en-US" dirty="0"/>
              <a:t>Designed for low flow anesthesia</a:t>
            </a:r>
          </a:p>
          <a:p>
            <a:pPr lvl="0"/>
            <a:r>
              <a:rPr lang="en-US" dirty="0"/>
              <a:t>Reuses oxygen and anesthetic gases</a:t>
            </a:r>
          </a:p>
          <a:p>
            <a:pPr lvl="0"/>
            <a:r>
              <a:rPr lang="en-US" dirty="0"/>
              <a:t>Reduces wastage of gases</a:t>
            </a:r>
          </a:p>
          <a:p>
            <a:pPr lvl="0"/>
            <a:r>
              <a:rPr lang="en-US" dirty="0"/>
              <a:t>Has CO₂ absorber</a:t>
            </a:r>
          </a:p>
        </p:txBody>
      </p:sp>
    </p:spTree>
    <p:extLst>
      <p:ext uri="{BB962C8B-B14F-4D97-AF65-F5344CB8AC3E}">
        <p14:creationId xmlns:p14="http://schemas.microsoft.com/office/powerpoint/2010/main" val="136899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CO₂ Absorber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Removes carbon dioxide</a:t>
            </a:r>
          </a:p>
          <a:p>
            <a:pPr lvl="0"/>
            <a:r>
              <a:rPr lang="en-US" dirty="0"/>
              <a:t>Uses soda lime or disposable absorber</a:t>
            </a:r>
          </a:p>
          <a:p>
            <a:pPr lvl="0"/>
            <a:r>
              <a:rPr lang="en-US" dirty="0"/>
              <a:t>Helps in rebreathing</a:t>
            </a:r>
          </a:p>
          <a:p>
            <a:pPr lvl="0"/>
            <a:r>
              <a:rPr lang="en-US" dirty="0"/>
              <a:t>Maintains proper gas composition</a:t>
            </a:r>
          </a:p>
          <a:p>
            <a:pPr lvl="0"/>
            <a:r>
              <a:rPr lang="en-US" dirty="0"/>
              <a:t>Bypass valve present</a:t>
            </a:r>
          </a:p>
          <a:p>
            <a:pPr lvl="0"/>
            <a:r>
              <a:rPr lang="en-US" dirty="0"/>
              <a:t>Easy replacement</a:t>
            </a:r>
          </a:p>
          <a:p>
            <a:pPr lvl="0"/>
            <a:r>
              <a:rPr lang="en-US" dirty="0"/>
              <a:t>No interruption of anesthesia</a:t>
            </a:r>
          </a:p>
          <a:p>
            <a:pPr lvl="0"/>
            <a:r>
              <a:rPr lang="en-US" dirty="0"/>
              <a:t>Reduces resistance</a:t>
            </a:r>
          </a:p>
        </p:txBody>
      </p:sp>
    </p:spTree>
    <p:extLst>
      <p:ext uri="{BB962C8B-B14F-4D97-AF65-F5344CB8AC3E}">
        <p14:creationId xmlns:p14="http://schemas.microsoft.com/office/powerpoint/2010/main" val="229786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Ventilator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Very important component</a:t>
            </a:r>
          </a:p>
          <a:p>
            <a:pPr lvl="0"/>
            <a:r>
              <a:rPr lang="en-US" dirty="0"/>
              <a:t>Uses electronic piston or turbine</a:t>
            </a:r>
          </a:p>
          <a:p>
            <a:pPr lvl="0"/>
            <a:r>
              <a:rPr lang="en-US" dirty="0"/>
              <a:t>Provides controlled ventilation</a:t>
            </a:r>
          </a:p>
          <a:p>
            <a:pPr lvl="0"/>
            <a:r>
              <a:rPr lang="en-US" dirty="0"/>
              <a:t>Accurate tidal volume delivery</a:t>
            </a:r>
          </a:p>
          <a:p>
            <a:pPr lvl="0"/>
            <a:r>
              <a:rPr lang="en-US" dirty="0"/>
              <a:t>Supports critical patients</a:t>
            </a:r>
          </a:p>
          <a:p>
            <a:pPr lvl="0"/>
            <a:r>
              <a:rPr lang="en-US" dirty="0"/>
              <a:t>Has advanced ventilation modes</a:t>
            </a:r>
          </a:p>
          <a:p>
            <a:pPr lvl="0"/>
            <a:r>
              <a:rPr lang="en-US" dirty="0"/>
              <a:t>Reduces manual ventilation</a:t>
            </a:r>
          </a:p>
          <a:p>
            <a:r>
              <a:rPr lang="en-US" dirty="0"/>
              <a:t>Improves safety</a:t>
            </a:r>
          </a:p>
        </p:txBody>
      </p:sp>
    </p:spTree>
    <p:extLst>
      <p:ext uri="{BB962C8B-B14F-4D97-AF65-F5344CB8AC3E}">
        <p14:creationId xmlns:p14="http://schemas.microsoft.com/office/powerpoint/2010/main" val="159513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68" y="2459255"/>
            <a:ext cx="3768292" cy="3768292"/>
          </a:xfrm>
        </p:spPr>
      </p:pic>
    </p:spTree>
    <p:extLst>
      <p:ext uri="{BB962C8B-B14F-4D97-AF65-F5344CB8AC3E}">
        <p14:creationId xmlns:p14="http://schemas.microsoft.com/office/powerpoint/2010/main" val="2709158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Patient Monitoring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Continuous patient </a:t>
            </a:r>
            <a:r>
              <a:rPr lang="en-US" dirty="0" smtClean="0"/>
              <a:t>monitoring</a:t>
            </a:r>
          </a:p>
          <a:p>
            <a:r>
              <a:rPr lang="en-US" dirty="0"/>
              <a:t>Heart rate monitoring</a:t>
            </a:r>
          </a:p>
          <a:p>
            <a:r>
              <a:rPr lang="en-US" dirty="0"/>
              <a:t>ECG monitoring</a:t>
            </a:r>
          </a:p>
          <a:p>
            <a:r>
              <a:rPr lang="en-US" dirty="0"/>
              <a:t>Blood pressure monitoring</a:t>
            </a:r>
          </a:p>
          <a:p>
            <a:r>
              <a:rPr lang="en-US" dirty="0"/>
              <a:t>Oxygen saturation (</a:t>
            </a:r>
            <a:r>
              <a:rPr lang="en-US" dirty="0" err="1"/>
              <a:t>SpO</a:t>
            </a:r>
            <a:r>
              <a:rPr lang="en-US" dirty="0"/>
              <a:t>₂)</a:t>
            </a:r>
          </a:p>
          <a:p>
            <a:pPr lvl="0"/>
            <a:r>
              <a:rPr lang="en-US" dirty="0"/>
              <a:t>Improves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140464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Integrated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All systems work together</a:t>
            </a:r>
          </a:p>
          <a:p>
            <a:pPr lvl="0"/>
            <a:r>
              <a:rPr lang="en-US" dirty="0"/>
              <a:t>Accurate tidal volume delivery</a:t>
            </a:r>
          </a:p>
          <a:p>
            <a:pPr lvl="0"/>
            <a:r>
              <a:rPr lang="en-US" dirty="0"/>
              <a:t>Reduces low pressure hazards</a:t>
            </a:r>
          </a:p>
          <a:p>
            <a:pPr lvl="0"/>
            <a:r>
              <a:rPr lang="en-US" dirty="0"/>
              <a:t>Improves anesthesia safety</a:t>
            </a:r>
          </a:p>
          <a:p>
            <a:pPr lvl="0"/>
            <a:r>
              <a:rPr lang="en-US" dirty="0"/>
              <a:t>Better monitoring</a:t>
            </a:r>
          </a:p>
          <a:p>
            <a:pPr lvl="0"/>
            <a:r>
              <a:rPr lang="en-US" dirty="0"/>
              <a:t>Less human error</a:t>
            </a:r>
          </a:p>
          <a:p>
            <a:pPr lvl="0"/>
            <a:r>
              <a:rPr lang="en-US" dirty="0"/>
              <a:t>Saves time</a:t>
            </a:r>
          </a:p>
          <a:p>
            <a:r>
              <a:rPr lang="en-US" dirty="0"/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211493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Modern machines are complex</a:t>
            </a:r>
          </a:p>
          <a:p>
            <a:pPr lvl="0"/>
            <a:r>
              <a:rPr lang="en-US" dirty="0"/>
              <a:t>Staff needs proper training</a:t>
            </a:r>
          </a:p>
          <a:p>
            <a:pPr lvl="0"/>
            <a:r>
              <a:rPr lang="en-US" dirty="0"/>
              <a:t>Electronic systems need understanding</a:t>
            </a:r>
          </a:p>
          <a:p>
            <a:pPr lvl="0"/>
            <a:r>
              <a:rPr lang="en-US" dirty="0"/>
              <a:t>Software-based controls</a:t>
            </a:r>
          </a:p>
          <a:p>
            <a:pPr lvl="0"/>
            <a:r>
              <a:rPr lang="en-US" dirty="0"/>
              <a:t>Wrong use can cause errors</a:t>
            </a:r>
          </a:p>
          <a:p>
            <a:pPr lvl="0"/>
            <a:r>
              <a:rPr lang="en-US" dirty="0"/>
              <a:t>Training improves safety</a:t>
            </a:r>
          </a:p>
          <a:p>
            <a:pPr lvl="0"/>
            <a:r>
              <a:rPr lang="en-US" dirty="0"/>
              <a:t>Reduces accidents</a:t>
            </a:r>
          </a:p>
          <a:p>
            <a:r>
              <a:rPr lang="en-US" dirty="0"/>
              <a:t>Improves confidence</a:t>
            </a:r>
          </a:p>
        </p:txBody>
      </p:sp>
    </p:spTree>
    <p:extLst>
      <p:ext uri="{BB962C8B-B14F-4D97-AF65-F5344CB8AC3E}">
        <p14:creationId xmlns:p14="http://schemas.microsoft.com/office/powerpoint/2010/main" val="228602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84159" y="2527491"/>
            <a:ext cx="92442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Anesthesia machines are essential in surgery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machines had many limitations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Patient safety was a major concern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Modern machines are more reliable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 features have greatly improved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delivery is accurate and controlled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systems help anesthetists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Overall patient care has improved</a:t>
            </a:r>
          </a:p>
        </p:txBody>
      </p:sp>
    </p:spTree>
    <p:extLst>
      <p:ext uri="{BB962C8B-B14F-4D97-AF65-F5344CB8AC3E}">
        <p14:creationId xmlns:p14="http://schemas.microsoft.com/office/powerpoint/2010/main" val="352871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08" y="2375422"/>
            <a:ext cx="6699183" cy="37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49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Anesthesia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anesthesia machine is used in operation </a:t>
            </a:r>
            <a:r>
              <a:rPr lang="en-US" dirty="0" smtClean="0"/>
              <a:t>theaters</a:t>
            </a:r>
          </a:p>
          <a:p>
            <a:r>
              <a:rPr lang="en-US" dirty="0"/>
              <a:t>It helps doctors give anesthesia to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The </a:t>
            </a:r>
            <a:r>
              <a:rPr lang="en-US" dirty="0"/>
              <a:t>machine keeps the patient unconscious during </a:t>
            </a:r>
            <a:r>
              <a:rPr lang="en-US" dirty="0" smtClean="0"/>
              <a:t>surgery</a:t>
            </a:r>
          </a:p>
          <a:p>
            <a:r>
              <a:rPr lang="en-US" dirty="0" smtClean="0"/>
              <a:t>It </a:t>
            </a:r>
            <a:r>
              <a:rPr lang="en-US" dirty="0"/>
              <a:t>supplies oxygen and anesthetic </a:t>
            </a:r>
            <a:r>
              <a:rPr lang="en-US" dirty="0" smtClean="0"/>
              <a:t>gases</a:t>
            </a:r>
          </a:p>
          <a:p>
            <a:r>
              <a:rPr lang="en-US" dirty="0" smtClean="0"/>
              <a:t>Proper </a:t>
            </a:r>
            <a:r>
              <a:rPr lang="en-US" dirty="0"/>
              <a:t>anesthesia is important for safe </a:t>
            </a:r>
            <a:r>
              <a:rPr lang="en-US" dirty="0" smtClean="0"/>
              <a:t>surgery</a:t>
            </a:r>
          </a:p>
          <a:p>
            <a:r>
              <a:rPr lang="en-US" dirty="0" smtClean="0"/>
              <a:t>The </a:t>
            </a:r>
            <a:r>
              <a:rPr lang="en-US" dirty="0"/>
              <a:t>machine controls pressure and gas </a:t>
            </a:r>
            <a:r>
              <a:rPr lang="en-US" dirty="0" smtClean="0"/>
              <a:t>flow</a:t>
            </a:r>
          </a:p>
          <a:p>
            <a:r>
              <a:rPr lang="en-US" dirty="0" smtClean="0"/>
              <a:t> It </a:t>
            </a:r>
            <a:r>
              <a:rPr lang="en-US" dirty="0"/>
              <a:t>is handled by an anesthetist</a:t>
            </a:r>
          </a:p>
        </p:txBody>
      </p:sp>
    </p:spTree>
    <p:extLst>
      <p:ext uri="{BB962C8B-B14F-4D97-AF65-F5344CB8AC3E}">
        <p14:creationId xmlns:p14="http://schemas.microsoft.com/office/powerpoint/2010/main" val="281545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Boyle’s Anesthesia Machine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51242"/>
            <a:ext cx="8647496" cy="37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Boyle’s machine is the most commonly used anesthesia machine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developed in the early 20th century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works on a continuous flow system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delivers oxygen mixed with anesthetic vapors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Gases are given at controlled pressure and flow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 constant gas supply to the patient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can be used if needed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widely used in hospitals</a:t>
            </a:r>
          </a:p>
        </p:txBody>
      </p:sp>
    </p:spTree>
    <p:extLst>
      <p:ext uri="{BB962C8B-B14F-4D97-AF65-F5344CB8AC3E}">
        <p14:creationId xmlns:p14="http://schemas.microsoft.com/office/powerpoint/2010/main" val="140725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Problems with Early Anesthesia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machines caused high wastage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Anesthetic agents were not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were completely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gas flow was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over gas delivery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systems were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ccuracy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treatment was low</a:t>
            </a:r>
          </a:p>
        </p:txBody>
      </p:sp>
    </p:spTree>
    <p:extLst>
      <p:ext uri="{BB962C8B-B14F-4D97-AF65-F5344CB8AC3E}">
        <p14:creationId xmlns:p14="http://schemas.microsoft.com/office/powerpoint/2010/main" val="293944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 and System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machines had 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Disconnection was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connections could occur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Tubes could bend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leakage was a serious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meters were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unreliable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9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Lack of Safety Features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68655" y="2393858"/>
            <a:ext cx="8695622" cy="39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alarm systems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Anesthetists had to monitor everything manually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increased workload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patients were difficult to manage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was not accurate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 efficiency was very low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 was compromised</a:t>
            </a:r>
          </a:p>
        </p:txBody>
      </p:sp>
    </p:spTree>
    <p:extLst>
      <p:ext uri="{BB962C8B-B14F-4D97-AF65-F5344CB8AC3E}">
        <p14:creationId xmlns:p14="http://schemas.microsoft.com/office/powerpoint/2010/main" val="274129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 for Improvement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973098"/>
            <a:ext cx="93886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patient lives were at risk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Accurate control of anesthesia was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 oxygen supply was very important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 ventilation had to be maintained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Oxygen-enriched gas was required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 machines were not reliable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flow was not always accurate</a:t>
            </a:r>
          </a:p>
        </p:txBody>
      </p:sp>
    </p:spTree>
    <p:extLst>
      <p:ext uri="{BB962C8B-B14F-4D97-AF65-F5344CB8AC3E}">
        <p14:creationId xmlns:p14="http://schemas.microsoft.com/office/powerpoint/2010/main" val="14870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Modern Anesthesia Machines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692906"/>
            <a:ext cx="93501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 machines focus on patient safety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anesthesia delivery has improved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components were added to machines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 mixture accuracy is much better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Advanced monitoring systems are included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Fail-safe systems are now available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Hypoxic guard systems were introduced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performance has improved</a:t>
            </a:r>
          </a:p>
        </p:txBody>
      </p:sp>
    </p:spTree>
    <p:extLst>
      <p:ext uri="{BB962C8B-B14F-4D97-AF65-F5344CB8AC3E}">
        <p14:creationId xmlns:p14="http://schemas.microsoft.com/office/powerpoint/2010/main" val="235088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794</Words>
  <Application>Microsoft Office PowerPoint</Application>
  <PresentationFormat>Widescreen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Times New Roman</vt:lpstr>
      <vt:lpstr>Organic</vt:lpstr>
      <vt:lpstr>Anesthesia Machine</vt:lpstr>
      <vt:lpstr>PowerPoint Presentation</vt:lpstr>
      <vt:lpstr>Anesthesia Machine</vt:lpstr>
      <vt:lpstr>Boyle’s Anesthesia Machine</vt:lpstr>
      <vt:lpstr>Problems with Early Anesthesia Machines</vt:lpstr>
      <vt:lpstr>Connection and System Issues</vt:lpstr>
      <vt:lpstr>Lack of Safety Features</vt:lpstr>
      <vt:lpstr>Need for Improvement</vt:lpstr>
      <vt:lpstr>Development of Modern Anesthesia Machines</vt:lpstr>
      <vt:lpstr>Hypoxic Guard and Fail-Safe System</vt:lpstr>
      <vt:lpstr>Safety Systems in Anesthesia Machines</vt:lpstr>
      <vt:lpstr>Comparison (Old vs Modern)</vt:lpstr>
      <vt:lpstr>What is Anesthesia Workstation</vt:lpstr>
      <vt:lpstr>Main Components</vt:lpstr>
      <vt:lpstr>Electronic Flow Meters</vt:lpstr>
      <vt:lpstr>Advantages of Electronic Flow Meters</vt:lpstr>
      <vt:lpstr>Breathing Circuit (Circle System)</vt:lpstr>
      <vt:lpstr>CO₂ Absorber System</vt:lpstr>
      <vt:lpstr>Ventilator System</vt:lpstr>
      <vt:lpstr>Patient Monitoring System</vt:lpstr>
      <vt:lpstr>Advantages of Integrated Workstation</vt:lpstr>
      <vt:lpstr>Training Requirement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Machine</dc:title>
  <dc:creator>ADMIN</dc:creator>
  <cp:lastModifiedBy>ADMIN</cp:lastModifiedBy>
  <cp:revision>5</cp:revision>
  <dcterms:created xsi:type="dcterms:W3CDTF">2026-01-12T17:57:32Z</dcterms:created>
  <dcterms:modified xsi:type="dcterms:W3CDTF">2026-01-14T04:07:02Z</dcterms:modified>
</cp:coreProperties>
</file>