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80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66" r:id="rId24"/>
    <p:sldId id="26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43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44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103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215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30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790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906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232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541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08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14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7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98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00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01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507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7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2ACF718-82A3-4245-B287-B785FDD1361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75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Anesthesia Machine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FSC ( OTT)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51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Hypoxic Guard and Fail-Safe System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508240"/>
            <a:ext cx="922501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Hypoxic guard prevents low oxygen delivery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ensures oxygen concentration stays above 21%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oxygen decreases, nitrous oxide also decreases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prevents hypoxic gas mixture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Fail-safe system protects the patient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 flow is controlled automatically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Anesthesia delivery becomes safer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Risk of complications is reduced</a:t>
            </a:r>
          </a:p>
        </p:txBody>
      </p:sp>
    </p:spTree>
    <p:extLst>
      <p:ext uri="{BB962C8B-B14F-4D97-AF65-F5344CB8AC3E}">
        <p14:creationId xmlns:p14="http://schemas.microsoft.com/office/powerpoint/2010/main" val="7481190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Safety Systems in Anesthesia Machines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15989"/>
            <a:ext cx="9601197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Pin Index Safety System is used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 cylinders are color coded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Gas-specific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connectors are used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Wrong gas connection is prevented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Scavenging systems remove waste gases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Operating room pollution is reduced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Medical staff and patients remain safe</a:t>
            </a:r>
          </a:p>
        </p:txBody>
      </p:sp>
    </p:spTree>
    <p:extLst>
      <p:ext uri="{BB962C8B-B14F-4D97-AF65-F5344CB8AC3E}">
        <p14:creationId xmlns:p14="http://schemas.microsoft.com/office/powerpoint/2010/main" val="41819254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Comparison (Old </a:t>
            </a:r>
            <a:r>
              <a:rPr lang="en-US" b="1" dirty="0" err="1"/>
              <a:t>vs</a:t>
            </a:r>
            <a:r>
              <a:rPr lang="en-US" b="1" dirty="0"/>
              <a:t> Modern)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8679266"/>
              </p:ext>
            </p:extLst>
          </p:nvPr>
        </p:nvGraphicFramePr>
        <p:xfrm>
          <a:off x="1295400" y="2557463"/>
          <a:ext cx="9601200" cy="2900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  <a:gridCol w="4800600"/>
              </a:tblGrid>
              <a:tr h="58001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 Anesthesia machines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  Anesthesia machines</a:t>
                      </a: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/>
                    </a:p>
                  </a:txBody>
                  <a:tcPr/>
                </a:tc>
              </a:tr>
              <a:tr h="580012">
                <a:tc>
                  <a:txBody>
                    <a:bodyPr/>
                    <a:lstStyle/>
                    <a:p>
                      <a:pPr lv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 machines were separate units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 machines are integrated</a:t>
                      </a:r>
                      <a:endParaRPr lang="en-US" dirty="0"/>
                    </a:p>
                  </a:txBody>
                  <a:tcPr/>
                </a:tc>
              </a:tr>
              <a:tr h="580012">
                <a:tc>
                  <a:txBody>
                    <a:bodyPr/>
                    <a:lstStyle/>
                    <a:p>
                      <a:pPr lv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 used manual controls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 use electronic controls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0012">
                <a:tc>
                  <a:txBody>
                    <a:bodyPr/>
                    <a:lstStyle/>
                    <a:p>
                      <a:pPr lv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 had limited monitoring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 have multi-parameter monitoring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80012">
                <a:tc>
                  <a:txBody>
                    <a:bodyPr/>
                    <a:lstStyle/>
                    <a:p>
                      <a:pPr lv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 wasted gases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 save gases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841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is Anesthesia Workstation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an integrated anesthesia unit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Combines gas delivery system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Includes ventilator system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patient monitoring system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Works with electronic controls</a:t>
            </a: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surgeries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safety and efficiency</a:t>
            </a:r>
          </a:p>
        </p:txBody>
      </p:sp>
    </p:spTree>
    <p:extLst>
      <p:ext uri="{BB962C8B-B14F-4D97-AF65-F5344CB8AC3E}">
        <p14:creationId xmlns:p14="http://schemas.microsoft.com/office/powerpoint/2010/main" val="8971868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Main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 delivery system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flow meters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Vaporizers for anesthetic agents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Breathing circuit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ventilator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monitoring system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Scavenging system</a:t>
            </a:r>
          </a:p>
        </p:txBody>
      </p:sp>
    </p:spTree>
    <p:extLst>
      <p:ext uri="{BB962C8B-B14F-4D97-AF65-F5344CB8AC3E}">
        <p14:creationId xmlns:p14="http://schemas.microsoft.com/office/powerpoint/2010/main" val="16339431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Electronic Flow 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accurate than mechanical meters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electronic sensors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glass flow tubes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 shown on digital display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Reduces leakage risk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Easy visualization of gas flow</a:t>
            </a: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anesthetic gases</a:t>
            </a:r>
          </a:p>
        </p:txBody>
      </p:sp>
    </p:spTree>
    <p:extLst>
      <p:ext uri="{BB962C8B-B14F-4D97-AF65-F5344CB8AC3E}">
        <p14:creationId xmlns:p14="http://schemas.microsoft.com/office/powerpoint/2010/main" val="7052494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Electronic Flow 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accuracy in gas delivery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Less mechanical failure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control of oxygen flow</a:t>
            </a:r>
          </a:p>
          <a:p>
            <a:pPr lvl="0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display is clear</a:t>
            </a:r>
          </a:p>
          <a:p>
            <a:pPr lvl="0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economy of gases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Safer for patient</a:t>
            </a:r>
          </a:p>
        </p:txBody>
      </p:sp>
    </p:spTree>
    <p:extLst>
      <p:ext uri="{BB962C8B-B14F-4D97-AF65-F5344CB8AC3E}">
        <p14:creationId xmlns:p14="http://schemas.microsoft.com/office/powerpoint/2010/main" val="86993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Breathing Circuit (Circle System)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Modern machines use circle system</a:t>
            </a:r>
          </a:p>
          <a:p>
            <a:pPr lvl="0"/>
            <a:r>
              <a:rPr lang="en-US" dirty="0"/>
              <a:t>Designed for low flow anesthesia</a:t>
            </a:r>
          </a:p>
          <a:p>
            <a:pPr lvl="0"/>
            <a:r>
              <a:rPr lang="en-US" dirty="0"/>
              <a:t>Reuses oxygen and anesthetic gases</a:t>
            </a:r>
          </a:p>
          <a:p>
            <a:pPr lvl="0"/>
            <a:r>
              <a:rPr lang="en-US" dirty="0"/>
              <a:t>Reduces wastage of gases</a:t>
            </a:r>
          </a:p>
          <a:p>
            <a:pPr lvl="0"/>
            <a:r>
              <a:rPr lang="en-US" dirty="0"/>
              <a:t>Has CO₂ absorber</a:t>
            </a:r>
          </a:p>
        </p:txBody>
      </p:sp>
    </p:spTree>
    <p:extLst>
      <p:ext uri="{BB962C8B-B14F-4D97-AF65-F5344CB8AC3E}">
        <p14:creationId xmlns:p14="http://schemas.microsoft.com/office/powerpoint/2010/main" val="1368999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CO₂ Absorber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Removes carbon dioxide</a:t>
            </a:r>
          </a:p>
          <a:p>
            <a:pPr lvl="0"/>
            <a:r>
              <a:rPr lang="en-US" dirty="0"/>
              <a:t>Uses soda lime or disposable absorber</a:t>
            </a:r>
          </a:p>
          <a:p>
            <a:pPr lvl="0"/>
            <a:r>
              <a:rPr lang="en-US" dirty="0"/>
              <a:t>Helps in rebreathing</a:t>
            </a:r>
          </a:p>
          <a:p>
            <a:pPr lvl="0"/>
            <a:r>
              <a:rPr lang="en-US" dirty="0"/>
              <a:t>Maintains proper gas composition</a:t>
            </a:r>
          </a:p>
          <a:p>
            <a:pPr lvl="0"/>
            <a:r>
              <a:rPr lang="en-US" dirty="0"/>
              <a:t>Bypass valve present</a:t>
            </a:r>
          </a:p>
          <a:p>
            <a:pPr lvl="0"/>
            <a:r>
              <a:rPr lang="en-US" dirty="0"/>
              <a:t>Easy replacement</a:t>
            </a:r>
          </a:p>
          <a:p>
            <a:pPr lvl="0"/>
            <a:r>
              <a:rPr lang="en-US" dirty="0"/>
              <a:t>No interruption of anesthesia</a:t>
            </a:r>
          </a:p>
          <a:p>
            <a:pPr lvl="0"/>
            <a:r>
              <a:rPr lang="en-US" dirty="0"/>
              <a:t>Reduces resistance</a:t>
            </a:r>
          </a:p>
        </p:txBody>
      </p:sp>
    </p:spTree>
    <p:extLst>
      <p:ext uri="{BB962C8B-B14F-4D97-AF65-F5344CB8AC3E}">
        <p14:creationId xmlns:p14="http://schemas.microsoft.com/office/powerpoint/2010/main" val="2297863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Ventilator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Very important component</a:t>
            </a:r>
          </a:p>
          <a:p>
            <a:pPr lvl="0"/>
            <a:r>
              <a:rPr lang="en-US" dirty="0"/>
              <a:t>Uses electronic piston or turbine</a:t>
            </a:r>
          </a:p>
          <a:p>
            <a:pPr lvl="0"/>
            <a:r>
              <a:rPr lang="en-US" dirty="0"/>
              <a:t>Provides controlled ventilation</a:t>
            </a:r>
          </a:p>
          <a:p>
            <a:pPr lvl="0"/>
            <a:r>
              <a:rPr lang="en-US" dirty="0"/>
              <a:t>Accurate tidal volume delivery</a:t>
            </a:r>
          </a:p>
          <a:p>
            <a:pPr lvl="0"/>
            <a:r>
              <a:rPr lang="en-US" dirty="0"/>
              <a:t>Supports critical patients</a:t>
            </a:r>
          </a:p>
          <a:p>
            <a:pPr lvl="0"/>
            <a:r>
              <a:rPr lang="en-US" dirty="0"/>
              <a:t>Has advanced ventilation modes</a:t>
            </a:r>
          </a:p>
          <a:p>
            <a:pPr lvl="0"/>
            <a:r>
              <a:rPr lang="en-US" dirty="0"/>
              <a:t>Reduces manual ventilation</a:t>
            </a:r>
          </a:p>
          <a:p>
            <a:r>
              <a:rPr lang="en-US" dirty="0"/>
              <a:t>Improves safety</a:t>
            </a:r>
          </a:p>
        </p:txBody>
      </p:sp>
    </p:spTree>
    <p:extLst>
      <p:ext uri="{BB962C8B-B14F-4D97-AF65-F5344CB8AC3E}">
        <p14:creationId xmlns:p14="http://schemas.microsoft.com/office/powerpoint/2010/main" val="1595137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768" y="2459255"/>
            <a:ext cx="3768292" cy="3768292"/>
          </a:xfrm>
        </p:spPr>
      </p:pic>
    </p:spTree>
    <p:extLst>
      <p:ext uri="{BB962C8B-B14F-4D97-AF65-F5344CB8AC3E}">
        <p14:creationId xmlns:p14="http://schemas.microsoft.com/office/powerpoint/2010/main" val="2709158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Patient Monitoring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Continuous patient </a:t>
            </a:r>
            <a:r>
              <a:rPr lang="en-US" dirty="0" smtClean="0"/>
              <a:t>monitoring</a:t>
            </a:r>
          </a:p>
          <a:p>
            <a:r>
              <a:rPr lang="en-US" dirty="0"/>
              <a:t>Heart rate monitoring</a:t>
            </a:r>
          </a:p>
          <a:p>
            <a:r>
              <a:rPr lang="en-US" dirty="0"/>
              <a:t>ECG monitoring</a:t>
            </a:r>
          </a:p>
          <a:p>
            <a:r>
              <a:rPr lang="en-US" dirty="0"/>
              <a:t>Blood pressure monitoring</a:t>
            </a:r>
          </a:p>
          <a:p>
            <a:r>
              <a:rPr lang="en-US" dirty="0"/>
              <a:t>Oxygen saturation (</a:t>
            </a:r>
            <a:r>
              <a:rPr lang="en-US" dirty="0" err="1"/>
              <a:t>SpO</a:t>
            </a:r>
            <a:r>
              <a:rPr lang="en-US" dirty="0"/>
              <a:t>₂)</a:t>
            </a:r>
          </a:p>
          <a:p>
            <a:pPr lvl="0"/>
            <a:r>
              <a:rPr lang="en-US" dirty="0"/>
              <a:t>Improves patient safety</a:t>
            </a:r>
          </a:p>
        </p:txBody>
      </p:sp>
    </p:spTree>
    <p:extLst>
      <p:ext uri="{BB962C8B-B14F-4D97-AF65-F5344CB8AC3E}">
        <p14:creationId xmlns:p14="http://schemas.microsoft.com/office/powerpoint/2010/main" val="14046468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Integrated Workstation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All systems work together</a:t>
            </a:r>
          </a:p>
          <a:p>
            <a:pPr lvl="0"/>
            <a:r>
              <a:rPr lang="en-US" dirty="0"/>
              <a:t>Accurate tidal volume delivery</a:t>
            </a:r>
          </a:p>
          <a:p>
            <a:pPr lvl="0"/>
            <a:r>
              <a:rPr lang="en-US" dirty="0"/>
              <a:t>Reduces low pressure hazards</a:t>
            </a:r>
          </a:p>
          <a:p>
            <a:pPr lvl="0"/>
            <a:r>
              <a:rPr lang="en-US" dirty="0"/>
              <a:t>Improves anesthesia safety</a:t>
            </a:r>
          </a:p>
          <a:p>
            <a:pPr lvl="0"/>
            <a:r>
              <a:rPr lang="en-US" dirty="0"/>
              <a:t>Better monitoring</a:t>
            </a:r>
          </a:p>
          <a:p>
            <a:pPr lvl="0"/>
            <a:r>
              <a:rPr lang="en-US" dirty="0"/>
              <a:t>Less human error</a:t>
            </a:r>
          </a:p>
          <a:p>
            <a:pPr lvl="0"/>
            <a:r>
              <a:rPr lang="en-US" dirty="0"/>
              <a:t>Saves time</a:t>
            </a:r>
          </a:p>
          <a:p>
            <a:r>
              <a:rPr lang="en-US" dirty="0"/>
              <a:t>Cost effective</a:t>
            </a:r>
          </a:p>
        </p:txBody>
      </p:sp>
    </p:spTree>
    <p:extLst>
      <p:ext uri="{BB962C8B-B14F-4D97-AF65-F5344CB8AC3E}">
        <p14:creationId xmlns:p14="http://schemas.microsoft.com/office/powerpoint/2010/main" val="2114935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Training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Modern machines are complex</a:t>
            </a:r>
          </a:p>
          <a:p>
            <a:pPr lvl="0"/>
            <a:r>
              <a:rPr lang="en-US" dirty="0"/>
              <a:t>Staff needs proper training</a:t>
            </a:r>
          </a:p>
          <a:p>
            <a:pPr lvl="0"/>
            <a:r>
              <a:rPr lang="en-US" dirty="0"/>
              <a:t>Electronic systems need understanding</a:t>
            </a:r>
          </a:p>
          <a:p>
            <a:pPr lvl="0"/>
            <a:r>
              <a:rPr lang="en-US" dirty="0"/>
              <a:t>Software-based controls</a:t>
            </a:r>
          </a:p>
          <a:p>
            <a:pPr lvl="0"/>
            <a:r>
              <a:rPr lang="en-US" dirty="0"/>
              <a:t>Wrong use can cause errors</a:t>
            </a:r>
          </a:p>
          <a:p>
            <a:pPr lvl="0"/>
            <a:r>
              <a:rPr lang="en-US" dirty="0"/>
              <a:t>Training improves safety</a:t>
            </a:r>
          </a:p>
          <a:p>
            <a:pPr lvl="0"/>
            <a:r>
              <a:rPr lang="en-US" dirty="0"/>
              <a:t>Reduces accidents</a:t>
            </a:r>
          </a:p>
          <a:p>
            <a:r>
              <a:rPr lang="en-US" dirty="0"/>
              <a:t>Improves confidence</a:t>
            </a:r>
          </a:p>
        </p:txBody>
      </p:sp>
    </p:spTree>
    <p:extLst>
      <p:ext uri="{BB962C8B-B14F-4D97-AF65-F5344CB8AC3E}">
        <p14:creationId xmlns:p14="http://schemas.microsoft.com/office/powerpoint/2010/main" val="2286021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584159" y="2527491"/>
            <a:ext cx="924426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Anesthesia machines are essential in surgery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Early machines had many limitations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Patient safety was a major concern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Modern machines are more reliable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Safety features have greatly improved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 delivery is accurate and controlled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 systems help anesthetists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Overall patient care has improved</a:t>
            </a:r>
          </a:p>
        </p:txBody>
      </p:sp>
    </p:spTree>
    <p:extLst>
      <p:ext uri="{BB962C8B-B14F-4D97-AF65-F5344CB8AC3E}">
        <p14:creationId xmlns:p14="http://schemas.microsoft.com/office/powerpoint/2010/main" val="35287106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408" y="2375422"/>
            <a:ext cx="6699183" cy="3786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14987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Anesthesia Machine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 anesthesia machine is used in operation </a:t>
            </a:r>
            <a:r>
              <a:rPr lang="en-US" dirty="0" smtClean="0"/>
              <a:t>theaters</a:t>
            </a:r>
          </a:p>
          <a:p>
            <a:r>
              <a:rPr lang="en-US" dirty="0"/>
              <a:t>It helps doctors give anesthesia to </a:t>
            </a:r>
            <a:r>
              <a:rPr lang="en-US" dirty="0" smtClean="0"/>
              <a:t>patients</a:t>
            </a:r>
          </a:p>
          <a:p>
            <a:r>
              <a:rPr lang="en-US" dirty="0" smtClean="0"/>
              <a:t>The </a:t>
            </a:r>
            <a:r>
              <a:rPr lang="en-US" dirty="0"/>
              <a:t>machine keeps the patient unconscious during </a:t>
            </a:r>
            <a:r>
              <a:rPr lang="en-US" dirty="0" smtClean="0"/>
              <a:t>surgery</a:t>
            </a:r>
          </a:p>
          <a:p>
            <a:r>
              <a:rPr lang="en-US" dirty="0" smtClean="0"/>
              <a:t>It </a:t>
            </a:r>
            <a:r>
              <a:rPr lang="en-US" dirty="0"/>
              <a:t>supplies oxygen and anesthetic </a:t>
            </a:r>
            <a:r>
              <a:rPr lang="en-US" dirty="0" smtClean="0"/>
              <a:t>gases</a:t>
            </a:r>
          </a:p>
          <a:p>
            <a:r>
              <a:rPr lang="en-US" dirty="0" smtClean="0"/>
              <a:t>Proper </a:t>
            </a:r>
            <a:r>
              <a:rPr lang="en-US" dirty="0"/>
              <a:t>anesthesia is important for safe </a:t>
            </a:r>
            <a:r>
              <a:rPr lang="en-US" dirty="0" smtClean="0"/>
              <a:t>surgery</a:t>
            </a:r>
          </a:p>
          <a:p>
            <a:r>
              <a:rPr lang="en-US" dirty="0" smtClean="0"/>
              <a:t>The </a:t>
            </a:r>
            <a:r>
              <a:rPr lang="en-US" dirty="0"/>
              <a:t>machine controls pressure and gas </a:t>
            </a:r>
            <a:r>
              <a:rPr lang="en-US" dirty="0" smtClean="0"/>
              <a:t>flow</a:t>
            </a:r>
          </a:p>
          <a:p>
            <a:r>
              <a:rPr lang="en-US" dirty="0" smtClean="0"/>
              <a:t> It </a:t>
            </a:r>
            <a:r>
              <a:rPr lang="en-US" dirty="0"/>
              <a:t>is handled by an anesthetist</a:t>
            </a:r>
          </a:p>
        </p:txBody>
      </p:sp>
    </p:spTree>
    <p:extLst>
      <p:ext uri="{BB962C8B-B14F-4D97-AF65-F5344CB8AC3E}">
        <p14:creationId xmlns:p14="http://schemas.microsoft.com/office/powerpoint/2010/main" val="2815457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Boyle’s Anesthesia Machine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351242"/>
            <a:ext cx="8647496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Boyle’s machine is the most commonly used anesthesia machine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developed in the early 20th century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works on a continuous flow system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delivers oxygen mixed with anesthetic vapors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Gases are given at controlled pressure and flow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provides a constant gas supply to the patient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Mechanical ventilation can be used if needed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widely used in hospitals</a:t>
            </a:r>
          </a:p>
        </p:txBody>
      </p:sp>
    </p:spTree>
    <p:extLst>
      <p:ext uri="{BB962C8B-B14F-4D97-AF65-F5344CB8AC3E}">
        <p14:creationId xmlns:p14="http://schemas.microsoft.com/office/powerpoint/2010/main" val="1407256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Problems with Early Anesthesia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machines caused high wastage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gases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Anesthetic agents were not used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efficiently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Machines were completely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Fresh gas flow was very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over gas delivery was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poor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Monitoring systems were not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ccuracy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treatment was low</a:t>
            </a:r>
          </a:p>
        </p:txBody>
      </p:sp>
    </p:spTree>
    <p:extLst>
      <p:ext uri="{BB962C8B-B14F-4D97-AF65-F5344CB8AC3E}">
        <p14:creationId xmlns:p14="http://schemas.microsoft.com/office/powerpoint/2010/main" val="2939444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Connection and System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machines had many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connections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Disconnection was very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Wrong connections could occur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easily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Tubes could bend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kink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 leakage was a serious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 meters were not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accurate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 delivery was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unreliable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492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Lack of Safety Features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68655" y="2393858"/>
            <a:ext cx="869562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were no alarm systems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Anesthetists had to monitor everything manually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Mechanical ventilation increased workload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Critical patients were difficult to manage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Gas delivery was not accurate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System efficiency was very low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Patient safety was compromised</a:t>
            </a:r>
          </a:p>
        </p:txBody>
      </p:sp>
    </p:spTree>
    <p:extLst>
      <p:ext uri="{BB962C8B-B14F-4D97-AF65-F5344CB8AC3E}">
        <p14:creationId xmlns:p14="http://schemas.microsoft.com/office/powerpoint/2010/main" val="274129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Need for Improvement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973098"/>
            <a:ext cx="938864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patient lives were at risk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Accurate control of anesthesia was necessary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Proper oxygen supply was very important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Lung ventilation had to be maintained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Oxygen-enriched gas was required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 machines were not reliable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Continuous flow was not always accurate</a:t>
            </a:r>
          </a:p>
        </p:txBody>
      </p:sp>
    </p:spTree>
    <p:extLst>
      <p:ext uri="{BB962C8B-B14F-4D97-AF65-F5344CB8AC3E}">
        <p14:creationId xmlns:p14="http://schemas.microsoft.com/office/powerpoint/2010/main" val="148703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Development of Modern Anesthesia Machines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692906"/>
            <a:ext cx="935014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 machines focus on patient safety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Efficiency of anesthesia delivery has improved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 components were added to machines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Gas mixture accuracy is much better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Advanced monitoring systems are included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Fail-safe systems are now available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Hypoxic guard systems were introduced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Overall performance has improved</a:t>
            </a:r>
          </a:p>
        </p:txBody>
      </p:sp>
    </p:spTree>
    <p:extLst>
      <p:ext uri="{BB962C8B-B14F-4D97-AF65-F5344CB8AC3E}">
        <p14:creationId xmlns:p14="http://schemas.microsoft.com/office/powerpoint/2010/main" val="23508886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</TotalTime>
  <Words>794</Words>
  <Application>Microsoft Office PowerPoint</Application>
  <PresentationFormat>Widescreen</PresentationFormat>
  <Paragraphs>178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Garamond</vt:lpstr>
      <vt:lpstr>Times New Roman</vt:lpstr>
      <vt:lpstr>Organic</vt:lpstr>
      <vt:lpstr>Anesthesia Machine</vt:lpstr>
      <vt:lpstr>PowerPoint Presentation</vt:lpstr>
      <vt:lpstr>Anesthesia Machine</vt:lpstr>
      <vt:lpstr>Boyle’s Anesthesia Machine</vt:lpstr>
      <vt:lpstr>Problems with Early Anesthesia Machines</vt:lpstr>
      <vt:lpstr>Connection and System Issues</vt:lpstr>
      <vt:lpstr>Lack of Safety Features</vt:lpstr>
      <vt:lpstr>Need for Improvement</vt:lpstr>
      <vt:lpstr>Development of Modern Anesthesia Machines</vt:lpstr>
      <vt:lpstr>Hypoxic Guard and Fail-Safe System</vt:lpstr>
      <vt:lpstr>Safety Systems in Anesthesia Machines</vt:lpstr>
      <vt:lpstr>Comparison (Old vs Modern)</vt:lpstr>
      <vt:lpstr>What is Anesthesia Workstation</vt:lpstr>
      <vt:lpstr>Main Components</vt:lpstr>
      <vt:lpstr>Electronic Flow Meters</vt:lpstr>
      <vt:lpstr>Advantages of Electronic Flow Meters</vt:lpstr>
      <vt:lpstr>Breathing Circuit (Circle System)</vt:lpstr>
      <vt:lpstr>CO₂ Absorber System</vt:lpstr>
      <vt:lpstr>Ventilator System</vt:lpstr>
      <vt:lpstr>Patient Monitoring System</vt:lpstr>
      <vt:lpstr>Advantages of Integrated Workstation</vt:lpstr>
      <vt:lpstr>Training Requirement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Anesthesia Machine</dc:title>
  <dc:creator>ADMIN</dc:creator>
  <cp:lastModifiedBy>ADMIN</cp:lastModifiedBy>
  <cp:revision>5</cp:revision>
  <dcterms:created xsi:type="dcterms:W3CDTF">2026-01-12T17:57:32Z</dcterms:created>
  <dcterms:modified xsi:type="dcterms:W3CDTF">2026-01-14T04:07:02Z</dcterms:modified>
</cp:coreProperties>
</file>