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4" r:id="rId11"/>
    <p:sldId id="265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921EB41-F555-4FE2-8A54-55EC3C74D8F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952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EB41-F555-4FE2-8A54-55EC3C74D8F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2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EB41-F555-4FE2-8A54-55EC3C74D8F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474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EB41-F555-4FE2-8A54-55EC3C74D8F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701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EB41-F555-4FE2-8A54-55EC3C74D8F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24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EB41-F555-4FE2-8A54-55EC3C74D8F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716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EB41-F555-4FE2-8A54-55EC3C74D8F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820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EB41-F555-4FE2-8A54-55EC3C74D8F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545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EB41-F555-4FE2-8A54-55EC3C74D8F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64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EB41-F555-4FE2-8A54-55EC3C74D8F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6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EB41-F555-4FE2-8A54-55EC3C74D8F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586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EB41-F555-4FE2-8A54-55EC3C74D8F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3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EB41-F555-4FE2-8A54-55EC3C74D8F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2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EB41-F555-4FE2-8A54-55EC3C74D8F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6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EB41-F555-4FE2-8A54-55EC3C74D8F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0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EB41-F555-4FE2-8A54-55EC3C74D8F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66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EB41-F555-4FE2-8A54-55EC3C74D8F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21EB41-F555-4FE2-8A54-55EC3C74D8F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4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Scientific Communication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BS(Psychology)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ADNAN RAMZAN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Best Practices in Scientific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Clear research questions are </a:t>
            </a:r>
            <a:r>
              <a:rPr lang="en-US" dirty="0" smtClean="0"/>
              <a:t>important</a:t>
            </a:r>
          </a:p>
          <a:p>
            <a:r>
              <a:rPr lang="en-US" dirty="0" smtClean="0"/>
              <a:t>Proper </a:t>
            </a:r>
            <a:r>
              <a:rPr lang="en-US" dirty="0"/>
              <a:t>methodology should be </a:t>
            </a:r>
            <a:r>
              <a:rPr lang="en-US" dirty="0" smtClean="0"/>
              <a:t>used</a:t>
            </a:r>
          </a:p>
          <a:p>
            <a:r>
              <a:rPr lang="en-US" dirty="0" smtClean="0"/>
              <a:t>Sample </a:t>
            </a:r>
            <a:r>
              <a:rPr lang="en-US" dirty="0"/>
              <a:t>size must be </a:t>
            </a:r>
            <a:r>
              <a:rPr lang="en-US" dirty="0" smtClean="0"/>
              <a:t>adequate</a:t>
            </a:r>
          </a:p>
          <a:p>
            <a:r>
              <a:rPr lang="en-US" dirty="0" smtClean="0"/>
              <a:t>Ethical </a:t>
            </a:r>
            <a:r>
              <a:rPr lang="en-US" dirty="0"/>
              <a:t>guidelines must be </a:t>
            </a:r>
            <a:r>
              <a:rPr lang="en-US" dirty="0" smtClean="0"/>
              <a:t>followed</a:t>
            </a:r>
          </a:p>
          <a:p>
            <a:r>
              <a:rPr lang="en-US" dirty="0" smtClean="0"/>
              <a:t>Data </a:t>
            </a:r>
            <a:r>
              <a:rPr lang="en-US" dirty="0"/>
              <a:t>should be analyzed </a:t>
            </a:r>
            <a:r>
              <a:rPr lang="en-US" dirty="0" smtClean="0"/>
              <a:t>correctly</a:t>
            </a:r>
          </a:p>
          <a:p>
            <a:r>
              <a:rPr lang="en-US" dirty="0" smtClean="0"/>
              <a:t>Results </a:t>
            </a:r>
            <a:r>
              <a:rPr lang="en-US" dirty="0"/>
              <a:t>must be reported </a:t>
            </a:r>
            <a:r>
              <a:rPr lang="en-US" dirty="0" smtClean="0"/>
              <a:t>honestly</a:t>
            </a:r>
          </a:p>
          <a:p>
            <a:r>
              <a:rPr lang="en-US" dirty="0" smtClean="0"/>
              <a:t>Peer </a:t>
            </a:r>
            <a:r>
              <a:rPr lang="en-US" dirty="0"/>
              <a:t>review should be </a:t>
            </a:r>
            <a:r>
              <a:rPr lang="en-US" dirty="0" smtClean="0"/>
              <a:t>accepted</a:t>
            </a:r>
          </a:p>
          <a:p>
            <a:r>
              <a:rPr lang="en-US" dirty="0" smtClean="0"/>
              <a:t>Replication </a:t>
            </a:r>
            <a:r>
              <a:rPr lang="en-US" dirty="0"/>
              <a:t>should be encouraged</a:t>
            </a:r>
          </a:p>
        </p:txBody>
      </p:sp>
    </p:spTree>
    <p:extLst>
      <p:ext uri="{BB962C8B-B14F-4D97-AF65-F5344CB8AC3E}">
        <p14:creationId xmlns:p14="http://schemas.microsoft.com/office/powerpoint/2010/main" val="42204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 to Peer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Peer review evaluates research </a:t>
            </a:r>
            <a:r>
              <a:rPr lang="en-US" dirty="0" smtClean="0"/>
              <a:t>quality</a:t>
            </a:r>
          </a:p>
          <a:p>
            <a:r>
              <a:rPr lang="en-US" dirty="0" smtClean="0"/>
              <a:t>Experts </a:t>
            </a:r>
            <a:r>
              <a:rPr lang="en-US" dirty="0"/>
              <a:t>review the </a:t>
            </a:r>
            <a:r>
              <a:rPr lang="en-US" dirty="0" smtClean="0"/>
              <a:t>research</a:t>
            </a:r>
          </a:p>
          <a:p>
            <a:r>
              <a:rPr lang="en-US" dirty="0" smtClean="0"/>
              <a:t>They </a:t>
            </a:r>
            <a:r>
              <a:rPr lang="en-US" dirty="0"/>
              <a:t>check methods and </a:t>
            </a:r>
            <a:r>
              <a:rPr lang="en-US" dirty="0" smtClean="0"/>
              <a:t>results</a:t>
            </a:r>
          </a:p>
          <a:p>
            <a:r>
              <a:rPr lang="en-US" dirty="0" smtClean="0"/>
              <a:t>Errors </a:t>
            </a:r>
            <a:r>
              <a:rPr lang="en-US" dirty="0"/>
              <a:t>can be </a:t>
            </a:r>
            <a:r>
              <a:rPr lang="en-US" dirty="0" smtClean="0"/>
              <a:t>identified</a:t>
            </a:r>
          </a:p>
          <a:p>
            <a:r>
              <a:rPr lang="en-US" dirty="0" smtClean="0"/>
              <a:t>It </a:t>
            </a:r>
            <a:r>
              <a:rPr lang="en-US" dirty="0"/>
              <a:t>improves research </a:t>
            </a:r>
            <a:r>
              <a:rPr lang="en-US" dirty="0" smtClean="0"/>
              <a:t>quality</a:t>
            </a:r>
          </a:p>
          <a:p>
            <a:r>
              <a:rPr lang="en-US" dirty="0" smtClean="0"/>
              <a:t>It </a:t>
            </a:r>
            <a:r>
              <a:rPr lang="en-US" dirty="0"/>
              <a:t>ensures </a:t>
            </a:r>
            <a:r>
              <a:rPr lang="en-US" dirty="0" smtClean="0"/>
              <a:t>credibility</a:t>
            </a:r>
          </a:p>
          <a:p>
            <a:r>
              <a:rPr lang="en-US" dirty="0" smtClean="0"/>
              <a:t>Most </a:t>
            </a:r>
            <a:r>
              <a:rPr lang="en-US" dirty="0"/>
              <a:t>journals use peer </a:t>
            </a:r>
            <a:r>
              <a:rPr lang="en-US" dirty="0" smtClean="0"/>
              <a:t>review</a:t>
            </a:r>
          </a:p>
          <a:p>
            <a:r>
              <a:rPr lang="en-US" dirty="0" smtClean="0"/>
              <a:t>It </a:t>
            </a:r>
            <a:r>
              <a:rPr lang="en-US" dirty="0"/>
              <a:t>is a standard practice</a:t>
            </a:r>
          </a:p>
        </p:txBody>
      </p:sp>
    </p:spTree>
    <p:extLst>
      <p:ext uri="{BB962C8B-B14F-4D97-AF65-F5344CB8AC3E}">
        <p14:creationId xmlns:p14="http://schemas.microsoft.com/office/powerpoint/2010/main" val="168906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Advantages of Peer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improves research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mistakes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reliability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maintains scientific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filters poor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builds trust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authors improve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08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Misuse of Peer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Bias can affect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reviewers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Innovative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ideas may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rejected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Delays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publication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conflicts can influence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errors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missed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lack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expertise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discourage new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researchers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not perfect</a:t>
            </a:r>
          </a:p>
        </p:txBody>
      </p:sp>
    </p:spTree>
    <p:extLst>
      <p:ext uri="{BB962C8B-B14F-4D97-AF65-F5344CB8AC3E}">
        <p14:creationId xmlns:p14="http://schemas.microsoft.com/office/powerpoint/2010/main" val="788441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are Controls in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Controls are standard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compare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external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identify cause and effect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09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Importance of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Controls reduce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reliability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fair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experiment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accurate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scientific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claims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essential in experiments</a:t>
            </a:r>
          </a:p>
        </p:txBody>
      </p:sp>
    </p:spTree>
    <p:extLst>
      <p:ext uri="{BB962C8B-B14F-4D97-AF65-F5344CB8AC3E}">
        <p14:creationId xmlns:p14="http://schemas.microsoft.com/office/powerpoint/2010/main" val="408775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Replication means repeating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checks original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reliability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scientists perform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replication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strengthens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scientific truth</a:t>
            </a:r>
          </a:p>
        </p:txBody>
      </p:sp>
    </p:spTree>
    <p:extLst>
      <p:ext uri="{BB962C8B-B14F-4D97-AF65-F5344CB8AC3E}">
        <p14:creationId xmlns:p14="http://schemas.microsoft.com/office/powerpoint/2010/main" val="3361724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Importance of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Replication verifies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reduces false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confidence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theories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research quality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841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Replication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studies failed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replicate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unreliable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faced major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sizes caused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were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science was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Replication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crisis raised awareness</a:t>
            </a:r>
          </a:p>
        </p:txBody>
      </p:sp>
    </p:spTree>
    <p:extLst>
      <p:ext uri="{BB962C8B-B14F-4D97-AF65-F5344CB8AC3E}">
        <p14:creationId xmlns:p14="http://schemas.microsoft.com/office/powerpoint/2010/main" val="1473977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Causes </a:t>
            </a:r>
            <a:r>
              <a:rPr lang="en-US" b="1" dirty="0"/>
              <a:t>of Replication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Publication bias is a major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publish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quickly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samples reduce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reporting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peer review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7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667" y="2285999"/>
            <a:ext cx="6044665" cy="3788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01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Solutions to Replication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larger sample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researchers properly</a:t>
            </a:r>
          </a:p>
        </p:txBody>
      </p:sp>
    </p:spTree>
    <p:extLst>
      <p:ext uri="{BB962C8B-B14F-4D97-AF65-F5344CB8AC3E}">
        <p14:creationId xmlns:p14="http://schemas.microsoft.com/office/powerpoint/2010/main" val="418032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communication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improves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ensures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Replication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Replication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crisis highlighted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improve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practices build trust</a:t>
            </a:r>
          </a:p>
        </p:txBody>
      </p:sp>
    </p:spTree>
    <p:extLst>
      <p:ext uri="{BB962C8B-B14F-4D97-AF65-F5344CB8AC3E}">
        <p14:creationId xmlns:p14="http://schemas.microsoft.com/office/powerpoint/2010/main" val="2181650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203" y="2499265"/>
            <a:ext cx="6314172" cy="3568449"/>
          </a:xfrm>
        </p:spPr>
      </p:pic>
    </p:spTree>
    <p:extLst>
      <p:ext uri="{BB962C8B-B14F-4D97-AF65-F5344CB8AC3E}">
        <p14:creationId xmlns:p14="http://schemas.microsoft.com/office/powerpoint/2010/main" val="7241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Scientific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Scientific communication means sharing scientific </a:t>
            </a:r>
            <a:r>
              <a:rPr lang="en-US" dirty="0" smtClean="0"/>
              <a:t>knowledge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Researchers </a:t>
            </a:r>
            <a:r>
              <a:rPr lang="en-US" dirty="0"/>
              <a:t>share ideas, data, and </a:t>
            </a:r>
            <a:r>
              <a:rPr lang="en-US" dirty="0" smtClean="0"/>
              <a:t>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helps others understand research </a:t>
            </a:r>
            <a:r>
              <a:rPr lang="en-US" dirty="0" smtClean="0"/>
              <a:t>findings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Communication </a:t>
            </a:r>
            <a:r>
              <a:rPr lang="en-US" dirty="0"/>
              <a:t>can be written or </a:t>
            </a:r>
            <a:r>
              <a:rPr lang="en-US" dirty="0" smtClean="0"/>
              <a:t>spoken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Examples </a:t>
            </a:r>
            <a:r>
              <a:rPr lang="en-US" dirty="0"/>
              <a:t>include journals and </a:t>
            </a:r>
            <a:r>
              <a:rPr lang="en-US" dirty="0" smtClean="0"/>
              <a:t>conferences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connects scientists </a:t>
            </a:r>
            <a:r>
              <a:rPr lang="en-US" dirty="0" smtClean="0"/>
              <a:t>worldwide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improves scientific </a:t>
            </a:r>
            <a:r>
              <a:rPr lang="en-US" dirty="0" smtClean="0"/>
              <a:t>understanding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supports progress in science</a:t>
            </a:r>
          </a:p>
        </p:txBody>
      </p:sp>
    </p:spTree>
    <p:extLst>
      <p:ext uri="{BB962C8B-B14F-4D97-AF65-F5344CB8AC3E}">
        <p14:creationId xmlns:p14="http://schemas.microsoft.com/office/powerpoint/2010/main" val="16747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Importance of Scientific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Scientific communication spreads new </a:t>
            </a:r>
            <a:r>
              <a:rPr lang="en-US" dirty="0" smtClean="0"/>
              <a:t>knowledge</a:t>
            </a:r>
          </a:p>
          <a:p>
            <a:r>
              <a:rPr lang="en-US" dirty="0" smtClean="0"/>
              <a:t>It </a:t>
            </a:r>
            <a:r>
              <a:rPr lang="en-US" dirty="0"/>
              <a:t>allows verification of </a:t>
            </a:r>
            <a:r>
              <a:rPr lang="en-US" dirty="0" smtClean="0"/>
              <a:t>research</a:t>
            </a:r>
          </a:p>
          <a:p>
            <a:r>
              <a:rPr lang="en-US" dirty="0" smtClean="0"/>
              <a:t>Others </a:t>
            </a:r>
            <a:r>
              <a:rPr lang="en-US" dirty="0"/>
              <a:t>can learn from </a:t>
            </a:r>
            <a:r>
              <a:rPr lang="en-US" dirty="0" smtClean="0"/>
              <a:t>findings</a:t>
            </a:r>
          </a:p>
          <a:p>
            <a:r>
              <a:rPr lang="en-US" dirty="0" smtClean="0"/>
              <a:t>It </a:t>
            </a:r>
            <a:r>
              <a:rPr lang="en-US" dirty="0"/>
              <a:t>avoids repetition of </a:t>
            </a:r>
            <a:r>
              <a:rPr lang="en-US" dirty="0" smtClean="0"/>
              <a:t>mistakes</a:t>
            </a:r>
          </a:p>
          <a:p>
            <a:r>
              <a:rPr lang="en-US" dirty="0" smtClean="0"/>
              <a:t>It </a:t>
            </a:r>
            <a:r>
              <a:rPr lang="en-US" dirty="0"/>
              <a:t>builds trust in </a:t>
            </a:r>
            <a:r>
              <a:rPr lang="en-US" dirty="0" smtClean="0"/>
              <a:t>science</a:t>
            </a:r>
          </a:p>
          <a:p>
            <a:r>
              <a:rPr lang="en-US" dirty="0" smtClean="0"/>
              <a:t>It </a:t>
            </a:r>
            <a:r>
              <a:rPr lang="en-US" dirty="0"/>
              <a:t>helps in education and </a:t>
            </a:r>
            <a:r>
              <a:rPr lang="en-US" dirty="0" smtClean="0"/>
              <a:t>policy</a:t>
            </a:r>
          </a:p>
          <a:p>
            <a:r>
              <a:rPr lang="en-US" dirty="0" smtClean="0"/>
              <a:t>It </a:t>
            </a:r>
            <a:r>
              <a:rPr lang="en-US" dirty="0"/>
              <a:t>improves research </a:t>
            </a:r>
            <a:r>
              <a:rPr lang="en-US" dirty="0" smtClean="0"/>
              <a:t>quality</a:t>
            </a:r>
          </a:p>
          <a:p>
            <a:r>
              <a:rPr lang="en-US" dirty="0" smtClean="0"/>
              <a:t>It </a:t>
            </a:r>
            <a:r>
              <a:rPr lang="en-US" dirty="0"/>
              <a:t>encourages collaboration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6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Forms of Scientific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Research papers are common </a:t>
            </a:r>
            <a:r>
              <a:rPr lang="en-US" dirty="0" smtClean="0"/>
              <a:t>forms</a:t>
            </a:r>
          </a:p>
          <a:p>
            <a:r>
              <a:rPr lang="en-US" dirty="0" smtClean="0"/>
              <a:t>Books </a:t>
            </a:r>
            <a:r>
              <a:rPr lang="en-US" dirty="0"/>
              <a:t>explain theories in </a:t>
            </a:r>
            <a:r>
              <a:rPr lang="en-US" dirty="0" smtClean="0"/>
              <a:t>detail</a:t>
            </a:r>
          </a:p>
          <a:p>
            <a:r>
              <a:rPr lang="en-US" dirty="0" smtClean="0"/>
              <a:t>Conferences </a:t>
            </a:r>
            <a:r>
              <a:rPr lang="en-US" dirty="0"/>
              <a:t>allow oral </a:t>
            </a:r>
            <a:r>
              <a:rPr lang="en-US" dirty="0" smtClean="0"/>
              <a:t>presentations</a:t>
            </a:r>
          </a:p>
          <a:p>
            <a:r>
              <a:rPr lang="en-US" dirty="0" smtClean="0"/>
              <a:t>Posters </a:t>
            </a:r>
            <a:r>
              <a:rPr lang="en-US" dirty="0"/>
              <a:t>summarize research </a:t>
            </a:r>
            <a:r>
              <a:rPr lang="en-US" dirty="0" smtClean="0"/>
              <a:t>visually</a:t>
            </a:r>
          </a:p>
          <a:p>
            <a:r>
              <a:rPr lang="en-US" dirty="0" smtClean="0"/>
              <a:t>Reports </a:t>
            </a:r>
            <a:r>
              <a:rPr lang="en-US" dirty="0"/>
              <a:t>are used in </a:t>
            </a:r>
            <a:r>
              <a:rPr lang="en-US" dirty="0" smtClean="0"/>
              <a:t>institutions</a:t>
            </a:r>
          </a:p>
          <a:p>
            <a:r>
              <a:rPr lang="en-US" dirty="0" smtClean="0"/>
              <a:t>Media </a:t>
            </a:r>
            <a:r>
              <a:rPr lang="en-US" dirty="0"/>
              <a:t>shares science with </a:t>
            </a:r>
            <a:r>
              <a:rPr lang="en-US" dirty="0" smtClean="0"/>
              <a:t>public</a:t>
            </a:r>
          </a:p>
          <a:p>
            <a:r>
              <a:rPr lang="en-US" dirty="0" smtClean="0"/>
              <a:t>Online </a:t>
            </a:r>
            <a:r>
              <a:rPr lang="en-US" dirty="0"/>
              <a:t>platforms increase </a:t>
            </a:r>
            <a:r>
              <a:rPr lang="en-US" dirty="0" smtClean="0"/>
              <a:t>access</a:t>
            </a:r>
          </a:p>
          <a:p>
            <a:r>
              <a:rPr lang="en-US" dirty="0" smtClean="0"/>
              <a:t>Peer-reviewed </a:t>
            </a:r>
            <a:r>
              <a:rPr lang="en-US" dirty="0"/>
              <a:t>journals are most important</a:t>
            </a:r>
          </a:p>
        </p:txBody>
      </p:sp>
    </p:spTree>
    <p:extLst>
      <p:ext uri="{BB962C8B-B14F-4D97-AF65-F5344CB8AC3E}">
        <p14:creationId xmlns:p14="http://schemas.microsoft.com/office/powerpoint/2010/main" val="40362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Modern Scientific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Digital journals are widely </a:t>
            </a:r>
            <a:r>
              <a:rPr lang="en-US" dirty="0" smtClean="0"/>
              <a:t>used</a:t>
            </a:r>
          </a:p>
          <a:p>
            <a:r>
              <a:rPr lang="en-US" dirty="0" smtClean="0"/>
              <a:t>Online </a:t>
            </a:r>
            <a:r>
              <a:rPr lang="en-US" dirty="0"/>
              <a:t>databases store </a:t>
            </a:r>
            <a:r>
              <a:rPr lang="en-US" dirty="0" smtClean="0"/>
              <a:t>research</a:t>
            </a:r>
          </a:p>
          <a:p>
            <a:r>
              <a:rPr lang="en-US" dirty="0" smtClean="0"/>
              <a:t>Open-access </a:t>
            </a:r>
            <a:r>
              <a:rPr lang="en-US" dirty="0"/>
              <a:t>journals increase </a:t>
            </a:r>
            <a:r>
              <a:rPr lang="en-US" dirty="0" smtClean="0"/>
              <a:t>reach</a:t>
            </a:r>
          </a:p>
          <a:p>
            <a:r>
              <a:rPr lang="en-US" dirty="0" smtClean="0"/>
              <a:t>Social </a:t>
            </a:r>
            <a:r>
              <a:rPr lang="en-US" dirty="0"/>
              <a:t>media spreads science </a:t>
            </a:r>
            <a:r>
              <a:rPr lang="en-US" dirty="0" smtClean="0"/>
              <a:t>fast</a:t>
            </a:r>
          </a:p>
          <a:p>
            <a:r>
              <a:rPr lang="en-US" dirty="0" smtClean="0"/>
              <a:t>Preprints </a:t>
            </a:r>
            <a:r>
              <a:rPr lang="en-US" dirty="0"/>
              <a:t>share early </a:t>
            </a:r>
            <a:r>
              <a:rPr lang="en-US" dirty="0" smtClean="0"/>
              <a:t>findings</a:t>
            </a:r>
          </a:p>
          <a:p>
            <a:r>
              <a:rPr lang="en-US" dirty="0" smtClean="0"/>
              <a:t>Webinars </a:t>
            </a:r>
            <a:r>
              <a:rPr lang="en-US" dirty="0"/>
              <a:t>allow global </a:t>
            </a:r>
            <a:r>
              <a:rPr lang="en-US" dirty="0" smtClean="0"/>
              <a:t>discussion</a:t>
            </a:r>
          </a:p>
          <a:p>
            <a:r>
              <a:rPr lang="en-US" dirty="0" smtClean="0"/>
              <a:t>Technology </a:t>
            </a:r>
            <a:r>
              <a:rPr lang="en-US" dirty="0"/>
              <a:t>improves </a:t>
            </a:r>
            <a:r>
              <a:rPr lang="en-US" dirty="0" smtClean="0"/>
              <a:t>communication</a:t>
            </a:r>
          </a:p>
          <a:p>
            <a:r>
              <a:rPr lang="en-US" dirty="0" smtClean="0"/>
              <a:t>Science </a:t>
            </a:r>
            <a:r>
              <a:rPr lang="en-US" dirty="0"/>
              <a:t>is now more accessible</a:t>
            </a:r>
          </a:p>
        </p:txBody>
      </p:sp>
    </p:spTree>
    <p:extLst>
      <p:ext uri="{BB962C8B-B14F-4D97-AF65-F5344CB8AC3E}">
        <p14:creationId xmlns:p14="http://schemas.microsoft.com/office/powerpoint/2010/main" val="421799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Good Quality Scientific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Good research is well </a:t>
            </a:r>
            <a:r>
              <a:rPr lang="en-US" dirty="0" smtClean="0"/>
              <a:t>planned</a:t>
            </a:r>
          </a:p>
          <a:p>
            <a:r>
              <a:rPr lang="en-US" dirty="0" smtClean="0"/>
              <a:t>It </a:t>
            </a:r>
            <a:r>
              <a:rPr lang="en-US" dirty="0"/>
              <a:t>follows scientific </a:t>
            </a:r>
            <a:r>
              <a:rPr lang="en-US" dirty="0" smtClean="0"/>
              <a:t>methods</a:t>
            </a:r>
          </a:p>
          <a:p>
            <a:r>
              <a:rPr lang="en-US" dirty="0" smtClean="0"/>
              <a:t>It </a:t>
            </a:r>
            <a:r>
              <a:rPr lang="en-US" dirty="0"/>
              <a:t>uses valid </a:t>
            </a:r>
            <a:r>
              <a:rPr lang="en-US" dirty="0" smtClean="0"/>
              <a:t>tools</a:t>
            </a:r>
          </a:p>
          <a:p>
            <a:r>
              <a:rPr lang="en-US" dirty="0" smtClean="0"/>
              <a:t>Data </a:t>
            </a:r>
            <a:r>
              <a:rPr lang="en-US" dirty="0"/>
              <a:t>is collected </a:t>
            </a:r>
            <a:r>
              <a:rPr lang="en-US" dirty="0" smtClean="0"/>
              <a:t>carefully</a:t>
            </a:r>
          </a:p>
          <a:p>
            <a:r>
              <a:rPr lang="en-US" dirty="0" smtClean="0"/>
              <a:t>Results </a:t>
            </a:r>
            <a:r>
              <a:rPr lang="en-US" dirty="0"/>
              <a:t>are analyzed </a:t>
            </a:r>
            <a:r>
              <a:rPr lang="en-US" dirty="0" smtClean="0"/>
              <a:t>properly</a:t>
            </a:r>
          </a:p>
          <a:p>
            <a:r>
              <a:rPr lang="en-US" dirty="0" smtClean="0"/>
              <a:t>Bias </a:t>
            </a:r>
            <a:r>
              <a:rPr lang="en-US" dirty="0"/>
              <a:t>is </a:t>
            </a:r>
            <a:r>
              <a:rPr lang="en-US" dirty="0" smtClean="0"/>
              <a:t>minimized</a:t>
            </a:r>
          </a:p>
          <a:p>
            <a:r>
              <a:rPr lang="en-US" dirty="0" smtClean="0"/>
              <a:t>Conclusions </a:t>
            </a:r>
            <a:r>
              <a:rPr lang="en-US" dirty="0"/>
              <a:t>are </a:t>
            </a:r>
            <a:r>
              <a:rPr lang="en-US" dirty="0" smtClean="0"/>
              <a:t>logical</a:t>
            </a:r>
          </a:p>
          <a:p>
            <a:r>
              <a:rPr lang="en-US" dirty="0" smtClean="0"/>
              <a:t>Research </a:t>
            </a:r>
            <a:r>
              <a:rPr lang="en-US" dirty="0"/>
              <a:t>is ethical</a:t>
            </a:r>
          </a:p>
        </p:txBody>
      </p:sp>
    </p:spTree>
    <p:extLst>
      <p:ext uri="{BB962C8B-B14F-4D97-AF65-F5344CB8AC3E}">
        <p14:creationId xmlns:p14="http://schemas.microsoft.com/office/powerpoint/2010/main" val="22427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Poor Quality Scientific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Poor research lacks proper </a:t>
            </a:r>
            <a:r>
              <a:rPr lang="en-US" dirty="0" smtClean="0"/>
              <a:t>design</a:t>
            </a:r>
          </a:p>
          <a:p>
            <a:r>
              <a:rPr lang="en-US" dirty="0" smtClean="0"/>
              <a:t>Sample </a:t>
            </a:r>
            <a:r>
              <a:rPr lang="en-US" dirty="0"/>
              <a:t>size may be too </a:t>
            </a:r>
            <a:r>
              <a:rPr lang="en-US" dirty="0" smtClean="0"/>
              <a:t>small</a:t>
            </a:r>
          </a:p>
          <a:p>
            <a:r>
              <a:rPr lang="en-US" dirty="0" smtClean="0"/>
              <a:t>Methods </a:t>
            </a:r>
            <a:r>
              <a:rPr lang="en-US" dirty="0"/>
              <a:t>are </a:t>
            </a:r>
            <a:r>
              <a:rPr lang="en-US" dirty="0" smtClean="0"/>
              <a:t>unclear</a:t>
            </a:r>
          </a:p>
          <a:p>
            <a:r>
              <a:rPr lang="en-US" dirty="0" smtClean="0"/>
              <a:t>Bias </a:t>
            </a:r>
            <a:r>
              <a:rPr lang="en-US" dirty="0"/>
              <a:t>affects </a:t>
            </a:r>
            <a:r>
              <a:rPr lang="en-US" dirty="0" smtClean="0"/>
              <a:t>results</a:t>
            </a:r>
          </a:p>
          <a:p>
            <a:r>
              <a:rPr lang="en-US" dirty="0" smtClean="0"/>
              <a:t>Data </a:t>
            </a:r>
            <a:r>
              <a:rPr lang="en-US" dirty="0"/>
              <a:t>may be </a:t>
            </a:r>
            <a:r>
              <a:rPr lang="en-US" dirty="0" smtClean="0"/>
              <a:t>manipulated</a:t>
            </a:r>
          </a:p>
          <a:p>
            <a:r>
              <a:rPr lang="en-US" dirty="0" smtClean="0"/>
              <a:t>Results </a:t>
            </a:r>
            <a:r>
              <a:rPr lang="en-US" dirty="0"/>
              <a:t>cannot be </a:t>
            </a:r>
            <a:r>
              <a:rPr lang="en-US" dirty="0" smtClean="0"/>
              <a:t>trusted</a:t>
            </a:r>
          </a:p>
          <a:p>
            <a:r>
              <a:rPr lang="en-US" dirty="0" smtClean="0"/>
              <a:t>Conclusions </a:t>
            </a:r>
            <a:r>
              <a:rPr lang="en-US" dirty="0"/>
              <a:t>are </a:t>
            </a:r>
            <a:r>
              <a:rPr lang="en-US" dirty="0" smtClean="0"/>
              <a:t>weak</a:t>
            </a:r>
          </a:p>
          <a:p>
            <a:r>
              <a:rPr lang="en-US" dirty="0" smtClean="0"/>
              <a:t>It </a:t>
            </a:r>
            <a:r>
              <a:rPr lang="en-US" dirty="0"/>
              <a:t>harms scientific credibility</a:t>
            </a:r>
          </a:p>
        </p:txBody>
      </p:sp>
    </p:spTree>
    <p:extLst>
      <p:ext uri="{BB962C8B-B14F-4D97-AF65-F5344CB8AC3E}">
        <p14:creationId xmlns:p14="http://schemas.microsoft.com/office/powerpoint/2010/main" val="34412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Differences Between Good and Poor </a:t>
            </a:r>
            <a:r>
              <a:rPr lang="en-US" b="1" dirty="0" smtClean="0"/>
              <a:t>Research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512760"/>
              </p:ext>
            </p:extLst>
          </p:nvPr>
        </p:nvGraphicFramePr>
        <p:xfrm>
          <a:off x="1295400" y="2557462"/>
          <a:ext cx="9601200" cy="32850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600"/>
                <a:gridCol w="4800600"/>
              </a:tblGrid>
              <a:tr h="6570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Good Research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Bad Research</a:t>
                      </a:r>
                      <a:endParaRPr lang="en-US" sz="3200" dirty="0"/>
                    </a:p>
                  </a:txBody>
                  <a:tcPr/>
                </a:tc>
              </a:tr>
              <a:tr h="6570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 research is systematic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 research is careless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70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 research is transparent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 research hides information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70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 research is replicable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 research cannot be repeated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70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 research uses controls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 research ignores controls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21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101</TotalTime>
  <Words>682</Words>
  <Application>Microsoft Office PowerPoint</Application>
  <PresentationFormat>Widescreen</PresentationFormat>
  <Paragraphs>170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Garamond</vt:lpstr>
      <vt:lpstr>Times New Roman</vt:lpstr>
      <vt:lpstr>Organic</vt:lpstr>
      <vt:lpstr>Scientific Communication</vt:lpstr>
      <vt:lpstr> </vt:lpstr>
      <vt:lpstr>Scientific Communication</vt:lpstr>
      <vt:lpstr>Importance of Scientific Communication</vt:lpstr>
      <vt:lpstr>Forms of Scientific Communication</vt:lpstr>
      <vt:lpstr>Modern Scientific Communication</vt:lpstr>
      <vt:lpstr>Good Quality Scientific Research</vt:lpstr>
      <vt:lpstr>Poor Quality Scientific Research</vt:lpstr>
      <vt:lpstr>Differences Between Good and Poor Research</vt:lpstr>
      <vt:lpstr>Best Practices in Scientific Research</vt:lpstr>
      <vt:lpstr>Introduction to Peer Review</vt:lpstr>
      <vt:lpstr>Advantages of Peer Review</vt:lpstr>
      <vt:lpstr>Misuse of Peer Review</vt:lpstr>
      <vt:lpstr>What are Controls in Research</vt:lpstr>
      <vt:lpstr>Importance of Controls</vt:lpstr>
      <vt:lpstr>What is Replication</vt:lpstr>
      <vt:lpstr>Importance of Replication</vt:lpstr>
      <vt:lpstr>Replication Crisis</vt:lpstr>
      <vt:lpstr>Causes of Replication Crisis</vt:lpstr>
      <vt:lpstr>Solutions to Replication Crisis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Communication</dc:title>
  <dc:creator>ADMIN</dc:creator>
  <cp:lastModifiedBy>ADMIN</cp:lastModifiedBy>
  <cp:revision>6</cp:revision>
  <dcterms:created xsi:type="dcterms:W3CDTF">2026-01-11T18:24:17Z</dcterms:created>
  <dcterms:modified xsi:type="dcterms:W3CDTF">2026-01-13T05:01:45Z</dcterms:modified>
</cp:coreProperties>
</file>