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1/12/2026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1/12/2026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1/12/2026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1/12/2026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1/12/2026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1/12/2026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1/12/2026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1/12/2026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1/12/2026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1/12/2026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Applied Science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Fsc</a:t>
            </a:r>
            <a:r>
              <a:rPr lang="en-US" dirty="0" smtClean="0"/>
              <a:t> Medical Technology</a:t>
            </a:r>
          </a:p>
          <a:p>
            <a:r>
              <a:rPr lang="en-US" dirty="0" smtClean="0"/>
              <a:t>Awais Hamza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04279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 of Partially Miscible Liquids</a:t>
            </a:r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1295402" y="1634065"/>
            <a:ext cx="9601196" cy="3318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Phenol–water system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Nicotine–water system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Aniline–water system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Ether–water system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Chloroform–water system</a:t>
            </a:r>
          </a:p>
        </p:txBody>
      </p:sp>
    </p:spTree>
    <p:extLst>
      <p:ext uri="{BB962C8B-B14F-4D97-AF65-F5344CB8AC3E}">
        <p14:creationId xmlns:p14="http://schemas.microsoft.com/office/powerpoint/2010/main" val="29195743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Consolate</a:t>
            </a:r>
            <a:r>
              <a:rPr lang="en-US" dirty="0"/>
              <a:t> Temperature</a:t>
            </a:r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1295402" y="1485514"/>
            <a:ext cx="9601196" cy="3318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Temperature at which liquids become completely miscible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Also called critical solution temperature (CST)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Above or below CST, single phase exists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Can be upper or lower consolute temperature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Example: phenol–water system</a:t>
            </a:r>
          </a:p>
        </p:txBody>
      </p:sp>
    </p:spTree>
    <p:extLst>
      <p:ext uri="{BB962C8B-B14F-4D97-AF65-F5344CB8AC3E}">
        <p14:creationId xmlns:p14="http://schemas.microsoft.com/office/powerpoint/2010/main" val="13400505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Practically Immiscible Liquids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Liquids that do not mix to any appreciable extent</a:t>
            </a:r>
          </a:p>
          <a:p>
            <a:r>
              <a:rPr lang="en-US" dirty="0"/>
              <a:t>Form separate layers when shaken together</a:t>
            </a:r>
          </a:p>
          <a:p>
            <a:r>
              <a:rPr lang="en-US" dirty="0"/>
              <a:t>Very weak intermolecular attraction between liquids</a:t>
            </a:r>
          </a:p>
          <a:p>
            <a:r>
              <a:rPr lang="en-US" dirty="0"/>
              <a:t>Density difference decides upper and lower layer</a:t>
            </a:r>
          </a:p>
          <a:p>
            <a:r>
              <a:rPr lang="en-US" dirty="0"/>
              <a:t>Solubility is extremely low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71705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Examples of Practically Immiscible Liquids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Oil and water</a:t>
            </a:r>
          </a:p>
          <a:p>
            <a:r>
              <a:rPr lang="en-US" dirty="0"/>
              <a:t>Benzene and water</a:t>
            </a:r>
          </a:p>
          <a:p>
            <a:r>
              <a:rPr lang="en-US" dirty="0"/>
              <a:t>Carbon tetrachloride and water</a:t>
            </a:r>
          </a:p>
          <a:p>
            <a:r>
              <a:rPr lang="en-US" dirty="0"/>
              <a:t>Kerosene and water</a:t>
            </a:r>
          </a:p>
          <a:p>
            <a:r>
              <a:rPr lang="en-US" dirty="0"/>
              <a:t>Toluene and water</a:t>
            </a:r>
          </a:p>
        </p:txBody>
      </p:sp>
    </p:spTree>
    <p:extLst>
      <p:ext uri="{BB962C8B-B14F-4D97-AF65-F5344CB8AC3E}">
        <p14:creationId xmlns:p14="http://schemas.microsoft.com/office/powerpoint/2010/main" val="36294613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Solubility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Maximum amount of solute dissolved in a solvent</a:t>
            </a:r>
          </a:p>
          <a:p>
            <a:r>
              <a:rPr lang="en-US" dirty="0"/>
              <a:t>Defined at a specific temperature</a:t>
            </a:r>
          </a:p>
          <a:p>
            <a:r>
              <a:rPr lang="en-US" dirty="0"/>
              <a:t>Results in a saturated solution</a:t>
            </a:r>
          </a:p>
          <a:p>
            <a:r>
              <a:rPr lang="en-US" dirty="0"/>
              <a:t>Depends on nature of solute and solvent</a:t>
            </a:r>
          </a:p>
          <a:p>
            <a:r>
              <a:rPr lang="en-US" dirty="0"/>
              <a:t>Affected by temperature and pressure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28781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Units of Solubility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Grams of solute per 100 g of solvent</a:t>
            </a:r>
          </a:p>
          <a:p>
            <a:r>
              <a:rPr lang="en-US" dirty="0"/>
              <a:t>Grams per liter of solution</a:t>
            </a:r>
          </a:p>
          <a:p>
            <a:r>
              <a:rPr lang="en-US" dirty="0"/>
              <a:t>Molarity (</a:t>
            </a:r>
            <a:r>
              <a:rPr lang="en-US" dirty="0" err="1"/>
              <a:t>mol</a:t>
            </a:r>
            <a:r>
              <a:rPr lang="en-US" dirty="0"/>
              <a:t>/L)</a:t>
            </a:r>
          </a:p>
          <a:p>
            <a:r>
              <a:rPr lang="en-US" dirty="0"/>
              <a:t>Molality (</a:t>
            </a:r>
            <a:r>
              <a:rPr lang="en-US" dirty="0" err="1"/>
              <a:t>mol</a:t>
            </a:r>
            <a:r>
              <a:rPr lang="en-US" dirty="0"/>
              <a:t>/kg of solvent)</a:t>
            </a:r>
          </a:p>
          <a:p>
            <a:r>
              <a:rPr lang="en-US" dirty="0"/>
              <a:t>Mole fraction (no unit)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83142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Continuous Solubility Curves</a:t>
            </a:r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Smooth, unbroken solubility curve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No phase change during dissolution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Solubility increases or decreases gradually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Indicates single solid phase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Example: KNO₃ in water</a:t>
            </a:r>
          </a:p>
        </p:txBody>
      </p:sp>
    </p:spTree>
    <p:extLst>
      <p:ext uri="{BB962C8B-B14F-4D97-AF65-F5344CB8AC3E}">
        <p14:creationId xmlns:p14="http://schemas.microsoft.com/office/powerpoint/2010/main" val="16189894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Discontinuous Solubility Curves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Curve shows a sudden break</a:t>
            </a:r>
          </a:p>
          <a:p>
            <a:r>
              <a:rPr lang="en-US" dirty="0"/>
              <a:t>Occurs due to change in hydrated form</a:t>
            </a:r>
          </a:p>
          <a:p>
            <a:r>
              <a:rPr lang="en-US" dirty="0"/>
              <a:t>Two different solid phases exist</a:t>
            </a:r>
          </a:p>
          <a:p>
            <a:r>
              <a:rPr lang="en-US" dirty="0"/>
              <a:t>Each segment represents different compound</a:t>
            </a:r>
          </a:p>
          <a:p>
            <a:r>
              <a:rPr lang="en-US" dirty="0"/>
              <a:t>Example: </a:t>
            </a:r>
            <a:r>
              <a:rPr lang="en-US" dirty="0" err="1"/>
              <a:t>Na₂SO</a:t>
            </a:r>
            <a:r>
              <a:rPr lang="en-US" dirty="0"/>
              <a:t>₄·10H₂O in water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11003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Colligative Properties of Solutions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Properties depending on number of solute particles</a:t>
            </a:r>
          </a:p>
          <a:p>
            <a:r>
              <a:rPr lang="en-US" dirty="0"/>
              <a:t>Independent of chemical nature of solute</a:t>
            </a:r>
          </a:p>
          <a:p>
            <a:r>
              <a:rPr lang="en-US" dirty="0"/>
              <a:t>Observed in dilute solutions</a:t>
            </a:r>
          </a:p>
          <a:p>
            <a:r>
              <a:rPr lang="en-US" dirty="0"/>
              <a:t>Result from lowering of vapor pressure</a:t>
            </a:r>
          </a:p>
          <a:p>
            <a:r>
              <a:rPr lang="en-US" dirty="0"/>
              <a:t>Important in biological and industrial systems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35638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Called Colligative Properties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idx="1"/>
          </p:nvPr>
        </p:nvSpPr>
        <p:spPr bwMode="auto"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Derived from Latin word “colligare” meaning to bind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Depend only on particle concentration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Same effect for different solutes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Require non-volatile solute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Show ideal behavior in dilute solutions</a:t>
            </a:r>
          </a:p>
        </p:txBody>
      </p:sp>
    </p:spTree>
    <p:extLst>
      <p:ext uri="{BB962C8B-B14F-4D97-AF65-F5344CB8AC3E}">
        <p14:creationId xmlns:p14="http://schemas.microsoft.com/office/powerpoint/2010/main" val="10918322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Solutions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solution is a homogeneous mixture of solute and solvent</a:t>
            </a:r>
          </a:p>
          <a:p>
            <a:r>
              <a:rPr lang="en-US" dirty="0"/>
              <a:t>Solutions can exist in solid, liquid, or gaseous states</a:t>
            </a:r>
          </a:p>
          <a:p>
            <a:r>
              <a:rPr lang="en-US" dirty="0"/>
              <a:t>Classification depends on physical state of solvent</a:t>
            </a:r>
          </a:p>
          <a:p>
            <a:r>
              <a:rPr lang="en-US" dirty="0"/>
              <a:t>Common types: solid–liquid, liquid–liquid, gas–liquid</a:t>
            </a:r>
          </a:p>
          <a:p>
            <a:r>
              <a:rPr lang="en-US" dirty="0"/>
              <a:t>Focus here: solutions involving liquids as solvents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23113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Variation in </a:t>
            </a:r>
            <a:r>
              <a:rPr lang="en-US" dirty="0" err="1"/>
              <a:t>Vapour</a:t>
            </a:r>
            <a:r>
              <a:rPr lang="en-US" dirty="0"/>
              <a:t> Pressure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Addition of solute lowers vapor pressure</a:t>
            </a:r>
          </a:p>
          <a:p>
            <a:r>
              <a:rPr lang="en-US" dirty="0"/>
              <a:t>Solute particles block surface evaporation</a:t>
            </a:r>
          </a:p>
          <a:p>
            <a:r>
              <a:rPr lang="en-US" dirty="0"/>
              <a:t>Fewer solvent molecules escape to vapor phase</a:t>
            </a:r>
          </a:p>
          <a:p>
            <a:r>
              <a:rPr lang="en-US" dirty="0"/>
              <a:t>Vapor pressure decreases proportionally</a:t>
            </a:r>
          </a:p>
          <a:p>
            <a:r>
              <a:rPr lang="en-US" dirty="0"/>
              <a:t>Basis of all colligative properties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7525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 of Boiling Point Elevation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Adding salt to water increases boiling point</a:t>
            </a:r>
          </a:p>
          <a:p>
            <a:r>
              <a:rPr lang="en-US" dirty="0"/>
              <a:t>Antifreeze used in car radiators</a:t>
            </a:r>
          </a:p>
          <a:p>
            <a:r>
              <a:rPr lang="en-US" dirty="0"/>
              <a:t>Sugar solution boils above 100°C</a:t>
            </a:r>
          </a:p>
          <a:p>
            <a:r>
              <a:rPr lang="en-US" dirty="0"/>
              <a:t>Seawater boils at higher temperature</a:t>
            </a:r>
          </a:p>
          <a:p>
            <a:r>
              <a:rPr lang="en-US" dirty="0"/>
              <a:t>Used in industrial heat control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43114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 of Freezing Point Depression</a:t>
            </a:r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Salt spread on icy roads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Antifreeze prevents freezing in engines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Sugar lowers freezing point of water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Saline freezes below 0°C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Used in ice-cream preparation</a:t>
            </a:r>
          </a:p>
        </p:txBody>
      </p:sp>
    </p:spTree>
    <p:extLst>
      <p:ext uri="{BB962C8B-B14F-4D97-AF65-F5344CB8AC3E}">
        <p14:creationId xmlns:p14="http://schemas.microsoft.com/office/powerpoint/2010/main" val="19896054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Ebullioscopic</a:t>
            </a:r>
            <a:r>
              <a:rPr lang="en-US" dirty="0"/>
              <a:t> Constant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Measures boiling point elevation of solvent</a:t>
            </a:r>
          </a:p>
          <a:p>
            <a:r>
              <a:rPr lang="en-US" dirty="0"/>
              <a:t>Denoted by symbol Kb</a:t>
            </a:r>
          </a:p>
          <a:p>
            <a:r>
              <a:rPr lang="en-US" dirty="0"/>
              <a:t>Depends only on solvent</a:t>
            </a:r>
          </a:p>
          <a:p>
            <a:r>
              <a:rPr lang="en-US" dirty="0"/>
              <a:t>Unit: K·kg·mol⁻¹</a:t>
            </a:r>
          </a:p>
          <a:p>
            <a:r>
              <a:rPr lang="en-US" dirty="0"/>
              <a:t>Higher Kb means greater boiling elevation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2584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err="1" smtClean="0"/>
              <a:t>Cryoscopic</a:t>
            </a:r>
            <a:r>
              <a:rPr lang="en-US" b="1" dirty="0" smtClean="0"/>
              <a:t> Constant</a:t>
            </a:r>
            <a:br>
              <a:rPr lang="en-US" b="1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Measures freezing point depression of solvent</a:t>
            </a:r>
          </a:p>
          <a:p>
            <a:r>
              <a:rPr lang="en-US" dirty="0"/>
              <a:t>Denoted by symbol </a:t>
            </a:r>
            <a:r>
              <a:rPr lang="en-US" dirty="0" err="1"/>
              <a:t>Kf</a:t>
            </a:r>
            <a:endParaRPr lang="en-US" dirty="0"/>
          </a:p>
          <a:p>
            <a:r>
              <a:rPr lang="en-US" dirty="0"/>
              <a:t>Characteristic of solvent only</a:t>
            </a:r>
          </a:p>
          <a:p>
            <a:r>
              <a:rPr lang="en-US" dirty="0"/>
              <a:t>Unit: K·kg·mol⁻¹</a:t>
            </a:r>
          </a:p>
          <a:p>
            <a:r>
              <a:rPr lang="en-US" dirty="0"/>
              <a:t>Used to calculate molar mass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992712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Conditions to Observe Colligative Properties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Solution must be </a:t>
            </a:r>
            <a:r>
              <a:rPr lang="en-US" b="1" dirty="0"/>
              <a:t>dilute</a:t>
            </a:r>
            <a:endParaRPr lang="en-US" dirty="0"/>
          </a:p>
          <a:p>
            <a:r>
              <a:rPr lang="en-US" dirty="0"/>
              <a:t>Solute should be </a:t>
            </a:r>
            <a:r>
              <a:rPr lang="en-US" b="1" dirty="0"/>
              <a:t>non-volatile</a:t>
            </a:r>
            <a:endParaRPr lang="en-US" dirty="0"/>
          </a:p>
          <a:p>
            <a:r>
              <a:rPr lang="en-US" dirty="0"/>
              <a:t>Solute must </a:t>
            </a:r>
            <a:r>
              <a:rPr lang="en-US" b="1" dirty="0"/>
              <a:t>not dissociate or associate</a:t>
            </a:r>
            <a:endParaRPr lang="en-US" dirty="0"/>
          </a:p>
          <a:p>
            <a:r>
              <a:rPr lang="en-US" dirty="0"/>
              <a:t>Solution should behave </a:t>
            </a:r>
            <a:r>
              <a:rPr lang="en-US" b="1" dirty="0"/>
              <a:t>ideally</a:t>
            </a:r>
            <a:endParaRPr lang="en-US" dirty="0"/>
          </a:p>
          <a:p>
            <a:r>
              <a:rPr lang="en-US" dirty="0"/>
              <a:t>Temperature must remain </a:t>
            </a:r>
            <a:r>
              <a:rPr lang="en-US" b="1" dirty="0"/>
              <a:t>constant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816436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Lowering of </a:t>
            </a:r>
            <a:r>
              <a:rPr lang="en-US" dirty="0" err="1"/>
              <a:t>Vapour</a:t>
            </a:r>
            <a:r>
              <a:rPr lang="en-US" dirty="0"/>
              <a:t> Pressure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Vapour</a:t>
            </a:r>
            <a:r>
              <a:rPr lang="en-US" dirty="0"/>
              <a:t> pressure of solvent decreases on adding solute</a:t>
            </a:r>
          </a:p>
          <a:p>
            <a:r>
              <a:rPr lang="en-US" dirty="0"/>
              <a:t>Fewer solvent molecules escape to </a:t>
            </a:r>
            <a:r>
              <a:rPr lang="en-US" dirty="0" err="1"/>
              <a:t>vapour</a:t>
            </a:r>
            <a:r>
              <a:rPr lang="en-US" dirty="0"/>
              <a:t> phase</a:t>
            </a:r>
          </a:p>
          <a:p>
            <a:r>
              <a:rPr lang="en-US" dirty="0"/>
              <a:t>Caused by solute occupying surface area</a:t>
            </a:r>
          </a:p>
          <a:p>
            <a:r>
              <a:rPr lang="en-US" dirty="0"/>
              <a:t>Depends on number of solute particles</a:t>
            </a:r>
          </a:p>
          <a:p>
            <a:r>
              <a:rPr lang="en-US" dirty="0"/>
              <a:t>Basis of all colligative properties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879458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Raoult’s</a:t>
            </a:r>
            <a:r>
              <a:rPr lang="en-US" dirty="0"/>
              <a:t> Law (Lowering of </a:t>
            </a:r>
            <a:r>
              <a:rPr lang="en-US" dirty="0" err="1"/>
              <a:t>Vapour</a:t>
            </a:r>
            <a:r>
              <a:rPr lang="en-US" dirty="0"/>
              <a:t> Pressure)</a:t>
            </a:r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1517074" y="2507918"/>
            <a:ext cx="5236242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Vapour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pressure of solvent in solution is reduced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P=XAP0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P0 = 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vapour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pressure of pure solvent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XA= mole fraction of solvent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Valid for ideal dilute solutions</a:t>
            </a:r>
          </a:p>
        </p:txBody>
      </p:sp>
    </p:spTree>
    <p:extLst>
      <p:ext uri="{BB962C8B-B14F-4D97-AF65-F5344CB8AC3E}">
        <p14:creationId xmlns:p14="http://schemas.microsoft.com/office/powerpoint/2010/main" val="261587235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Derivation – Lowering of </a:t>
            </a:r>
            <a:r>
              <a:rPr lang="en-US" dirty="0" err="1"/>
              <a:t>Vapour</a:t>
            </a:r>
            <a:r>
              <a:rPr lang="en-US" dirty="0"/>
              <a:t> Pressure</a:t>
            </a:r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1295401" y="3477736"/>
            <a:ext cx="5330305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Relative lowering of 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vapour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pressure is measured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P0−P/P0​=XB​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XB= mole fraction of solute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Depends only on number of solute molecules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Independent of chemical nature of solute</a:t>
            </a:r>
          </a:p>
        </p:txBody>
      </p:sp>
    </p:spTree>
    <p:extLst>
      <p:ext uri="{BB962C8B-B14F-4D97-AF65-F5344CB8AC3E}">
        <p14:creationId xmlns:p14="http://schemas.microsoft.com/office/powerpoint/2010/main" val="329753784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Elevation of Boiling Point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Boiling occurs when </a:t>
            </a:r>
            <a:r>
              <a:rPr lang="en-US" dirty="0" err="1"/>
              <a:t>vapour</a:t>
            </a:r>
            <a:r>
              <a:rPr lang="en-US" dirty="0"/>
              <a:t> pressure equals atmospheric pressure</a:t>
            </a:r>
          </a:p>
          <a:p>
            <a:r>
              <a:rPr lang="en-US" dirty="0"/>
              <a:t>Solution has lower </a:t>
            </a:r>
            <a:r>
              <a:rPr lang="en-US" dirty="0" err="1"/>
              <a:t>vapour</a:t>
            </a:r>
            <a:r>
              <a:rPr lang="en-US" dirty="0"/>
              <a:t> pressure than solvent</a:t>
            </a:r>
          </a:p>
          <a:p>
            <a:r>
              <a:rPr lang="en-US" dirty="0"/>
              <a:t>Higher temperature required to boil solution</a:t>
            </a:r>
          </a:p>
          <a:p>
            <a:r>
              <a:rPr lang="en-US" dirty="0"/>
              <a:t>Boiling point of solution increases</a:t>
            </a:r>
          </a:p>
          <a:p>
            <a:r>
              <a:rPr lang="en-US" dirty="0"/>
              <a:t>This increase is called elevation of boiling point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07288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Solutions of Solids in Liquids</a:t>
            </a:r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1230747" y="1531696"/>
            <a:ext cx="9601196" cy="3318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Solid solute dissolves uniformly in liquid solvent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Most common type of solution in daily life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Solute particles are dispersed at molecular or ionic level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Solution remains homogeneous throughout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Example: salt or sugar dissolved in water</a:t>
            </a:r>
          </a:p>
        </p:txBody>
      </p:sp>
    </p:spTree>
    <p:extLst>
      <p:ext uri="{BB962C8B-B14F-4D97-AF65-F5344CB8AC3E}">
        <p14:creationId xmlns:p14="http://schemas.microsoft.com/office/powerpoint/2010/main" val="153385202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 of Boiling Point Elevation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Salt added to water raises boiling point</a:t>
            </a:r>
          </a:p>
          <a:p>
            <a:r>
              <a:rPr lang="en-US" dirty="0"/>
              <a:t>Antifreeze in car radiators</a:t>
            </a:r>
          </a:p>
          <a:p>
            <a:r>
              <a:rPr lang="en-US" dirty="0"/>
              <a:t>Sugar solution boils above 100°C</a:t>
            </a:r>
          </a:p>
          <a:p>
            <a:r>
              <a:rPr lang="en-US" dirty="0"/>
              <a:t>Seawater boils at higher temperature</a:t>
            </a:r>
          </a:p>
          <a:p>
            <a:r>
              <a:rPr lang="en-US" dirty="0"/>
              <a:t>Used in industrial cooling systems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246808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Derivation – Elevation of Boiling Point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Lower </a:t>
            </a:r>
            <a:r>
              <a:rPr lang="en-US" dirty="0" err="1"/>
              <a:t>vapour</a:t>
            </a:r>
            <a:r>
              <a:rPr lang="en-US" dirty="0"/>
              <a:t> pressure shifts boiling point upward</a:t>
            </a:r>
          </a:p>
          <a:p>
            <a:r>
              <a:rPr lang="el-GR" dirty="0"/>
              <a:t>Δ</a:t>
            </a:r>
            <a:r>
              <a:rPr lang="en-US" dirty="0" err="1"/>
              <a:t>Tb∝</a:t>
            </a:r>
            <a:r>
              <a:rPr lang="en-US" dirty="0" err="1" smtClean="0"/>
              <a:t>m</a:t>
            </a:r>
            <a:endParaRPr lang="en-US" dirty="0"/>
          </a:p>
          <a:p>
            <a:r>
              <a:rPr lang="el-GR" dirty="0" smtClean="0"/>
              <a:t>Δ</a:t>
            </a:r>
            <a:r>
              <a:rPr lang="en-US" dirty="0" smtClean="0"/>
              <a:t>Tb=</a:t>
            </a:r>
            <a:r>
              <a:rPr lang="en-US" dirty="0" err="1" smtClean="0"/>
              <a:t>Kbm</a:t>
            </a:r>
            <a:endParaRPr lang="en-US" dirty="0"/>
          </a:p>
          <a:p>
            <a:r>
              <a:rPr lang="en-US" dirty="0" smtClean="0"/>
              <a:t>Kb </a:t>
            </a:r>
            <a:r>
              <a:rPr lang="en-US" dirty="0"/>
              <a:t>= </a:t>
            </a:r>
            <a:r>
              <a:rPr lang="en-US" dirty="0" err="1"/>
              <a:t>ebullioscopic</a:t>
            </a:r>
            <a:r>
              <a:rPr lang="en-US" dirty="0"/>
              <a:t> constant</a:t>
            </a:r>
          </a:p>
          <a:p>
            <a:r>
              <a:rPr lang="en-US" dirty="0"/>
              <a:t>Depends only on solvent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156824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Depression of Freezing Point</a:t>
            </a:r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1295402" y="1634065"/>
            <a:ext cx="9601196" cy="3318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Freezing occurs when vapour pressures equal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Solution freezes at lower temperature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Solute disrupts crystal formation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Freezing point of solution decreases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This decrease is freezing point depression</a:t>
            </a:r>
          </a:p>
        </p:txBody>
      </p:sp>
    </p:spTree>
    <p:extLst>
      <p:ext uri="{BB962C8B-B14F-4D97-AF65-F5344CB8AC3E}">
        <p14:creationId xmlns:p14="http://schemas.microsoft.com/office/powerpoint/2010/main" val="364931189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 of Freezing Point Depression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Salt used on icy roads</a:t>
            </a:r>
          </a:p>
          <a:p>
            <a:r>
              <a:rPr lang="en-US" dirty="0"/>
              <a:t>Antifreeze prevents engine freezing</a:t>
            </a:r>
          </a:p>
          <a:p>
            <a:r>
              <a:rPr lang="en-US" dirty="0"/>
              <a:t>Sugar lowers freezing point of water</a:t>
            </a:r>
          </a:p>
          <a:p>
            <a:r>
              <a:rPr lang="en-US" dirty="0"/>
              <a:t>Saline freezes below 0°C</a:t>
            </a:r>
          </a:p>
          <a:p>
            <a:r>
              <a:rPr lang="en-US" dirty="0"/>
              <a:t>Ice-cream preparation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934487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Derivation – Freezing Point Depression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Solute lowers chemical potential of solvent</a:t>
            </a:r>
          </a:p>
          <a:p>
            <a:r>
              <a:rPr lang="en-US" dirty="0"/>
              <a:t>Freezing point decreases proportionally</a:t>
            </a:r>
          </a:p>
          <a:p>
            <a:r>
              <a:rPr lang="el-GR" dirty="0"/>
              <a:t>Δ</a:t>
            </a:r>
            <a:r>
              <a:rPr lang="en-US" dirty="0" err="1"/>
              <a:t>Tf∝</a:t>
            </a:r>
            <a:r>
              <a:rPr lang="en-US" dirty="0" err="1" smtClean="0"/>
              <a:t>m</a:t>
            </a:r>
            <a:endParaRPr lang="en-US" dirty="0"/>
          </a:p>
          <a:p>
            <a:r>
              <a:rPr lang="el-GR" dirty="0"/>
              <a:t>Δ</a:t>
            </a:r>
            <a:r>
              <a:rPr lang="en-US" dirty="0" err="1" smtClean="0"/>
              <a:t>Tf</a:t>
            </a:r>
            <a:r>
              <a:rPr lang="en-US" dirty="0" smtClean="0"/>
              <a:t>=</a:t>
            </a:r>
            <a:r>
              <a:rPr lang="en-US" dirty="0" err="1" smtClean="0"/>
              <a:t>Kfm</a:t>
            </a:r>
            <a:endParaRPr lang="en-US" dirty="0"/>
          </a:p>
          <a:p>
            <a:r>
              <a:rPr lang="en-US" dirty="0" err="1" smtClean="0"/>
              <a:t>Kf</a:t>
            </a:r>
            <a:r>
              <a:rPr lang="en-US" dirty="0" smtClean="0"/>
              <a:t>= </a:t>
            </a:r>
            <a:r>
              <a:rPr lang="en-US" dirty="0" err="1"/>
              <a:t>cryoscopic</a:t>
            </a:r>
            <a:r>
              <a:rPr lang="en-US" dirty="0"/>
              <a:t> constant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470831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Graph – Freezing Point Depression</a:t>
            </a:r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1295402" y="2554869"/>
            <a:ext cx="4984057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Temperature on y-axis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Vapour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pressure on x-axis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Solvent curve intersects at higher temperature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Solution curve intersects at lower temperature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Difference shows 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ΔTf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442772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Applications </a:t>
            </a:r>
            <a:r>
              <a:rPr lang="en-US" dirty="0"/>
              <a:t>of Boiling Point Elevation</a:t>
            </a:r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Used to calculate molar mass of solute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Antifreeze formulation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Industrial heat transfer control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Food processing (syrups, solutions)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Chemical analysis</a:t>
            </a:r>
          </a:p>
        </p:txBody>
      </p:sp>
    </p:spTree>
    <p:extLst>
      <p:ext uri="{BB962C8B-B14F-4D97-AF65-F5344CB8AC3E}">
        <p14:creationId xmlns:p14="http://schemas.microsoft.com/office/powerpoint/2010/main" val="37709341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Applications of Freezing Point Depression</a:t>
            </a:r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1295402" y="1634065"/>
            <a:ext cx="9601196" cy="3318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De-icing of roads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Preservation of biological samples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Determination of molecular mass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Automotive cooling systems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Medical saline preparation</a:t>
            </a:r>
          </a:p>
        </p:txBody>
      </p:sp>
    </p:spTree>
    <p:extLst>
      <p:ext uri="{BB962C8B-B14F-4D97-AF65-F5344CB8AC3E}">
        <p14:creationId xmlns:p14="http://schemas.microsoft.com/office/powerpoint/2010/main" val="40656462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Dissolution of Molecular Solids</a:t>
            </a:r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Molecular solids consist of neutral molecules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Dissolve without breaking into ions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Solubility depends on intermolecular forces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Hydrogen bonding often aids dissolution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Example: sugar, glucose, urea in water</a:t>
            </a:r>
          </a:p>
        </p:txBody>
      </p:sp>
    </p:spTree>
    <p:extLst>
      <p:ext uri="{BB962C8B-B14F-4D97-AF65-F5344CB8AC3E}">
        <p14:creationId xmlns:p14="http://schemas.microsoft.com/office/powerpoint/2010/main" val="4922479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Dissolution of Ionic Solids</a:t>
            </a:r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1270004" y="1634065"/>
            <a:ext cx="9601196" cy="3318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Ionic solids contain positive and negative ions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Dissolution occurs by ion–dipole interactions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Water stabilizes ions through hydration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Lattice energy must be overcome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Example: NaCl, KNO₃ dissolved in water</a:t>
            </a:r>
          </a:p>
        </p:txBody>
      </p:sp>
    </p:spTree>
    <p:extLst>
      <p:ext uri="{BB962C8B-B14F-4D97-AF65-F5344CB8AC3E}">
        <p14:creationId xmlns:p14="http://schemas.microsoft.com/office/powerpoint/2010/main" val="41681965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Solution of Liquids in Liquids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Both solute and solvent are liquids</a:t>
            </a:r>
          </a:p>
          <a:p>
            <a:r>
              <a:rPr lang="en-US" dirty="0"/>
              <a:t>Mixing depends on polarity of liquids</a:t>
            </a:r>
          </a:p>
          <a:p>
            <a:r>
              <a:rPr lang="en-US" dirty="0"/>
              <a:t>“Like dissolves like” principle applies</a:t>
            </a:r>
          </a:p>
          <a:p>
            <a:r>
              <a:rPr lang="en-US" dirty="0"/>
              <a:t>Can form homogeneous or heterogeneous mixtures</a:t>
            </a:r>
          </a:p>
          <a:p>
            <a:r>
              <a:rPr lang="en-US" dirty="0"/>
              <a:t>Example: alcohol mixed with water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91996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Completely Miscible Liquids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Liquids that mix in all proportions</a:t>
            </a:r>
          </a:p>
          <a:p>
            <a:r>
              <a:rPr lang="en-US" dirty="0"/>
              <a:t>Form a single homogeneous phase</a:t>
            </a:r>
          </a:p>
          <a:p>
            <a:r>
              <a:rPr lang="en-US" dirty="0"/>
              <a:t>Strong intermolecular attractions exist</a:t>
            </a:r>
          </a:p>
          <a:p>
            <a:r>
              <a:rPr lang="en-US" dirty="0"/>
              <a:t>No separation on standing</a:t>
            </a:r>
          </a:p>
          <a:p>
            <a:r>
              <a:rPr lang="en-US" dirty="0"/>
              <a:t>Example: ethanol and water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19644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Properties of Completely Miscible Liquids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Uniform composition throughout the solution</a:t>
            </a:r>
          </a:p>
          <a:p>
            <a:r>
              <a:rPr lang="en-US" dirty="0"/>
              <a:t>No visible boundary between liquids</a:t>
            </a:r>
          </a:p>
          <a:p>
            <a:r>
              <a:rPr lang="en-US" dirty="0"/>
              <a:t>Stable at all concentrations</a:t>
            </a:r>
          </a:p>
          <a:p>
            <a:r>
              <a:rPr lang="en-US" dirty="0"/>
              <a:t>Same physical properties at every point</a:t>
            </a:r>
          </a:p>
          <a:p>
            <a:r>
              <a:rPr lang="en-US" dirty="0"/>
              <a:t>Obey </a:t>
            </a:r>
            <a:r>
              <a:rPr lang="en-US" dirty="0" err="1"/>
              <a:t>Raoult’s</a:t>
            </a:r>
            <a:r>
              <a:rPr lang="en-US" dirty="0"/>
              <a:t> law approximately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40995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Partially Miscible Liquids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Liquids that mix only to a limited extent</a:t>
            </a:r>
          </a:p>
          <a:p>
            <a:r>
              <a:rPr lang="en-US" dirty="0"/>
              <a:t>Form two layers beyond certain concentration</a:t>
            </a:r>
          </a:p>
          <a:p>
            <a:r>
              <a:rPr lang="en-US" dirty="0"/>
              <a:t>Solubility depends on temperature</a:t>
            </a:r>
          </a:p>
          <a:p>
            <a:r>
              <a:rPr lang="en-US" dirty="0"/>
              <a:t>Show phase separation</a:t>
            </a:r>
          </a:p>
          <a:p>
            <a:r>
              <a:rPr lang="en-US" dirty="0"/>
              <a:t>Example: phenol and water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1141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18</TotalTime>
  <Words>1121</Words>
  <Application>Microsoft Office PowerPoint</Application>
  <PresentationFormat>Widescreen</PresentationFormat>
  <Paragraphs>219</Paragraphs>
  <Slides>37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0" baseType="lpstr">
      <vt:lpstr>Arial</vt:lpstr>
      <vt:lpstr>Garamond</vt:lpstr>
      <vt:lpstr>Organic</vt:lpstr>
      <vt:lpstr>Applied Science</vt:lpstr>
      <vt:lpstr>Types of Solutions</vt:lpstr>
      <vt:lpstr>Solutions of Solids in Liquids</vt:lpstr>
      <vt:lpstr>Dissolution of Molecular Solids</vt:lpstr>
      <vt:lpstr>Dissolution of Ionic Solids</vt:lpstr>
      <vt:lpstr>Solution of Liquids in Liquids</vt:lpstr>
      <vt:lpstr>Completely Miscible Liquids</vt:lpstr>
      <vt:lpstr>Properties of Completely Miscible Liquids</vt:lpstr>
      <vt:lpstr>Partially Miscible Liquids</vt:lpstr>
      <vt:lpstr>Examples of Partially Miscible Liquids</vt:lpstr>
      <vt:lpstr>Consolate Temperature</vt:lpstr>
      <vt:lpstr>Practically Immiscible Liquids</vt:lpstr>
      <vt:lpstr>Examples of Practically Immiscible Liquids</vt:lpstr>
      <vt:lpstr>Solubility</vt:lpstr>
      <vt:lpstr>Units of Solubility</vt:lpstr>
      <vt:lpstr>Continuous Solubility Curves</vt:lpstr>
      <vt:lpstr>Discontinuous Solubility Curves</vt:lpstr>
      <vt:lpstr>Colligative Properties of Solutions</vt:lpstr>
      <vt:lpstr>Why Called Colligative Properties</vt:lpstr>
      <vt:lpstr>Variation in Vapour Pressure</vt:lpstr>
      <vt:lpstr>Examples of Boiling Point Elevation</vt:lpstr>
      <vt:lpstr>Examples of Freezing Point Depression</vt:lpstr>
      <vt:lpstr>Ebullioscopic Constant</vt:lpstr>
      <vt:lpstr>Cryoscopic Constant </vt:lpstr>
      <vt:lpstr>Conditions to Observe Colligative Properties</vt:lpstr>
      <vt:lpstr>Lowering of Vapour Pressure</vt:lpstr>
      <vt:lpstr>Raoult’s Law (Lowering of Vapour Pressure)</vt:lpstr>
      <vt:lpstr>Derivation – Lowering of Vapour Pressure</vt:lpstr>
      <vt:lpstr>Elevation of Boiling Point</vt:lpstr>
      <vt:lpstr>Examples of Boiling Point Elevation</vt:lpstr>
      <vt:lpstr>Derivation – Elevation of Boiling Point</vt:lpstr>
      <vt:lpstr>Depression of Freezing Point</vt:lpstr>
      <vt:lpstr>Examples of Freezing Point Depression</vt:lpstr>
      <vt:lpstr>Derivation – Freezing Point Depression</vt:lpstr>
      <vt:lpstr>Graph – Freezing Point Depression</vt:lpstr>
      <vt:lpstr>Applications of Boiling Point Elevation</vt:lpstr>
      <vt:lpstr>Applications of Freezing Point Depression</vt:lpstr>
    </vt:vector>
  </TitlesOfParts>
  <Company>MRT www.Win2Farsi.com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Applied Science</dc:title>
  <dc:creator>Moorche</dc:creator>
  <cp:lastModifiedBy>Moorche</cp:lastModifiedBy>
  <cp:revision>3</cp:revision>
  <dcterms:created xsi:type="dcterms:W3CDTF">2026-01-13T06:53:41Z</dcterms:created>
  <dcterms:modified xsi:type="dcterms:W3CDTF">2026-01-13T07:12:25Z</dcterms:modified>
</cp:coreProperties>
</file>