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1" r:id="rId13"/>
    <p:sldId id="266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80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2" y="1415332"/>
            <a:ext cx="73495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4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1"/>
            <a:ext cx="11171583" cy="53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5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Interosseous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</a:t>
            </a:r>
            <a:r>
              <a:rPr lang="en-US" dirty="0"/>
              <a:t>ligament</a:t>
            </a:r>
          </a:p>
          <a:p>
            <a:r>
              <a:rPr lang="en-US" dirty="0"/>
              <a:t>Attaches to the interosseous borders of the radius and ulna</a:t>
            </a:r>
          </a:p>
          <a:p>
            <a:r>
              <a:rPr lang="en-US" dirty="0"/>
              <a:t>Unites the shafts of the two bones</a:t>
            </a:r>
          </a:p>
          <a:p>
            <a:r>
              <a:rPr lang="en-US" dirty="0"/>
              <a:t>Fibers run obliquely downward and medially</a:t>
            </a:r>
          </a:p>
          <a:p>
            <a:r>
              <a:rPr lang="en-US" dirty="0"/>
              <a:t>Assists proximal displacement of the radius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40689"/>
            <a:ext cx="11171582" cy="5724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3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applied to the radius (e.g., from an outstretched hand) is transmitted:</a:t>
            </a:r>
          </a:p>
          <a:p>
            <a:pPr lvl="1"/>
            <a:r>
              <a:rPr lang="en-US" dirty="0"/>
              <a:t>From radius → ulna → </a:t>
            </a:r>
            <a:r>
              <a:rPr lang="en-US" dirty="0" err="1"/>
              <a:t>humerus</a:t>
            </a:r>
            <a:r>
              <a:rPr lang="en-US" dirty="0"/>
              <a:t> → scapula</a:t>
            </a:r>
          </a:p>
          <a:p>
            <a:r>
              <a:rPr lang="en-US" dirty="0"/>
              <a:t>Fibers become taut in pronation</a:t>
            </a:r>
          </a:p>
          <a:p>
            <a:r>
              <a:rPr lang="en-US" dirty="0"/>
              <a:t>Provides attachment for neighboring muscles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Distal Radioulnar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Articulation</a:t>
            </a:r>
            <a:endParaRPr lang="en-US" dirty="0"/>
          </a:p>
          <a:p>
            <a:pPr lvl="1"/>
            <a:r>
              <a:rPr lang="en-US" dirty="0"/>
              <a:t>Between the rounded head of the ulna and the ulnar notch of the radius</a:t>
            </a:r>
          </a:p>
          <a:p>
            <a:r>
              <a:rPr lang="en-US" b="1" dirty="0"/>
              <a:t>Type</a:t>
            </a:r>
            <a:endParaRPr lang="en-US" dirty="0"/>
          </a:p>
          <a:p>
            <a:pPr lvl="1"/>
            <a:r>
              <a:rPr lang="en-US" dirty="0"/>
              <a:t>Synovial pivot joint</a:t>
            </a:r>
          </a:p>
          <a:p>
            <a:r>
              <a:rPr lang="en-US" b="1" dirty="0"/>
              <a:t>Capsule</a:t>
            </a:r>
            <a:endParaRPr lang="en-US" dirty="0"/>
          </a:p>
          <a:p>
            <a:pPr lvl="1"/>
            <a:r>
              <a:rPr lang="en-US" dirty="0"/>
              <a:t>Encloses the joint</a:t>
            </a:r>
          </a:p>
          <a:p>
            <a:pPr lvl="1"/>
            <a:r>
              <a:rPr lang="en-US" dirty="0"/>
              <a:t>Deficient superiorly</a:t>
            </a:r>
          </a:p>
          <a:p>
            <a:r>
              <a:rPr lang="en-US" b="1" dirty="0"/>
              <a:t>Ligaments</a:t>
            </a:r>
            <a:endParaRPr lang="en-US" dirty="0"/>
          </a:p>
          <a:p>
            <a:pPr lvl="1"/>
            <a:r>
              <a:rPr lang="en-US" dirty="0"/>
              <a:t>Weak anterior and posterior ligaments strengthen the capsule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03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2" y="480929"/>
            <a:ext cx="11092070" cy="5848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Triangular </a:t>
            </a:r>
            <a:r>
              <a:rPr lang="en-US" dirty="0"/>
              <a:t>in shape</a:t>
            </a:r>
          </a:p>
          <a:p>
            <a:r>
              <a:rPr lang="en-US" dirty="0"/>
              <a:t>Composed of fibrocartilage</a:t>
            </a:r>
          </a:p>
          <a:p>
            <a:r>
              <a:rPr lang="en-US" dirty="0"/>
              <a:t>Attached by its apex to the lateral side of the base of the ulnar styloid process</a:t>
            </a:r>
          </a:p>
          <a:p>
            <a:r>
              <a:rPr lang="en-US" dirty="0"/>
              <a:t>Base attached to the lower border of the ulnar notch of the radius</a:t>
            </a:r>
          </a:p>
          <a:p>
            <a:r>
              <a:rPr lang="en-US" dirty="0"/>
              <a:t>Separates the distal radioulnar joint from the wrist joint</a:t>
            </a:r>
          </a:p>
          <a:p>
            <a:r>
              <a:rPr lang="en-US" dirty="0"/>
              <a:t>Strongly unites the radius to the ulna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982133"/>
            <a:ext cx="11227242" cy="5331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6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</a:t>
            </a:r>
            <a:r>
              <a:rPr lang="en-US" dirty="0"/>
              <a:t>interosseous nerve</a:t>
            </a:r>
          </a:p>
          <a:p>
            <a:r>
              <a:rPr lang="en-US" dirty="0"/>
              <a:t>Deep branch of the radial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0929"/>
            <a:ext cx="11179533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Proximal Radioulnar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Articulation</a:t>
            </a:r>
            <a:endParaRPr lang="en-US" dirty="0"/>
          </a:p>
          <a:p>
            <a:pPr lvl="1"/>
            <a:r>
              <a:rPr lang="en-US" dirty="0"/>
              <a:t>Between the circumference of the head of the radius and the annular ligament and the radial notch on the ulna</a:t>
            </a:r>
          </a:p>
          <a:p>
            <a:pPr lvl="1"/>
            <a:r>
              <a:rPr lang="en-US" dirty="0"/>
              <a:t>Constitutes the third joint in the elbow</a:t>
            </a:r>
          </a:p>
          <a:p>
            <a:r>
              <a:rPr lang="en-US" b="1" dirty="0"/>
              <a:t>Type</a:t>
            </a:r>
            <a:endParaRPr lang="en-US" dirty="0"/>
          </a:p>
          <a:p>
            <a:pPr lvl="1"/>
            <a:r>
              <a:rPr lang="en-US" dirty="0"/>
              <a:t>Synovial pivot joint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3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Movements of Pronation and Supination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</a:t>
            </a:r>
            <a:r>
              <a:rPr lang="en-US" dirty="0"/>
              <a:t>at both proximal and distal radioulnar joints</a:t>
            </a:r>
          </a:p>
          <a:p>
            <a:r>
              <a:rPr lang="en-US" dirty="0"/>
              <a:t>Axis passes:</a:t>
            </a:r>
          </a:p>
          <a:p>
            <a:pPr lvl="1"/>
            <a:r>
              <a:rPr lang="en-US" dirty="0"/>
              <a:t>Through the head of the radius above</a:t>
            </a:r>
          </a:p>
          <a:p>
            <a:pPr lvl="1"/>
            <a:r>
              <a:rPr lang="en-US" dirty="0"/>
              <a:t>Through the attachment of the articular disc to the ulna below</a:t>
            </a:r>
          </a:p>
        </p:txBody>
      </p:sp>
    </p:spTree>
    <p:extLst>
      <p:ext uri="{BB962C8B-B14F-4D97-AF65-F5344CB8AC3E}">
        <p14:creationId xmlns:p14="http://schemas.microsoft.com/office/powerpoint/2010/main" val="1007314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40689"/>
            <a:ext cx="11171582" cy="5724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Radius </a:t>
            </a:r>
            <a:r>
              <a:rPr lang="en-US" dirty="0"/>
              <a:t>rotates at the </a:t>
            </a:r>
            <a:r>
              <a:rPr lang="en-US" dirty="0" err="1"/>
              <a:t>capitulum</a:t>
            </a:r>
            <a:endParaRPr lang="en-US" dirty="0"/>
          </a:p>
          <a:p>
            <a:r>
              <a:rPr lang="en-US" dirty="0"/>
              <a:t>Head of radius rotates within the annular ligament</a:t>
            </a:r>
          </a:p>
          <a:p>
            <a:r>
              <a:rPr lang="en-US" dirty="0"/>
              <a:t>Hand moves bodily forward</a:t>
            </a:r>
          </a:p>
          <a:p>
            <a:r>
              <a:rPr lang="en-US" dirty="0"/>
              <a:t>Ulnar notch of radius moves around the circumference of the distal end of the ulna</a:t>
            </a:r>
          </a:p>
          <a:p>
            <a:r>
              <a:rPr lang="en-US" dirty="0"/>
              <a:t>Hand remains in line with the upper limb</a:t>
            </a:r>
          </a:p>
          <a:p>
            <a:r>
              <a:rPr lang="en-US" dirty="0"/>
              <a:t>Ulna is not displaced medially</a:t>
            </a:r>
          </a:p>
          <a:p>
            <a:r>
              <a:rPr lang="en-US" dirty="0"/>
              <a:t>Palm faces posteriorly</a:t>
            </a:r>
          </a:p>
          <a:p>
            <a:r>
              <a:rPr lang="en-US" dirty="0"/>
              <a:t>Thumb lies on the medial side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9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</a:t>
            </a:r>
            <a:r>
              <a:rPr lang="en-US" dirty="0"/>
              <a:t>of pronation</a:t>
            </a:r>
          </a:p>
          <a:p>
            <a:r>
              <a:rPr lang="en-US" dirty="0"/>
              <a:t>Hand returns to anatomical position</a:t>
            </a:r>
          </a:p>
          <a:p>
            <a:r>
              <a:rPr lang="en-US" dirty="0"/>
              <a:t>Palm faces anteriorly</a:t>
            </a:r>
          </a:p>
          <a:p>
            <a:r>
              <a:rPr lang="en-US" dirty="0"/>
              <a:t>More powerful movement due to strength of biceps </a:t>
            </a:r>
            <a:r>
              <a:rPr lang="en-US" dirty="0" err="1"/>
              <a:t>brachii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Pronation</a:t>
            </a:r>
            <a:r>
              <a:rPr lang="en-US" dirty="0"/>
              <a:t>: Pronator </a:t>
            </a:r>
            <a:r>
              <a:rPr lang="en-US" dirty="0" err="1"/>
              <a:t>teres</a:t>
            </a:r>
            <a:r>
              <a:rPr lang="en-US" dirty="0"/>
              <a:t>, Pronator quadratus</a:t>
            </a:r>
          </a:p>
          <a:p>
            <a:r>
              <a:rPr lang="en-US" dirty="0"/>
              <a:t>Supination: Biceps </a:t>
            </a:r>
            <a:r>
              <a:rPr lang="en-US" dirty="0" err="1"/>
              <a:t>brachii</a:t>
            </a:r>
            <a:r>
              <a:rPr lang="en-US" dirty="0"/>
              <a:t>, Supinator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Anteriorly</a:t>
            </a:r>
            <a:endParaRPr lang="en-US" dirty="0"/>
          </a:p>
          <a:p>
            <a:pPr lvl="1"/>
            <a:r>
              <a:rPr lang="en-US" dirty="0"/>
              <a:t>Tendons of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profundus</a:t>
            </a:r>
            <a:endParaRPr lang="en-US" dirty="0"/>
          </a:p>
          <a:p>
            <a:r>
              <a:rPr lang="en-US" b="1" dirty="0"/>
              <a:t>Posteriorly</a:t>
            </a:r>
            <a:endParaRPr lang="en-US" dirty="0"/>
          </a:p>
          <a:p>
            <a:pPr lvl="1"/>
            <a:r>
              <a:rPr lang="en-US" dirty="0"/>
              <a:t>Tendon of extensor </a:t>
            </a:r>
            <a:r>
              <a:rPr lang="en-US" dirty="0" err="1"/>
              <a:t>digiti</a:t>
            </a:r>
            <a:r>
              <a:rPr lang="en-US" dirty="0"/>
              <a:t> </a:t>
            </a:r>
            <a:r>
              <a:rPr lang="en-US" dirty="0" err="1"/>
              <a:t>minimi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540689"/>
            <a:ext cx="11187485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9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0930"/>
            <a:ext cx="11179534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Capsule</a:t>
            </a:r>
            <a:endParaRPr lang="en-US" dirty="0"/>
          </a:p>
          <a:p>
            <a:pPr lvl="1"/>
            <a:r>
              <a:rPr lang="en-US" dirty="0"/>
              <a:t>Encloses the joint</a:t>
            </a:r>
          </a:p>
          <a:p>
            <a:pPr lvl="1"/>
            <a:r>
              <a:rPr lang="en-US" dirty="0"/>
              <a:t>Continuous with that of the elbow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1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540689"/>
            <a:ext cx="11171582" cy="5724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5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Annular </a:t>
            </a:r>
            <a:r>
              <a:rPr lang="en-US" dirty="0"/>
              <a:t>ligament</a:t>
            </a:r>
          </a:p>
          <a:p>
            <a:r>
              <a:rPr lang="en-US" dirty="0"/>
              <a:t>Attached to the anterior and posterior margins of the radial notch on the ulna</a:t>
            </a:r>
          </a:p>
          <a:p>
            <a:r>
              <a:rPr lang="en-US" dirty="0"/>
              <a:t>Forms a collar around the head of the radius</a:t>
            </a:r>
          </a:p>
          <a:p>
            <a:r>
              <a:rPr lang="en-US" dirty="0"/>
              <a:t>Continuous above with the capsule of the elbow joint</a:t>
            </a:r>
          </a:p>
          <a:p>
            <a:r>
              <a:rPr lang="en-US" dirty="0"/>
              <a:t>Not attached to the radius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0929"/>
            <a:ext cx="11266998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/>
              <a:t>above with that of the elbow joint</a:t>
            </a:r>
          </a:p>
          <a:p>
            <a:r>
              <a:rPr lang="en-US" dirty="0"/>
              <a:t>Below, attached to the inferior margin of the annular ligament</a:t>
            </a:r>
          </a:p>
          <a:p>
            <a:r>
              <a:rPr lang="en-US" dirty="0"/>
              <a:t>Extends downwards to the lower margin of the radial notch of the ulna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7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480929"/>
            <a:ext cx="11139777" cy="5808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Nerve </a:t>
            </a:r>
            <a:r>
              <a:rPr lang="en-US" b="1" dirty="0"/>
              <a:t>Supply</a:t>
            </a:r>
            <a:endParaRPr lang="en-US" dirty="0"/>
          </a:p>
          <a:p>
            <a:pPr lvl="1"/>
            <a:r>
              <a:rPr lang="en-US" dirty="0"/>
              <a:t>Branches of the median, ulnar, musculocutaneous, and radial nerves</a:t>
            </a:r>
          </a:p>
          <a:p>
            <a:r>
              <a:rPr lang="en-US" b="1" dirty="0"/>
              <a:t>Movements</a:t>
            </a:r>
            <a:endParaRPr lang="en-US" dirty="0"/>
          </a:p>
          <a:p>
            <a:pPr lvl="1"/>
            <a:r>
              <a:rPr lang="en-US" dirty="0"/>
              <a:t>Produces pronation and supination of the forearm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6" y="480929"/>
            <a:ext cx="734956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457</Words>
  <Application>Microsoft Office PowerPoint</Application>
  <PresentationFormat>Widescreen</PresentationFormat>
  <Paragraphs>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ANATOMY THE UPPER LIMB</vt:lpstr>
      <vt:lpstr>Proximal Radioulnar Joint</vt:lpstr>
      <vt:lpstr>CONTINUED </vt:lpstr>
      <vt:lpstr>PowerPoint Presentation</vt:lpstr>
      <vt:lpstr>Ligament</vt:lpstr>
      <vt:lpstr>PowerPoint Presentation</vt:lpstr>
      <vt:lpstr>Synovial Membrane</vt:lpstr>
      <vt:lpstr>PowerPoint Presentation</vt:lpstr>
      <vt:lpstr>Continued </vt:lpstr>
      <vt:lpstr>PowerPoint Presentation</vt:lpstr>
      <vt:lpstr>Interosseous Membrane</vt:lpstr>
      <vt:lpstr>PowerPoint Presentation</vt:lpstr>
      <vt:lpstr>Continued </vt:lpstr>
      <vt:lpstr>Distal Radioulnar Joint</vt:lpstr>
      <vt:lpstr>PowerPoint Presentation</vt:lpstr>
      <vt:lpstr>Articular Disc</vt:lpstr>
      <vt:lpstr>PowerPoint Presentation</vt:lpstr>
      <vt:lpstr>Nerve Supply</vt:lpstr>
      <vt:lpstr>PowerPoint Presentation</vt:lpstr>
      <vt:lpstr>Movements of Pronation and Supination</vt:lpstr>
      <vt:lpstr>PowerPoint Presentation</vt:lpstr>
      <vt:lpstr>Pronation</vt:lpstr>
      <vt:lpstr>Supination</vt:lpstr>
      <vt:lpstr>Muscles</vt:lpstr>
      <vt:lpstr>Important Relations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Moorche</dc:creator>
  <cp:lastModifiedBy>Moorche</cp:lastModifiedBy>
  <cp:revision>6</cp:revision>
  <dcterms:created xsi:type="dcterms:W3CDTF">2026-01-12T09:18:50Z</dcterms:created>
  <dcterms:modified xsi:type="dcterms:W3CDTF">2026-01-12T10:32:36Z</dcterms:modified>
</cp:coreProperties>
</file>