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8204" y="1415332"/>
            <a:ext cx="644055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50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Veins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Carry </a:t>
            </a:r>
            <a:r>
              <a:rPr lang="en-US" dirty="0"/>
              <a:t>blood </a:t>
            </a:r>
            <a:r>
              <a:rPr lang="en-US" b="1" dirty="0"/>
              <a:t>towards the heart</a:t>
            </a:r>
            <a:r>
              <a:rPr lang="en-US" dirty="0"/>
              <a:t>.</a:t>
            </a:r>
          </a:p>
          <a:p>
            <a:r>
              <a:rPr lang="en-US" dirty="0"/>
              <a:t>Mostly carry </a:t>
            </a:r>
            <a:r>
              <a:rPr lang="en-US" b="1" dirty="0"/>
              <a:t>deoxygenated blood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(Exception: pulmonary vein carries oxygenated blood)</a:t>
            </a:r>
            <a:r>
              <a:rPr lang="en-US" dirty="0"/>
              <a:t>.</a:t>
            </a:r>
          </a:p>
          <a:p>
            <a:r>
              <a:rPr lang="en-US" dirty="0"/>
              <a:t>Walls are </a:t>
            </a:r>
            <a:r>
              <a:rPr lang="en-US" b="1" dirty="0"/>
              <a:t>thin and less elastic</a:t>
            </a:r>
            <a:r>
              <a:rPr lang="en-US" dirty="0"/>
              <a:t>.</a:t>
            </a:r>
          </a:p>
          <a:p>
            <a:r>
              <a:rPr lang="en-US" dirty="0"/>
              <a:t>Blood flows under </a:t>
            </a:r>
            <a:r>
              <a:rPr lang="en-US" b="1" dirty="0"/>
              <a:t>low pressure</a:t>
            </a:r>
            <a:r>
              <a:rPr lang="en-US" dirty="0"/>
              <a:t>.</a:t>
            </a:r>
          </a:p>
          <a:p>
            <a:r>
              <a:rPr lang="en-US" dirty="0"/>
              <a:t>Contain </a:t>
            </a:r>
            <a:r>
              <a:rPr lang="en-US" b="1" dirty="0"/>
              <a:t>valves</a:t>
            </a:r>
            <a:r>
              <a:rPr lang="en-US" dirty="0"/>
              <a:t> to prevent backflow of blood.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96831"/>
            <a:ext cx="644055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82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6831"/>
            <a:ext cx="11155679" cy="58244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604" y="496831"/>
            <a:ext cx="644055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96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Structure of Veins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Same </a:t>
            </a:r>
            <a:r>
              <a:rPr lang="en-US" dirty="0"/>
              <a:t>three layers as arteries but </a:t>
            </a:r>
            <a:r>
              <a:rPr lang="en-US" b="1" dirty="0"/>
              <a:t>thinner</a:t>
            </a:r>
            <a:r>
              <a:rPr lang="en-US" dirty="0"/>
              <a:t>.</a:t>
            </a:r>
          </a:p>
          <a:p>
            <a:r>
              <a:rPr lang="en-US" dirty="0"/>
              <a:t>Larger </a:t>
            </a:r>
            <a:r>
              <a:rPr lang="en-US" b="1" dirty="0"/>
              <a:t>lumen</a:t>
            </a:r>
            <a:r>
              <a:rPr lang="en-US" dirty="0"/>
              <a:t> than arteries.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96831"/>
            <a:ext cx="644055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039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Veins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Return </a:t>
            </a:r>
            <a:r>
              <a:rPr lang="en-US" dirty="0"/>
              <a:t>blood to the heart.</a:t>
            </a:r>
          </a:p>
          <a:p>
            <a:r>
              <a:rPr lang="en-US" dirty="0"/>
              <a:t>Act as </a:t>
            </a:r>
            <a:r>
              <a:rPr lang="en-US" b="1" dirty="0"/>
              <a:t>blood reservoirs</a:t>
            </a:r>
            <a:r>
              <a:rPr lang="en-US" dirty="0"/>
              <a:t>.</a:t>
            </a:r>
          </a:p>
          <a:p>
            <a:r>
              <a:rPr lang="en-US" dirty="0"/>
              <a:t>Valves ensure </a:t>
            </a:r>
            <a:r>
              <a:rPr lang="en-US" b="1" dirty="0"/>
              <a:t>one-way flow</a:t>
            </a:r>
            <a:r>
              <a:rPr lang="en-US" dirty="0"/>
              <a:t> of blood.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96831"/>
            <a:ext cx="644055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37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Examples</a:t>
            </a:r>
            <a:endParaRPr lang="pt-B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Superior </a:t>
            </a:r>
            <a:r>
              <a:rPr lang="pt-BR" dirty="0"/>
              <a:t>vena cava</a:t>
            </a:r>
          </a:p>
          <a:p>
            <a:r>
              <a:rPr lang="pt-BR" dirty="0"/>
              <a:t>Inferior vena cava</a:t>
            </a:r>
          </a:p>
          <a:p>
            <a:r>
              <a:rPr lang="pt-BR" dirty="0"/>
              <a:t>Pulmonary veins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96831"/>
            <a:ext cx="644055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098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6831"/>
            <a:ext cx="11243144" cy="58562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604" y="496831"/>
            <a:ext cx="644055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8923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Capillaries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Smallest </a:t>
            </a:r>
            <a:r>
              <a:rPr lang="en-US" dirty="0"/>
              <a:t>and most numerous blood vessels.</a:t>
            </a:r>
          </a:p>
          <a:p>
            <a:r>
              <a:rPr lang="en-US" dirty="0"/>
              <a:t>Connect </a:t>
            </a:r>
            <a:r>
              <a:rPr lang="en-US" b="1" dirty="0"/>
              <a:t>arterioles to </a:t>
            </a:r>
            <a:r>
              <a:rPr lang="en-US" b="1" dirty="0" err="1"/>
              <a:t>venules</a:t>
            </a:r>
            <a:r>
              <a:rPr lang="en-US" dirty="0"/>
              <a:t>.</a:t>
            </a:r>
          </a:p>
          <a:p>
            <a:r>
              <a:rPr lang="en-US" dirty="0"/>
              <a:t>Walls are </a:t>
            </a:r>
            <a:r>
              <a:rPr lang="en-US" b="1" dirty="0"/>
              <a:t>one cell thick</a:t>
            </a:r>
            <a:r>
              <a:rPr lang="en-US" dirty="0"/>
              <a:t>.</a:t>
            </a:r>
          </a:p>
          <a:p>
            <a:r>
              <a:rPr lang="en-US" dirty="0"/>
              <a:t>Blood flows </a:t>
            </a:r>
            <a:r>
              <a:rPr lang="en-US" b="1" dirty="0"/>
              <a:t>very slowly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96831"/>
            <a:ext cx="644055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409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96832"/>
            <a:ext cx="11147729" cy="58244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604" y="496831"/>
            <a:ext cx="644055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718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Capillaries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Exchange </a:t>
            </a:r>
            <a:r>
              <a:rPr lang="en-US" dirty="0"/>
              <a:t>of:</a:t>
            </a:r>
          </a:p>
          <a:p>
            <a:pPr lvl="1"/>
            <a:r>
              <a:rPr lang="en-US" dirty="0"/>
              <a:t>Oxygen and carbon dioxide</a:t>
            </a:r>
          </a:p>
          <a:p>
            <a:pPr lvl="1"/>
            <a:r>
              <a:rPr lang="en-US" dirty="0"/>
              <a:t>Nutrients and waste products</a:t>
            </a:r>
          </a:p>
          <a:p>
            <a:r>
              <a:rPr lang="en-US" dirty="0"/>
              <a:t>Provide direct contact between blood and tissues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96831"/>
            <a:ext cx="644055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4414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Capillaries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Continuous </a:t>
            </a:r>
            <a:r>
              <a:rPr lang="en-US" dirty="0"/>
              <a:t>capillaries (muscles, brain)</a:t>
            </a:r>
          </a:p>
          <a:p>
            <a:r>
              <a:rPr lang="en-US" dirty="0"/>
              <a:t>Fenestrated capillaries (kidneys, intestines)</a:t>
            </a:r>
          </a:p>
          <a:p>
            <a:r>
              <a:rPr lang="en-US" dirty="0"/>
              <a:t>Sinusoidal capillaries (liver, spleen)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96831"/>
            <a:ext cx="644055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186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Vessels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Definition</a:t>
            </a:r>
            <a:endParaRPr lang="en-US" b="1" dirty="0"/>
          </a:p>
          <a:p>
            <a:r>
              <a:rPr lang="en-US" dirty="0"/>
              <a:t>Blood vessels are </a:t>
            </a:r>
            <a:r>
              <a:rPr lang="en-US" b="1" dirty="0"/>
              <a:t>tubular structures</a:t>
            </a:r>
            <a:r>
              <a:rPr lang="en-US" dirty="0"/>
              <a:t> that carry blood throughout the body.</a:t>
            </a:r>
          </a:p>
          <a:p>
            <a:r>
              <a:rPr lang="en-US" dirty="0"/>
              <a:t>They form a </a:t>
            </a:r>
            <a:r>
              <a:rPr lang="en-US" b="1" dirty="0"/>
              <a:t>closed circulatory system</a:t>
            </a:r>
            <a:r>
              <a:rPr lang="en-US" dirty="0"/>
              <a:t>.</a:t>
            </a:r>
          </a:p>
          <a:p>
            <a:r>
              <a:rPr lang="en-US" dirty="0"/>
              <a:t>Help in </a:t>
            </a:r>
            <a:r>
              <a:rPr lang="en-US" b="1" dirty="0"/>
              <a:t>transport of oxygen, nutrients, hormones</a:t>
            </a:r>
            <a:r>
              <a:rPr lang="en-US" dirty="0"/>
              <a:t>, and removal of </a:t>
            </a:r>
            <a:r>
              <a:rPr lang="en-US" b="1" dirty="0"/>
              <a:t>waste products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96831"/>
            <a:ext cx="644055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1235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Comparison of Blood Vessels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9845263"/>
              </p:ext>
            </p:extLst>
          </p:nvPr>
        </p:nvGraphicFramePr>
        <p:xfrm>
          <a:off x="1295400" y="2456954"/>
          <a:ext cx="9601200" cy="3776868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591258938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259212617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52090979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3118008209"/>
                    </a:ext>
                  </a:extLst>
                </a:gridCol>
              </a:tblGrid>
              <a:tr h="629478">
                <a:tc>
                  <a:txBody>
                    <a:bodyPr/>
                    <a:lstStyle/>
                    <a:p>
                      <a:r>
                        <a:rPr lang="en-US" b="1" dirty="0"/>
                        <a:t>Feature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Arteries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Veins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Capillaries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9458826"/>
                  </a:ext>
                </a:extLst>
              </a:tr>
              <a:tr h="629478">
                <a:tc>
                  <a:txBody>
                    <a:bodyPr/>
                    <a:lstStyle/>
                    <a:p>
                      <a:r>
                        <a:rPr lang="en-US" b="1" dirty="0"/>
                        <a:t>Direction of flow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Away from heart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Towards heart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Between arteries &amp; veins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0294884"/>
                  </a:ext>
                </a:extLst>
              </a:tr>
              <a:tr h="629478">
                <a:tc>
                  <a:txBody>
                    <a:bodyPr/>
                    <a:lstStyle/>
                    <a:p>
                      <a:r>
                        <a:rPr lang="en-US" b="1" dirty="0"/>
                        <a:t>Wall thickness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Thick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Thin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One cell thick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984164"/>
                  </a:ext>
                </a:extLst>
              </a:tr>
              <a:tr h="629478">
                <a:tc>
                  <a:txBody>
                    <a:bodyPr/>
                    <a:lstStyle/>
                    <a:p>
                      <a:r>
                        <a:rPr lang="en-US" b="1" dirty="0"/>
                        <a:t>Pressure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High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Low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Very low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396675"/>
                  </a:ext>
                </a:extLst>
              </a:tr>
              <a:tr h="629478">
                <a:tc>
                  <a:txBody>
                    <a:bodyPr/>
                    <a:lstStyle/>
                    <a:p>
                      <a:r>
                        <a:rPr lang="en-US" b="1" dirty="0"/>
                        <a:t>Valves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Absent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Present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Absent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1335411"/>
                  </a:ext>
                </a:extLst>
              </a:tr>
              <a:tr h="629478">
                <a:tc>
                  <a:txBody>
                    <a:bodyPr/>
                    <a:lstStyle/>
                    <a:p>
                      <a:r>
                        <a:rPr lang="en-US" b="1" dirty="0"/>
                        <a:t>Main function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Distribution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Return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Exchange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8706990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96831"/>
            <a:ext cx="644055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38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Difference Between Arteries and Veins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6237781"/>
              </p:ext>
            </p:extLst>
          </p:nvPr>
        </p:nvGraphicFramePr>
        <p:xfrm>
          <a:off x="922351" y="2441046"/>
          <a:ext cx="10455966" cy="3784825"/>
        </p:xfrm>
        <a:graphic>
          <a:graphicData uri="http://schemas.openxmlformats.org/drawingml/2006/table">
            <a:tbl>
              <a:tblPr/>
              <a:tblGrid>
                <a:gridCol w="3485322">
                  <a:extLst>
                    <a:ext uri="{9D8B030D-6E8A-4147-A177-3AD203B41FA5}">
                      <a16:colId xmlns:a16="http://schemas.microsoft.com/office/drawing/2014/main" val="2780644013"/>
                    </a:ext>
                  </a:extLst>
                </a:gridCol>
                <a:gridCol w="3485322">
                  <a:extLst>
                    <a:ext uri="{9D8B030D-6E8A-4147-A177-3AD203B41FA5}">
                      <a16:colId xmlns:a16="http://schemas.microsoft.com/office/drawing/2014/main" val="4059730006"/>
                    </a:ext>
                  </a:extLst>
                </a:gridCol>
                <a:gridCol w="3485322">
                  <a:extLst>
                    <a:ext uri="{9D8B030D-6E8A-4147-A177-3AD203B41FA5}">
                      <a16:colId xmlns:a16="http://schemas.microsoft.com/office/drawing/2014/main" val="1018925935"/>
                    </a:ext>
                  </a:extLst>
                </a:gridCol>
              </a:tblGrid>
              <a:tr h="249916">
                <a:tc>
                  <a:txBody>
                    <a:bodyPr/>
                    <a:lstStyle/>
                    <a:p>
                      <a:r>
                        <a:rPr lang="en-US" sz="1100" b="1"/>
                        <a:t>Feature</a:t>
                      </a:r>
                      <a:endParaRPr lang="en-US" sz="1100"/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/>
                        <a:t>Arteries</a:t>
                      </a:r>
                      <a:endParaRPr lang="en-US" sz="1100"/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/>
                        <a:t>Veins</a:t>
                      </a:r>
                      <a:endParaRPr lang="en-US" sz="1100"/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5049644"/>
                  </a:ext>
                </a:extLst>
              </a:tr>
              <a:tr h="428555">
                <a:tc>
                  <a:txBody>
                    <a:bodyPr/>
                    <a:lstStyle/>
                    <a:p>
                      <a:r>
                        <a:rPr lang="en-US" sz="1100"/>
                        <a:t>Direction of blood flow</a:t>
                      </a:r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Carry blood </a:t>
                      </a:r>
                      <a:r>
                        <a:rPr lang="en-US" sz="1100" b="1"/>
                        <a:t>away from the heart</a:t>
                      </a:r>
                      <a:endParaRPr lang="en-US" sz="1100"/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Carry blood </a:t>
                      </a:r>
                      <a:r>
                        <a:rPr lang="en-US" sz="1100" b="1"/>
                        <a:t>towards the heart</a:t>
                      </a:r>
                      <a:endParaRPr lang="en-US" sz="1100"/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8042132"/>
                  </a:ext>
                </a:extLst>
              </a:tr>
              <a:tr h="249916">
                <a:tc>
                  <a:txBody>
                    <a:bodyPr/>
                    <a:lstStyle/>
                    <a:p>
                      <a:r>
                        <a:rPr lang="en-US" sz="1100"/>
                        <a:t>Type of blood</a:t>
                      </a:r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Mostly </a:t>
                      </a:r>
                      <a:r>
                        <a:rPr lang="en-US" sz="1100" b="1"/>
                        <a:t>oxygenated blood</a:t>
                      </a:r>
                      <a:endParaRPr lang="en-US" sz="1100"/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Mostly </a:t>
                      </a:r>
                      <a:r>
                        <a:rPr lang="en-US" sz="1100" b="1"/>
                        <a:t>deoxygenated blood</a:t>
                      </a:r>
                      <a:endParaRPr lang="en-US" sz="1100"/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2425780"/>
                  </a:ext>
                </a:extLst>
              </a:tr>
              <a:tr h="428555">
                <a:tc>
                  <a:txBody>
                    <a:bodyPr/>
                    <a:lstStyle/>
                    <a:p>
                      <a:r>
                        <a:rPr lang="en-US" sz="1100"/>
                        <a:t>Exceptions</a:t>
                      </a:r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Pulmonary artery carries deoxygenated blood</a:t>
                      </a:r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Pulmonary vein carries oxygenated blood</a:t>
                      </a:r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9427621"/>
                  </a:ext>
                </a:extLst>
              </a:tr>
              <a:tr h="428555">
                <a:tc>
                  <a:txBody>
                    <a:bodyPr/>
                    <a:lstStyle/>
                    <a:p>
                      <a:r>
                        <a:rPr lang="en-US" sz="1100"/>
                        <a:t>Wall thickness</a:t>
                      </a:r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/>
                        <a:t>Thick, muscular, and elastic walls</a:t>
                      </a:r>
                      <a:endParaRPr lang="en-US" sz="1100"/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/>
                        <a:t>Thin and less elastic walls</a:t>
                      </a:r>
                      <a:endParaRPr lang="en-US" sz="1100"/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30719"/>
                  </a:ext>
                </a:extLst>
              </a:tr>
              <a:tr h="249916">
                <a:tc>
                  <a:txBody>
                    <a:bodyPr/>
                    <a:lstStyle/>
                    <a:p>
                      <a:r>
                        <a:rPr lang="en-US" sz="1100"/>
                        <a:t>Lumen size</a:t>
                      </a:r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/>
                        <a:t>Narrow lumen</a:t>
                      </a:r>
                      <a:endParaRPr lang="en-US" sz="1100"/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/>
                        <a:t>Wide lumen</a:t>
                      </a:r>
                      <a:endParaRPr lang="en-US" sz="1100"/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089973"/>
                  </a:ext>
                </a:extLst>
              </a:tr>
              <a:tr h="249916">
                <a:tc>
                  <a:txBody>
                    <a:bodyPr/>
                    <a:lstStyle/>
                    <a:p>
                      <a:r>
                        <a:rPr lang="en-US" sz="1100"/>
                        <a:t>Blood pressure</a:t>
                      </a:r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/>
                        <a:t>High pressure</a:t>
                      </a:r>
                      <a:endParaRPr lang="en-US" sz="1100"/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/>
                        <a:t>Low pressure</a:t>
                      </a:r>
                      <a:endParaRPr lang="en-US" sz="1100"/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0117150"/>
                  </a:ext>
                </a:extLst>
              </a:tr>
              <a:tr h="249916">
                <a:tc>
                  <a:txBody>
                    <a:bodyPr/>
                    <a:lstStyle/>
                    <a:p>
                      <a:r>
                        <a:rPr lang="en-US" sz="1100"/>
                        <a:t>Valves</a:t>
                      </a:r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/>
                        <a:t>Absent</a:t>
                      </a:r>
                      <a:endParaRPr lang="en-US" sz="1100"/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/>
                        <a:t>Present</a:t>
                      </a:r>
                      <a:r>
                        <a:rPr lang="en-US" sz="1100"/>
                        <a:t> (prevent backflow)</a:t>
                      </a:r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7806132"/>
                  </a:ext>
                </a:extLst>
              </a:tr>
              <a:tr h="249916">
                <a:tc>
                  <a:txBody>
                    <a:bodyPr/>
                    <a:lstStyle/>
                    <a:p>
                      <a:r>
                        <a:rPr lang="en-US" sz="1100"/>
                        <a:t>Pulse</a:t>
                      </a:r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/>
                        <a:t>Pulse is present</a:t>
                      </a:r>
                      <a:endParaRPr lang="en-US" sz="1100"/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/>
                        <a:t>No pulse</a:t>
                      </a:r>
                      <a:endParaRPr lang="en-US" sz="1100"/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1458720"/>
                  </a:ext>
                </a:extLst>
              </a:tr>
              <a:tr h="249916">
                <a:tc>
                  <a:txBody>
                    <a:bodyPr/>
                    <a:lstStyle/>
                    <a:p>
                      <a:r>
                        <a:rPr lang="en-US" sz="1100"/>
                        <a:t>Position in body</a:t>
                      </a:r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Mostly </a:t>
                      </a:r>
                      <a:r>
                        <a:rPr lang="en-US" sz="1100" b="1"/>
                        <a:t>deep seated</a:t>
                      </a:r>
                      <a:endParaRPr lang="en-US" sz="1100"/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Often </a:t>
                      </a:r>
                      <a:r>
                        <a:rPr lang="en-US" sz="1100" b="1"/>
                        <a:t>superficial</a:t>
                      </a:r>
                      <a:endParaRPr lang="en-US" sz="1100"/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5945377"/>
                  </a:ext>
                </a:extLst>
              </a:tr>
              <a:tr h="249916">
                <a:tc>
                  <a:txBody>
                    <a:bodyPr/>
                    <a:lstStyle/>
                    <a:p>
                      <a:r>
                        <a:rPr lang="en-US" sz="1100"/>
                        <a:t>Speed of blood flow</a:t>
                      </a:r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/>
                        <a:t>Fast</a:t>
                      </a:r>
                      <a:endParaRPr lang="en-US" sz="1100"/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/>
                        <a:t>Slow</a:t>
                      </a:r>
                      <a:endParaRPr lang="en-US" sz="1100"/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4126183"/>
                  </a:ext>
                </a:extLst>
              </a:tr>
              <a:tr h="249916">
                <a:tc>
                  <a:txBody>
                    <a:bodyPr/>
                    <a:lstStyle/>
                    <a:p>
                      <a:r>
                        <a:rPr lang="en-US" sz="1100"/>
                        <a:t>Function</a:t>
                      </a:r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Distribute blood to tissues</a:t>
                      </a:r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Return blood to the heart</a:t>
                      </a:r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5663399"/>
                  </a:ext>
                </a:extLst>
              </a:tr>
              <a:tr h="249916">
                <a:tc>
                  <a:txBody>
                    <a:bodyPr/>
                    <a:lstStyle/>
                    <a:p>
                      <a:r>
                        <a:rPr lang="en-US" sz="1100"/>
                        <a:t>Risk if damaged</a:t>
                      </a:r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Severe bleeding</a:t>
                      </a:r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Slow bleeding</a:t>
                      </a:r>
                    </a:p>
                  </a:txBody>
                  <a:tcPr marL="54391" marR="54391" marT="27196" marB="271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1154327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96831"/>
            <a:ext cx="644055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3600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37323"/>
            <a:ext cx="11203388" cy="59157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604" y="496831"/>
            <a:ext cx="644055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3080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6" y="496831"/>
            <a:ext cx="11243144" cy="58721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604" y="496831"/>
            <a:ext cx="644055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621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Blood Vessels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</a:t>
            </a:r>
            <a:r>
              <a:rPr lang="en-US" dirty="0"/>
              <a:t>are </a:t>
            </a:r>
            <a:r>
              <a:rPr lang="en-US" b="1" dirty="0"/>
              <a:t>three main types</a:t>
            </a:r>
            <a:r>
              <a:rPr lang="en-US" dirty="0"/>
              <a:t>:</a:t>
            </a:r>
          </a:p>
          <a:p>
            <a:r>
              <a:rPr lang="en-US" b="1" dirty="0"/>
              <a:t>Arteries</a:t>
            </a:r>
            <a:endParaRPr lang="en-US" dirty="0"/>
          </a:p>
          <a:p>
            <a:r>
              <a:rPr lang="en-US" b="1" dirty="0"/>
              <a:t>Veins</a:t>
            </a:r>
            <a:endParaRPr lang="en-US" dirty="0"/>
          </a:p>
          <a:p>
            <a:r>
              <a:rPr lang="en-US" b="1" dirty="0"/>
              <a:t>Capillaries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96831"/>
            <a:ext cx="644055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957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Arteries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Carry </a:t>
            </a:r>
            <a:r>
              <a:rPr lang="en-US" dirty="0"/>
              <a:t>blood </a:t>
            </a:r>
            <a:r>
              <a:rPr lang="en-US" b="1" dirty="0"/>
              <a:t>away from the heart</a:t>
            </a:r>
            <a:r>
              <a:rPr lang="en-US" dirty="0"/>
              <a:t>.</a:t>
            </a:r>
          </a:p>
          <a:p>
            <a:r>
              <a:rPr lang="en-US" dirty="0"/>
              <a:t>Mostly carry </a:t>
            </a:r>
            <a:r>
              <a:rPr lang="en-US" b="1" dirty="0"/>
              <a:t>oxygenated blood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(Exception: pulmonary artery carries deoxygenated blood)</a:t>
            </a:r>
            <a:r>
              <a:rPr lang="en-US" dirty="0"/>
              <a:t>.</a:t>
            </a:r>
          </a:p>
          <a:p>
            <a:r>
              <a:rPr lang="en-US" dirty="0"/>
              <a:t>Have </a:t>
            </a:r>
            <a:r>
              <a:rPr lang="en-US" b="1" dirty="0"/>
              <a:t>thick, elastic, and muscular walls</a:t>
            </a:r>
            <a:r>
              <a:rPr lang="en-US" dirty="0"/>
              <a:t>.</a:t>
            </a:r>
          </a:p>
          <a:p>
            <a:r>
              <a:rPr lang="en-US" dirty="0"/>
              <a:t>Blood flows under </a:t>
            </a:r>
            <a:r>
              <a:rPr lang="en-US" b="1" dirty="0"/>
              <a:t>high pressure</a:t>
            </a:r>
            <a:r>
              <a:rPr lang="en-US" dirty="0"/>
              <a:t>.</a:t>
            </a:r>
          </a:p>
          <a:p>
            <a:r>
              <a:rPr lang="en-US" dirty="0"/>
              <a:t>No valves (except at the heart).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96831"/>
            <a:ext cx="644055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741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6831"/>
            <a:ext cx="11251096" cy="58483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604" y="496831"/>
            <a:ext cx="644055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577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Structure of Arteries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Tunica </a:t>
            </a:r>
            <a:r>
              <a:rPr lang="en-US" b="1" dirty="0"/>
              <a:t>intima</a:t>
            </a:r>
            <a:r>
              <a:rPr lang="en-US" dirty="0"/>
              <a:t>: Inner smooth lining.</a:t>
            </a:r>
          </a:p>
          <a:p>
            <a:r>
              <a:rPr lang="en-US" b="1" dirty="0"/>
              <a:t>Tunica media</a:t>
            </a:r>
            <a:r>
              <a:rPr lang="en-US" dirty="0"/>
              <a:t>: Thick muscular layer (controls blood pressure).</a:t>
            </a:r>
          </a:p>
          <a:p>
            <a:r>
              <a:rPr lang="en-US" b="1" dirty="0"/>
              <a:t>Tunica externa</a:t>
            </a:r>
            <a:r>
              <a:rPr lang="en-US" dirty="0"/>
              <a:t>: Outer protective layer.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96831"/>
            <a:ext cx="644055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699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3" y="496831"/>
            <a:ext cx="11187484" cy="58960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604" y="496831"/>
            <a:ext cx="644055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307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Arteries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Distribute </a:t>
            </a:r>
            <a:r>
              <a:rPr lang="en-US" dirty="0"/>
              <a:t>oxygen-rich blood to body tissues.</a:t>
            </a:r>
          </a:p>
          <a:p>
            <a:r>
              <a:rPr lang="en-US" dirty="0"/>
              <a:t>Maintain </a:t>
            </a:r>
            <a:r>
              <a:rPr lang="en-US" b="1" dirty="0"/>
              <a:t>blood pressure</a:t>
            </a:r>
            <a:r>
              <a:rPr lang="en-US" dirty="0"/>
              <a:t>.</a:t>
            </a:r>
          </a:p>
          <a:p>
            <a:r>
              <a:rPr lang="en-US" dirty="0"/>
              <a:t>Help regulate </a:t>
            </a:r>
            <a:r>
              <a:rPr lang="en-US" b="1" dirty="0"/>
              <a:t>body temperature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96831"/>
            <a:ext cx="644055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483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Aorta</a:t>
            </a:r>
            <a:endParaRPr lang="en-US" dirty="0"/>
          </a:p>
          <a:p>
            <a:r>
              <a:rPr lang="en-US" dirty="0"/>
              <a:t>Coronary arteries</a:t>
            </a:r>
          </a:p>
          <a:p>
            <a:r>
              <a:rPr lang="en-US" dirty="0"/>
              <a:t>Pulmonary artery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96831"/>
            <a:ext cx="644055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617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</TotalTime>
  <Words>412</Words>
  <Application>Microsoft Office PowerPoint</Application>
  <PresentationFormat>Widescreen</PresentationFormat>
  <Paragraphs>127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Garamond</vt:lpstr>
      <vt:lpstr>Organic</vt:lpstr>
      <vt:lpstr>BASIC MEDICAL SCIENCE</vt:lpstr>
      <vt:lpstr>Blood Vessels</vt:lpstr>
      <vt:lpstr>Types of Blood Vessels</vt:lpstr>
      <vt:lpstr>1. Arteries</vt:lpstr>
      <vt:lpstr>PowerPoint Presentation</vt:lpstr>
      <vt:lpstr>Structure of Arteries</vt:lpstr>
      <vt:lpstr>PowerPoint Presentation</vt:lpstr>
      <vt:lpstr>Functions of Arteries</vt:lpstr>
      <vt:lpstr>Examples</vt:lpstr>
      <vt:lpstr>2. Veins</vt:lpstr>
      <vt:lpstr>PowerPoint Presentation</vt:lpstr>
      <vt:lpstr>Structure of Veins</vt:lpstr>
      <vt:lpstr>Functions of Veins</vt:lpstr>
      <vt:lpstr>Examples</vt:lpstr>
      <vt:lpstr>PowerPoint Presentation</vt:lpstr>
      <vt:lpstr>3. Capillaries</vt:lpstr>
      <vt:lpstr>PowerPoint Presentation</vt:lpstr>
      <vt:lpstr>Functions of Capillaries</vt:lpstr>
      <vt:lpstr>Types of Capillaries</vt:lpstr>
      <vt:lpstr>Comparison of Blood Vessels</vt:lpstr>
      <vt:lpstr>Difference Between Arteries and Veins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3</cp:revision>
  <dcterms:created xsi:type="dcterms:W3CDTF">2026-01-12T16:22:56Z</dcterms:created>
  <dcterms:modified xsi:type="dcterms:W3CDTF">2026-01-12T16:47:11Z</dcterms:modified>
</cp:coreProperties>
</file>