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85" r:id="rId2"/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89F8-34C1-4C2B-B6A6-EF8E27606A1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ECB-58E9-4D4F-9080-5551F78C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ARE CLEAR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Anecdotes(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unpublished)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Palmistery</a:t>
            </a:r>
            <a:endParaRPr lang="en-US" dirty="0" smtClean="0"/>
          </a:p>
          <a:p>
            <a:r>
              <a:rPr lang="en-US" dirty="0" smtClean="0"/>
              <a:t>Lucky</a:t>
            </a:r>
            <a:r>
              <a:rPr lang="en-US" baseline="0" dirty="0" smtClean="0"/>
              <a:t> charm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Achi</a:t>
            </a:r>
            <a:r>
              <a:rPr lang="en-US" dirty="0" smtClean="0"/>
              <a:t> or </a:t>
            </a:r>
            <a:r>
              <a:rPr lang="en-US" dirty="0" err="1" smtClean="0"/>
              <a:t>buri</a:t>
            </a:r>
            <a:r>
              <a:rPr lang="en-US" dirty="0" smtClean="0"/>
              <a:t> </a:t>
            </a:r>
            <a:r>
              <a:rPr lang="en-US" dirty="0" err="1" smtClean="0"/>
              <a:t>dono</a:t>
            </a:r>
            <a:r>
              <a:rPr lang="en-US" dirty="0" smtClean="0"/>
              <a:t> </a:t>
            </a:r>
            <a:r>
              <a:rPr lang="en-US" dirty="0" err="1" smtClean="0"/>
              <a:t>cheezo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jaiza</a:t>
            </a:r>
            <a:r>
              <a:rPr lang="en-US" dirty="0" smtClean="0"/>
              <a:t> </a:t>
            </a:r>
            <a:r>
              <a:rPr lang="en-US" dirty="0" err="1" smtClean="0"/>
              <a:t>laina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flag ( suggested claim that can not be base on </a:t>
            </a:r>
            <a:r>
              <a:rPr lang="en-US" dirty="0" err="1" smtClean="0"/>
              <a:t>evedence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placebo effect is </a:t>
            </a:r>
            <a:r>
              <a:rPr lang="en-US" dirty="0" smtClean="0"/>
              <a:t>a real, beneficial outcome from a fake treatment (like a sugar pill or saline injection) where a patient's belief and expectation of healing trigger real psychological and physiological changes, improving symptoms like pain or nausea, but not curing the underlying disease</a:t>
            </a:r>
          </a:p>
          <a:p>
            <a:r>
              <a:rPr lang="en-US" dirty="0" smtClean="0"/>
              <a:t>"Placebo effect ignored in anecdotal evidence" means that personal stories of improvement (anecdotal evidence) often fail to account for the very real physiological and psychological benefits that can result from a person's </a:t>
            </a:r>
            <a:r>
              <a:rPr lang="en-US" b="1" dirty="0" smtClean="0">
                <a:effectLst/>
              </a:rPr>
              <a:t>belief or expectation</a:t>
            </a:r>
            <a:r>
              <a:rPr lang="en-US" dirty="0" smtClean="0"/>
              <a:t> of treatment, rather than the treatment's active properties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quantitative, measurable property of an object or system that can be used to do work or produce heat.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 Science Misuse: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term is used qualitatively in pseudoscientific practices like "energy healing" or the concept of "good/bad vibes"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lack of control groups in an experiment means that there is no baseline or standard for comparison against the results of the experimental 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ur-PK" dirty="0" smtClean="0"/>
              <a:t>الجھانے والا</a:t>
            </a:r>
            <a:r>
              <a:rPr lang="en-US" dirty="0" smtClean="0"/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Cherry-picking results" means </a:t>
            </a:r>
            <a:r>
              <a:rPr lang="en-US" b="1" dirty="0" smtClean="0">
                <a:effectLst/>
              </a:rPr>
              <a:t>only choosing the best, most favorable, or most convenient facts/data to support a specific argument while deliberately ignoring evidence that contradicts 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2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0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6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3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1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7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Fake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BS(PSYCHOLOGY)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By ADNAN RAMZN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3564159"/>
            <a:ext cx="2496102" cy="24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Anecdotal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stories used as proof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Testimonials replace data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controlled experiments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Placebo effect ignored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appeal used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Failures not reported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Stories not verified</a:t>
            </a:r>
          </a:p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</a:t>
            </a:r>
            <a:r>
              <a:rPr b="1" dirty="0" err="1" smtClean="0"/>
              <a:t>Unfalsifiable</a:t>
            </a:r>
            <a:r>
              <a:rPr b="1" dirty="0" smtClean="0"/>
              <a:t> </a:t>
            </a:r>
            <a:r>
              <a:rPr b="1" dirty="0"/>
              <a:t>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tested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proven wrong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result supports claim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vague explanations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predictions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Violates scientific method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must be falsifiable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Misuse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scientific jargon incorrectly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used vaguely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real definitions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Impresses instead of explains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Hides lack of evidence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Poor 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control groups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sample size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Biased participants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randomization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Confounding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Confirmation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supporting data accepted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Opposing data ignored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Cherry-picking results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reporting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Beliefs influence conclusions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fake science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avoided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Study: Cold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Claimed nuclear reactions at room temperature</a:t>
            </a:r>
          </a:p>
          <a:p>
            <a:r>
              <a:t>Announced without peer review</a:t>
            </a:r>
          </a:p>
          <a:p>
            <a:r>
              <a:t>Media hype increased belief</a:t>
            </a:r>
          </a:p>
          <a:p>
            <a:r>
              <a:t>Other scientists failed to replicate</a:t>
            </a:r>
          </a:p>
          <a:p>
            <a:r>
              <a:t>Violated known physics</a:t>
            </a:r>
          </a:p>
          <a:p>
            <a:r>
              <a:t>Results were inconsistent</a:t>
            </a:r>
          </a:p>
          <a:p>
            <a:r>
              <a:t>Credibility collapsed</a:t>
            </a:r>
          </a:p>
          <a:p>
            <a:r>
              <a:t>Example of premature claims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 from Cold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Replication is essential</a:t>
            </a:r>
          </a:p>
          <a:p>
            <a:r>
              <a:t>Peer review is important</a:t>
            </a:r>
          </a:p>
          <a:p>
            <a:r>
              <a:t>Media can mislead</a:t>
            </a:r>
          </a:p>
          <a:p>
            <a:r>
              <a:t>Extraordinary claims need proof</a:t>
            </a:r>
          </a:p>
          <a:p>
            <a:r>
              <a:t>Transparency matters</a:t>
            </a:r>
          </a:p>
          <a:p>
            <a:r>
              <a:t>Reputation is not enough</a:t>
            </a:r>
          </a:p>
          <a:p>
            <a:r>
              <a:t>Science self-corrects</a:t>
            </a:r>
          </a:p>
          <a:p>
            <a:r>
              <a:t>Evidence decides truth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Study: Telepathy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Claim of mind-to-mind communication</a:t>
            </a:r>
          </a:p>
          <a:p>
            <a:r>
              <a:t>Studied for many years</a:t>
            </a:r>
          </a:p>
          <a:p>
            <a:r>
              <a:t>No consistent evidence</a:t>
            </a:r>
          </a:p>
          <a:p>
            <a:r>
              <a:t>Results not reproducible</a:t>
            </a:r>
          </a:p>
          <a:p>
            <a:r>
              <a:t>Often anecdotal</a:t>
            </a:r>
          </a:p>
          <a:p>
            <a:r>
              <a:t>Fails under strict controls</a:t>
            </a:r>
          </a:p>
          <a:p>
            <a:r>
              <a:t>Explanations change</a:t>
            </a:r>
          </a:p>
          <a:p>
            <a:r>
              <a:t>Rejected by mainstream science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Telepathy Persists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Popular in media</a:t>
            </a:r>
          </a:p>
          <a:p>
            <a:r>
              <a:t>Human desire for connection</a:t>
            </a:r>
          </a:p>
          <a:p>
            <a:r>
              <a:t>Confirmation bias</a:t>
            </a:r>
          </a:p>
          <a:p>
            <a:r>
              <a:t>Misunderstanding probability</a:t>
            </a:r>
          </a:p>
          <a:p>
            <a:r>
              <a:t>Selective success reporting</a:t>
            </a:r>
          </a:p>
          <a:p>
            <a:r>
              <a:t>Cultural beliefs</a:t>
            </a:r>
          </a:p>
          <a:p>
            <a:r>
              <a:t>Poor experimental control</a:t>
            </a:r>
          </a:p>
          <a:p>
            <a:r>
              <a:t>Lack of skepticism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Study: N-Rays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Claimed new radiation</a:t>
            </a:r>
          </a:p>
          <a:p>
            <a:r>
              <a:t>Discovered in early 1900s</a:t>
            </a:r>
          </a:p>
          <a:p>
            <a:r>
              <a:t>Based on visual observation</a:t>
            </a:r>
          </a:p>
          <a:p>
            <a:r>
              <a:t>Other scientists failed to detect</a:t>
            </a:r>
          </a:p>
          <a:p>
            <a:r>
              <a:t>Blind tests disproved claims</a:t>
            </a:r>
          </a:p>
          <a:p>
            <a:r>
              <a:t>Observer bias involved</a:t>
            </a:r>
          </a:p>
          <a:p>
            <a:r>
              <a:t>Psychological influence</a:t>
            </a:r>
          </a:p>
          <a:p>
            <a:r>
              <a:t>Eventually rejected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369143"/>
            <a:ext cx="6798734" cy="3917483"/>
          </a:xfrm>
        </p:spPr>
      </p:pic>
    </p:spTree>
    <p:extLst>
      <p:ext uri="{BB962C8B-B14F-4D97-AF65-F5344CB8AC3E}">
        <p14:creationId xmlns:p14="http://schemas.microsoft.com/office/powerpoint/2010/main" val="183901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Lessons from N-Rays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Human senses are unreliable</a:t>
            </a:r>
          </a:p>
          <a:p>
            <a:r>
              <a:t>Need objective measurement</a:t>
            </a:r>
          </a:p>
          <a:p>
            <a:r>
              <a:t>Blind testing is important</a:t>
            </a:r>
          </a:p>
          <a:p>
            <a:r>
              <a:t>Replication matters</a:t>
            </a:r>
          </a:p>
          <a:p>
            <a:r>
              <a:t>Bias affects observations</a:t>
            </a:r>
          </a:p>
          <a:p>
            <a:r>
              <a:t>Authority can be wrong</a:t>
            </a:r>
          </a:p>
          <a:p>
            <a:r>
              <a:t>Consensus is important</a:t>
            </a:r>
          </a:p>
          <a:p>
            <a:r>
              <a:t>Science corrects mistakes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 of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Sensational headlines</a:t>
            </a:r>
          </a:p>
          <a:p>
            <a:r>
              <a:t>Oversimplified science</a:t>
            </a:r>
          </a:p>
          <a:p>
            <a:r>
              <a:t>False balance</a:t>
            </a:r>
          </a:p>
          <a:p>
            <a:r>
              <a:t>Lack of expertise</a:t>
            </a:r>
          </a:p>
          <a:p>
            <a:r>
              <a:t>Social media spread</a:t>
            </a:r>
          </a:p>
          <a:p>
            <a:r>
              <a:t>Viral misinformation</a:t>
            </a:r>
          </a:p>
          <a:p>
            <a:r>
              <a:t>Corrections ignored</a:t>
            </a:r>
          </a:p>
          <a:p>
            <a:r>
              <a:t>Critical reading needed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How Students Can Evaluate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Check information source</a:t>
            </a:r>
          </a:p>
          <a:p>
            <a:r>
              <a:t>Look for peer review</a:t>
            </a:r>
          </a:p>
          <a:p>
            <a:r>
              <a:t>Examine methods</a:t>
            </a:r>
          </a:p>
          <a:p>
            <a:r>
              <a:t>Ask about replication</a:t>
            </a:r>
          </a:p>
          <a:p>
            <a:r>
              <a:t>Identify bias</a:t>
            </a:r>
          </a:p>
          <a:p>
            <a:r>
              <a:t>Be cautious of certainty</a:t>
            </a:r>
          </a:p>
          <a:p>
            <a:r>
              <a:t>Compare with consensus</a:t>
            </a:r>
          </a:p>
          <a:p>
            <a:r>
              <a:t>Ask critical questions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Scientific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Based on many studies</a:t>
            </a:r>
          </a:p>
          <a:p>
            <a:r>
              <a:t>Independent verification</a:t>
            </a:r>
          </a:p>
          <a:p>
            <a:r>
              <a:t>Expert agreement</a:t>
            </a:r>
          </a:p>
          <a:p>
            <a:r>
              <a:t>Not a single experiment</a:t>
            </a:r>
          </a:p>
          <a:p>
            <a:r>
              <a:t>Can change with evidence</a:t>
            </a:r>
          </a:p>
          <a:p>
            <a:r>
              <a:t>Often misunderstood</a:t>
            </a:r>
          </a:p>
          <a:p>
            <a:r>
              <a:t>Indicates reliability</a:t>
            </a:r>
          </a:p>
          <a:p>
            <a:r>
              <a:t>Ignoring it is risky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Statistics in Fake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Misleading graphs</a:t>
            </a:r>
          </a:p>
          <a:p>
            <a:r>
              <a:t>Correlation vs causation confusion</a:t>
            </a:r>
          </a:p>
          <a:p>
            <a:r>
              <a:t>Small samples exaggerated</a:t>
            </a:r>
          </a:p>
          <a:p>
            <a:r>
              <a:t>No uncertainty shown</a:t>
            </a:r>
          </a:p>
          <a:p>
            <a:r>
              <a:t>Selective data</a:t>
            </a:r>
          </a:p>
          <a:p>
            <a:r>
              <a:t>P-values misused</a:t>
            </a:r>
          </a:p>
          <a:p>
            <a:r>
              <a:t>No statistical significance</a:t>
            </a:r>
          </a:p>
          <a:p>
            <a:r>
              <a:t>Statistics mislead audience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Ethical Issues in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Data fabrication</a:t>
            </a:r>
          </a:p>
          <a:p>
            <a:r>
              <a:t>Data falsification</a:t>
            </a:r>
          </a:p>
          <a:p>
            <a:r>
              <a:t>Plagiarism</a:t>
            </a:r>
          </a:p>
          <a:p>
            <a:r>
              <a:t>No informed consent</a:t>
            </a:r>
          </a:p>
          <a:p>
            <a:r>
              <a:t>Selective reporting</a:t>
            </a:r>
          </a:p>
          <a:p>
            <a:r>
              <a:t>Hidden conflicts</a:t>
            </a:r>
          </a:p>
          <a:p>
            <a:r>
              <a:t>Ignoring ethics boards</a:t>
            </a:r>
          </a:p>
          <a:p>
            <a:r>
              <a:t>Ethics protect science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to Avoid in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Fixed conclusions</a:t>
            </a:r>
          </a:p>
          <a:p>
            <a:r>
              <a:t>Ignoring evidence</a:t>
            </a:r>
          </a:p>
          <a:p>
            <a:r>
              <a:t>Poor documentation</a:t>
            </a:r>
          </a:p>
          <a:p>
            <a:r>
              <a:t>Data manipulation</a:t>
            </a:r>
          </a:p>
          <a:p>
            <a:r>
              <a:t>Overgeneralization</a:t>
            </a:r>
          </a:p>
          <a:p>
            <a:r>
              <a:t>Avoiding peer review</a:t>
            </a:r>
          </a:p>
          <a:p>
            <a:r>
              <a:t>Lack of transparency</a:t>
            </a:r>
          </a:p>
          <a:p>
            <a:r>
              <a:t>Unethical practices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Developing Scientific Skepticism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Question claims</a:t>
            </a:r>
          </a:p>
          <a:p>
            <a:r>
              <a:t>Demand evidence</a:t>
            </a:r>
          </a:p>
          <a:p>
            <a:r>
              <a:t>Be open to change</a:t>
            </a:r>
          </a:p>
          <a:p>
            <a:r>
              <a:t>Avoid cynicism</a:t>
            </a:r>
          </a:p>
          <a:p>
            <a:r>
              <a:t>Think logically</a:t>
            </a:r>
          </a:p>
          <a:p>
            <a:r>
              <a:t>Understand limitations</a:t>
            </a:r>
          </a:p>
          <a:p>
            <a:r>
              <a:t>Seek multiple sources</a:t>
            </a:r>
          </a:p>
          <a:p>
            <a:r>
              <a:t>Practice critical thinking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Education’s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Teach scientific method</a:t>
            </a:r>
          </a:p>
          <a:p>
            <a:r>
              <a:t>Encourage questioning</a:t>
            </a:r>
          </a:p>
          <a:p>
            <a:r>
              <a:t>Promote media literacy</a:t>
            </a:r>
          </a:p>
          <a:p>
            <a:r>
              <a:t>Teach uncertainty</a:t>
            </a:r>
          </a:p>
          <a:p>
            <a:r>
              <a:t>Learn from history</a:t>
            </a:r>
          </a:p>
          <a:p>
            <a:r>
              <a:t>Hands-on experiments</a:t>
            </a:r>
          </a:p>
          <a:p>
            <a:r>
              <a:t>Critical discussions</a:t>
            </a:r>
          </a:p>
          <a:p>
            <a:r>
              <a:t>Build informed citizens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of Warning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Extraordinary claims</a:t>
            </a:r>
          </a:p>
          <a:p>
            <a:r>
              <a:t>No peer review</a:t>
            </a:r>
          </a:p>
          <a:p>
            <a:r>
              <a:t>Anecdotal evidence</a:t>
            </a:r>
          </a:p>
          <a:p>
            <a:r>
              <a:t>Unfalsifiable claims</a:t>
            </a:r>
          </a:p>
          <a:p>
            <a:r>
              <a:t>Misused terminology</a:t>
            </a:r>
          </a:p>
          <a:p>
            <a:r>
              <a:t>Financial motives</a:t>
            </a:r>
          </a:p>
          <a:p>
            <a:r>
              <a:t>Resistance to criticism</a:t>
            </a:r>
          </a:p>
          <a:p>
            <a:r>
              <a:t>Poor methodology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Introduction to Fake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helps us understand the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world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everything called science is genuine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science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appearance of real science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often spreads misinformation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easily trust scientific-sounding claims</a:t>
            </a:r>
          </a:p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and internet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its spread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build critical thinking skills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/>
          </a:p>
          <a:p>
            <a:r>
              <a:t>Fake science looks convincing</a:t>
            </a:r>
          </a:p>
          <a:p>
            <a:r>
              <a:t>Critical thinking is essential</a:t>
            </a:r>
          </a:p>
          <a:p>
            <a:r>
              <a:t>Evidence over authority</a:t>
            </a:r>
          </a:p>
          <a:p>
            <a:r>
              <a:t>Science is self-correcting</a:t>
            </a:r>
          </a:p>
          <a:p>
            <a:r>
              <a:t>Students must question claims</a:t>
            </a:r>
          </a:p>
          <a:p>
            <a:r>
              <a:t>Methods matter</a:t>
            </a:r>
          </a:p>
          <a:p>
            <a:r>
              <a:t>Awareness reduces harm</a:t>
            </a:r>
          </a:p>
          <a:p>
            <a:r>
              <a:t>Informed society benefits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What Is Real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observation and experimentation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scientific method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are repeatable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are transparent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 are testable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with evidence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What Is </a:t>
            </a:r>
            <a:r>
              <a:rPr b="1" smtClean="0"/>
              <a:t>Fake </a:t>
            </a:r>
            <a:r>
              <a:rPr b="1"/>
              <a:t>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Lacks proper scientific method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Avoids testing 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selective evidence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anecdotes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peer reviewed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Rejects negative results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pseudoscience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/>
              <a:t>Why Fake Science Is Dangerous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Can harm health decisions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Misleads the public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Wastes money and time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Reduces trust in real science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Influences bad policies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Spreads fear and false hope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Targets vulnerable people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Hard to correct once believed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Science </a:t>
            </a:r>
            <a:r>
              <a:rPr b="1" dirty="0" err="1"/>
              <a:t>vs</a:t>
            </a:r>
            <a:r>
              <a:rPr b="1" dirty="0"/>
              <a:t> Pseudoscience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testable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is not testable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changes with evidence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remains fixed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accepts criticism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avoids criticism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uses data properly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misuses data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Red Flag: Extraordinary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 miraculous results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strong supporting evidence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dramatic language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Appeal to mystery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clear explanations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science is hiding truth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claims need strong proof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No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published in journals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found on websites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Self-published research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expert evaluation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verification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Rejects scientific community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 ensures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857</Words>
  <Application>Microsoft Office PowerPoint</Application>
  <PresentationFormat>On-screen Show (4:3)</PresentationFormat>
  <Paragraphs>292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Organic</vt:lpstr>
      <vt:lpstr>Introduction to Fake Science</vt:lpstr>
      <vt:lpstr>PowerPoint Presentation</vt:lpstr>
      <vt:lpstr>Introduction to Fake Science</vt:lpstr>
      <vt:lpstr>What Is Real Science?</vt:lpstr>
      <vt:lpstr>What Is Fake Science?</vt:lpstr>
      <vt:lpstr>Why Fake Science Is Dangerous</vt:lpstr>
      <vt:lpstr>Science vs Pseudoscience</vt:lpstr>
      <vt:lpstr>Red Flag: Extraordinary Claims</vt:lpstr>
      <vt:lpstr>Red Flag: No Peer Review</vt:lpstr>
      <vt:lpstr>Red Flag: Anecdotal Evidence</vt:lpstr>
      <vt:lpstr>Red Flag: Unfalsifiable Claims</vt:lpstr>
      <vt:lpstr>Red Flag: Misuse of Terms</vt:lpstr>
      <vt:lpstr>Poor Experimental Design</vt:lpstr>
      <vt:lpstr>Confirmation Bias</vt:lpstr>
      <vt:lpstr>Case Study: Cold Fusion</vt:lpstr>
      <vt:lpstr>Lesson from Cold Fusion</vt:lpstr>
      <vt:lpstr>Case Study: Telepathy</vt:lpstr>
      <vt:lpstr>Why Telepathy Persists</vt:lpstr>
      <vt:lpstr>Case Study: N-Rays</vt:lpstr>
      <vt:lpstr>Lessons from N-Rays</vt:lpstr>
      <vt:lpstr>Role of Media</vt:lpstr>
      <vt:lpstr>How Students Can Evaluate Claims</vt:lpstr>
      <vt:lpstr>Scientific Consensus</vt:lpstr>
      <vt:lpstr>Statistics in Fake Science</vt:lpstr>
      <vt:lpstr>Ethical Issues in Research</vt:lpstr>
      <vt:lpstr>What to Avoid in Research</vt:lpstr>
      <vt:lpstr>Developing Scientific Skepticism</vt:lpstr>
      <vt:lpstr>Education’s Role</vt:lpstr>
      <vt:lpstr>Summary of Warning Signs</vt:lpstr>
      <vt:lpstr>Conclusion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Fake Science</dc:title>
  <dc:subject/>
  <dc:creator>ADMIN</dc:creator>
  <cp:keywords/>
  <dc:description>generated using python-pptx</dc:description>
  <cp:lastModifiedBy>ADMIN</cp:lastModifiedBy>
  <cp:revision>10</cp:revision>
  <dcterms:created xsi:type="dcterms:W3CDTF">2013-01-27T09:14:16Z</dcterms:created>
  <dcterms:modified xsi:type="dcterms:W3CDTF">2026-01-12T10:23:19Z</dcterms:modified>
  <cp:category/>
</cp:coreProperties>
</file>