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71" r:id="rId6"/>
    <p:sldId id="260" r:id="rId7"/>
    <p:sldId id="272" r:id="rId8"/>
    <p:sldId id="261" r:id="rId9"/>
    <p:sldId id="273" r:id="rId10"/>
    <p:sldId id="262" r:id="rId11"/>
    <p:sldId id="263" r:id="rId12"/>
    <p:sldId id="266" r:id="rId13"/>
    <p:sldId id="264" r:id="rId14"/>
    <p:sldId id="265" r:id="rId15"/>
    <p:sldId id="267" r:id="rId16"/>
    <p:sldId id="279" r:id="rId17"/>
    <p:sldId id="268" r:id="rId18"/>
    <p:sldId id="269" r:id="rId19"/>
    <p:sldId id="270" r:id="rId20"/>
    <p:sldId id="274" r:id="rId21"/>
    <p:sldId id="275" r:id="rId22"/>
    <p:sldId id="280" r:id="rId23"/>
    <p:sldId id="276" r:id="rId24"/>
    <p:sldId id="277" r:id="rId25"/>
    <p:sldId id="278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93" r:id="rId35"/>
    <p:sldId id="289" r:id="rId36"/>
    <p:sldId id="290" r:id="rId37"/>
    <p:sldId id="291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 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THE UPPER LIMB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8" y="1399429"/>
            <a:ext cx="727006" cy="47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961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 OF JOINT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err="1"/>
              <a:t>Humeroulnar</a:t>
            </a:r>
            <a:r>
              <a:rPr lang="en-US" b="1" dirty="0"/>
              <a:t> joint</a:t>
            </a:r>
            <a:endParaRPr lang="en-US" dirty="0"/>
          </a:p>
          <a:p>
            <a:pPr lvl="1"/>
            <a:r>
              <a:rPr lang="en-US" dirty="0"/>
              <a:t>Uniaxial </a:t>
            </a:r>
            <a:r>
              <a:rPr lang="en-US" b="1" dirty="0"/>
              <a:t>hinge joint</a:t>
            </a:r>
            <a:endParaRPr lang="en-US" dirty="0"/>
          </a:p>
          <a:p>
            <a:r>
              <a:rPr lang="en-US" b="1" dirty="0" err="1"/>
              <a:t>Humeroradial</a:t>
            </a:r>
            <a:r>
              <a:rPr lang="en-US" b="1" dirty="0"/>
              <a:t> joint</a:t>
            </a:r>
            <a:endParaRPr lang="en-US" dirty="0"/>
          </a:p>
          <a:p>
            <a:pPr lvl="1"/>
            <a:r>
              <a:rPr lang="en-US" b="1" dirty="0"/>
              <a:t>Biaxial </a:t>
            </a:r>
            <a:r>
              <a:rPr lang="en-US" b="1" dirty="0" err="1"/>
              <a:t>condyloid</a:t>
            </a:r>
            <a:r>
              <a:rPr lang="en-US" b="1" dirty="0"/>
              <a:t> joint</a:t>
            </a:r>
            <a:endParaRPr lang="en-US" dirty="0"/>
          </a:p>
          <a:p>
            <a:r>
              <a:rPr lang="en-US" b="1" dirty="0"/>
              <a:t>Overall elbow joint</a:t>
            </a:r>
            <a:endParaRPr lang="en-US" dirty="0"/>
          </a:p>
          <a:p>
            <a:pPr lvl="1"/>
            <a:r>
              <a:rPr lang="en-US" dirty="0"/>
              <a:t>Functionally acts as a </a:t>
            </a:r>
            <a:r>
              <a:rPr lang="en-US" b="1" dirty="0"/>
              <a:t>hinge </a:t>
            </a:r>
            <a:r>
              <a:rPr lang="en-US" b="1" dirty="0" smtClean="0"/>
              <a:t>joint</a:t>
            </a:r>
            <a:endParaRPr lang="en-US" dirty="0" smtClean="0"/>
          </a:p>
          <a:p>
            <a:pPr lvl="1"/>
            <a:r>
              <a:rPr lang="en-US" dirty="0" smtClean="0"/>
              <a:t>Flexion </a:t>
            </a:r>
            <a:r>
              <a:rPr lang="en-US" dirty="0"/>
              <a:t>and extension occur mainly at the </a:t>
            </a:r>
            <a:r>
              <a:rPr lang="en-US" dirty="0" err="1"/>
              <a:t>humeroulnar</a:t>
            </a:r>
            <a:r>
              <a:rPr lang="en-US" dirty="0"/>
              <a:t> joint, while forearm rotation involves the </a:t>
            </a:r>
            <a:r>
              <a:rPr lang="en-US" dirty="0" err="1"/>
              <a:t>humeroradial</a:t>
            </a:r>
            <a:r>
              <a:rPr lang="en-US" dirty="0"/>
              <a:t> and radioulnar joints.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209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CAPSULE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Encloses </a:t>
            </a:r>
            <a:r>
              <a:rPr lang="en-US" dirty="0"/>
              <a:t>all three joints</a:t>
            </a:r>
          </a:p>
          <a:p>
            <a:r>
              <a:rPr lang="en-US" b="1" dirty="0"/>
              <a:t>Anteriorly</a:t>
            </a:r>
            <a:endParaRPr lang="en-US" dirty="0"/>
          </a:p>
          <a:p>
            <a:pPr lvl="1"/>
            <a:r>
              <a:rPr lang="en-US" dirty="0"/>
              <a:t>Attached above to:</a:t>
            </a:r>
          </a:p>
          <a:p>
            <a:pPr lvl="2"/>
            <a:r>
              <a:rPr lang="en-US" dirty="0"/>
              <a:t>Margins of coronoid and radial fossae</a:t>
            </a:r>
          </a:p>
          <a:p>
            <a:pPr lvl="1"/>
            <a:r>
              <a:rPr lang="en-US" dirty="0"/>
              <a:t>Attached below to:</a:t>
            </a:r>
          </a:p>
          <a:p>
            <a:pPr lvl="2"/>
            <a:r>
              <a:rPr lang="en-US" dirty="0"/>
              <a:t>Margins of coronoid process and annular ligament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281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8880"/>
            <a:ext cx="11219290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9533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6" y="488880"/>
            <a:ext cx="11139777" cy="592782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9622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8880"/>
            <a:ext cx="11203388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7291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Posteriorly</a:t>
            </a:r>
            <a:endParaRPr lang="en-US" dirty="0"/>
          </a:p>
          <a:p>
            <a:pPr lvl="1"/>
            <a:r>
              <a:rPr lang="en-US" dirty="0"/>
              <a:t>Attached above to:</a:t>
            </a:r>
          </a:p>
          <a:p>
            <a:pPr lvl="2"/>
            <a:r>
              <a:rPr lang="en-US" dirty="0"/>
              <a:t>Margins of olecranon fossa</a:t>
            </a:r>
          </a:p>
          <a:p>
            <a:pPr lvl="1"/>
            <a:r>
              <a:rPr lang="en-US" dirty="0"/>
              <a:t>Attached below to:</a:t>
            </a:r>
          </a:p>
          <a:p>
            <a:pPr lvl="2"/>
            <a:r>
              <a:rPr lang="en-US" dirty="0"/>
              <a:t>Margins of olecranon process of </a:t>
            </a:r>
            <a:r>
              <a:rPr lang="en-US" dirty="0" smtClean="0"/>
              <a:t>ulna</a:t>
            </a:r>
          </a:p>
          <a:p>
            <a:pPr lvl="2"/>
            <a:r>
              <a:rPr lang="en-US" dirty="0" smtClean="0"/>
              <a:t>The </a:t>
            </a:r>
            <a:r>
              <a:rPr lang="en-US" dirty="0"/>
              <a:t>capsule is thin and lax to allow free movement but strengthened by ligaments on the sides.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0419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8880"/>
            <a:ext cx="11219290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3074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LIGAMENTS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1. Ulnar (Medial) Collateral </a:t>
            </a:r>
            <a:r>
              <a:rPr lang="en-US" b="1" dirty="0" smtClean="0"/>
              <a:t>Ligament:</a:t>
            </a:r>
            <a:endParaRPr lang="en-US" b="1" dirty="0"/>
          </a:p>
          <a:p>
            <a:r>
              <a:rPr lang="en-US" dirty="0"/>
              <a:t>Triangular in shape</a:t>
            </a:r>
          </a:p>
          <a:p>
            <a:r>
              <a:rPr lang="en-US" dirty="0"/>
              <a:t>Consists of:</a:t>
            </a:r>
          </a:p>
          <a:p>
            <a:pPr lvl="1"/>
            <a:r>
              <a:rPr lang="en-US" b="1" dirty="0"/>
              <a:t>Anterior band</a:t>
            </a:r>
            <a:endParaRPr lang="en-US" dirty="0"/>
          </a:p>
          <a:p>
            <a:pPr lvl="2"/>
            <a:r>
              <a:rPr lang="en-US" dirty="0"/>
              <a:t>From medial epicondyle → coronoid process</a:t>
            </a:r>
          </a:p>
          <a:p>
            <a:pPr lvl="1"/>
            <a:r>
              <a:rPr lang="en-US" b="1" dirty="0"/>
              <a:t>Posterior band</a:t>
            </a:r>
            <a:endParaRPr lang="en-US" dirty="0"/>
          </a:p>
          <a:p>
            <a:pPr lvl="2"/>
            <a:r>
              <a:rPr lang="en-US" dirty="0"/>
              <a:t>From medial epicondyle → medial margin of olecranon</a:t>
            </a:r>
          </a:p>
          <a:p>
            <a:pPr lvl="1"/>
            <a:r>
              <a:rPr lang="en-US" b="1" dirty="0"/>
              <a:t>Transverse band</a:t>
            </a:r>
            <a:endParaRPr lang="en-US" dirty="0"/>
          </a:p>
          <a:p>
            <a:pPr lvl="2"/>
            <a:r>
              <a:rPr lang="en-US" dirty="0"/>
              <a:t>Between coronoid and olecranon processes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1642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488880"/>
            <a:ext cx="11068216" cy="58403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8488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2. Radial (Lateral) Collateral Ligament:</a:t>
            </a:r>
            <a:endParaRPr lang="en-US" b="1" dirty="0"/>
          </a:p>
          <a:p>
            <a:r>
              <a:rPr lang="en-US" dirty="0"/>
              <a:t>Triangular</a:t>
            </a:r>
          </a:p>
          <a:p>
            <a:r>
              <a:rPr lang="en-US" dirty="0"/>
              <a:t>Attached by its apex to:</a:t>
            </a:r>
          </a:p>
          <a:p>
            <a:pPr lvl="1"/>
            <a:r>
              <a:rPr lang="en-US" dirty="0"/>
              <a:t>Lateral epicondyle of </a:t>
            </a:r>
            <a:r>
              <a:rPr lang="en-US" dirty="0" err="1"/>
              <a:t>humerus</a:t>
            </a:r>
            <a:endParaRPr lang="en-US" dirty="0"/>
          </a:p>
          <a:p>
            <a:r>
              <a:rPr lang="en-US" dirty="0"/>
              <a:t>Blends with:</a:t>
            </a:r>
          </a:p>
          <a:p>
            <a:pPr lvl="1"/>
            <a:r>
              <a:rPr lang="en-US" dirty="0"/>
              <a:t>Annular ligament of radius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292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ELBOW JOINT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/>
              <a:t>Overview</a:t>
            </a:r>
          </a:p>
          <a:p>
            <a:r>
              <a:rPr lang="en-US" dirty="0"/>
              <a:t>The elbow joint is a </a:t>
            </a:r>
            <a:r>
              <a:rPr lang="en-US" b="1" dirty="0"/>
              <a:t>complex joint</a:t>
            </a:r>
            <a:r>
              <a:rPr lang="en-US" dirty="0"/>
              <a:t> made up of </a:t>
            </a:r>
            <a:r>
              <a:rPr lang="en-US" b="1" dirty="0"/>
              <a:t>three individual articulating joints</a:t>
            </a:r>
            <a:endParaRPr lang="en-US" dirty="0"/>
          </a:p>
          <a:p>
            <a:r>
              <a:rPr lang="en-US" dirty="0"/>
              <a:t>These joints </a:t>
            </a:r>
            <a:r>
              <a:rPr lang="en-US" b="1" dirty="0"/>
              <a:t>share a common synovial cavity</a:t>
            </a:r>
            <a:endParaRPr lang="en-US" dirty="0"/>
          </a:p>
          <a:p>
            <a:r>
              <a:rPr lang="en-US" dirty="0"/>
              <a:t>The articular surfaces are:</a:t>
            </a:r>
          </a:p>
          <a:p>
            <a:pPr lvl="1"/>
            <a:r>
              <a:rPr lang="en-US" b="1" dirty="0" err="1"/>
              <a:t>Humeroulnar</a:t>
            </a:r>
            <a:endParaRPr lang="en-US" dirty="0"/>
          </a:p>
          <a:p>
            <a:pPr lvl="1"/>
            <a:r>
              <a:rPr lang="en-US" b="1" dirty="0" err="1"/>
              <a:t>Humeroradial</a:t>
            </a:r>
            <a:endParaRPr lang="en-US" dirty="0"/>
          </a:p>
          <a:p>
            <a:pPr lvl="1"/>
            <a:r>
              <a:rPr lang="en-US" b="1" dirty="0"/>
              <a:t>Proximal radioulnar</a:t>
            </a:r>
            <a:endParaRPr lang="en-US" dirty="0"/>
          </a:p>
          <a:p>
            <a:r>
              <a:rPr lang="en-US" dirty="0"/>
              <a:t>All articular surfaces are covered by </a:t>
            </a:r>
            <a:r>
              <a:rPr lang="en-US" b="1" dirty="0"/>
              <a:t>hyaline cartilage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30" y="465026"/>
            <a:ext cx="72700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5601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0202" y="488880"/>
            <a:ext cx="11060264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9288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3. Annular Ligament</a:t>
            </a:r>
          </a:p>
          <a:p>
            <a:r>
              <a:rPr lang="en-US" dirty="0"/>
              <a:t>Surrounds the head of the radius</a:t>
            </a:r>
          </a:p>
          <a:p>
            <a:r>
              <a:rPr lang="en-US" dirty="0"/>
              <a:t>Attached to:</a:t>
            </a:r>
          </a:p>
          <a:p>
            <a:pPr lvl="1"/>
            <a:r>
              <a:rPr lang="en-US" dirty="0"/>
              <a:t>Anterior and posterior margins of radial notch of </a:t>
            </a:r>
            <a:r>
              <a:rPr lang="en-US" dirty="0" smtClean="0"/>
              <a:t>ulna</a:t>
            </a:r>
          </a:p>
          <a:p>
            <a:pPr lvl="1"/>
            <a:r>
              <a:rPr lang="en-US" dirty="0" smtClean="0"/>
              <a:t>Keeps </a:t>
            </a:r>
            <a:r>
              <a:rPr lang="en-US" dirty="0"/>
              <a:t>the radial head in place during pronation and supination.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9882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0202" y="488880"/>
            <a:ext cx="11060264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8716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689" y="548640"/>
            <a:ext cx="11171581" cy="56692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3334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MOVEMENTS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Flexion</a:t>
            </a:r>
          </a:p>
          <a:p>
            <a:r>
              <a:rPr lang="en-US" dirty="0"/>
              <a:t>Muscles involved:</a:t>
            </a:r>
          </a:p>
          <a:p>
            <a:pPr lvl="1"/>
            <a:r>
              <a:rPr lang="en-US" dirty="0"/>
              <a:t>Brachialis</a:t>
            </a:r>
          </a:p>
          <a:p>
            <a:pPr lvl="1"/>
            <a:r>
              <a:rPr lang="en-US" dirty="0"/>
              <a:t>Biceps </a:t>
            </a:r>
            <a:r>
              <a:rPr lang="en-US" dirty="0" err="1"/>
              <a:t>brachii</a:t>
            </a:r>
            <a:endParaRPr lang="en-US" dirty="0"/>
          </a:p>
          <a:p>
            <a:pPr lvl="1"/>
            <a:r>
              <a:rPr lang="en-US" dirty="0" err="1" smtClean="0"/>
              <a:t>Brachioradialis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5997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2494" y="488881"/>
            <a:ext cx="11036410" cy="58483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6347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Extension</a:t>
            </a:r>
          </a:p>
          <a:p>
            <a:r>
              <a:rPr lang="en-US" dirty="0"/>
              <a:t>Muscle involved:</a:t>
            </a:r>
          </a:p>
          <a:p>
            <a:pPr lvl="1"/>
            <a:r>
              <a:rPr lang="en-US" dirty="0"/>
              <a:t>Triceps </a:t>
            </a:r>
            <a:r>
              <a:rPr lang="en-US" dirty="0" err="1"/>
              <a:t>brachii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4144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6" y="488880"/>
            <a:ext cx="11171583" cy="58562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3518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Pronation</a:t>
            </a:r>
          </a:p>
          <a:p>
            <a:r>
              <a:rPr lang="en-US" dirty="0"/>
              <a:t>Muscles involved:</a:t>
            </a:r>
          </a:p>
          <a:p>
            <a:pPr lvl="1"/>
            <a:r>
              <a:rPr lang="en-US" dirty="0"/>
              <a:t>Pronator </a:t>
            </a:r>
            <a:r>
              <a:rPr lang="en-US" dirty="0" err="1"/>
              <a:t>teres</a:t>
            </a:r>
            <a:endParaRPr lang="en-US" dirty="0"/>
          </a:p>
          <a:p>
            <a:pPr lvl="1"/>
            <a:r>
              <a:rPr lang="en-US" dirty="0"/>
              <a:t>Pronator quadratus</a:t>
            </a:r>
          </a:p>
          <a:p>
            <a:r>
              <a:rPr lang="en-US" b="1" dirty="0"/>
              <a:t>Supination</a:t>
            </a:r>
          </a:p>
          <a:p>
            <a:r>
              <a:rPr lang="en-US" dirty="0"/>
              <a:t>Muscles involved:</a:t>
            </a:r>
          </a:p>
          <a:p>
            <a:pPr lvl="1"/>
            <a:r>
              <a:rPr lang="en-US" dirty="0"/>
              <a:t>Biceps </a:t>
            </a:r>
            <a:r>
              <a:rPr lang="en-US" dirty="0" err="1"/>
              <a:t>brachii</a:t>
            </a:r>
            <a:endParaRPr lang="en-US" dirty="0"/>
          </a:p>
          <a:p>
            <a:pPr lvl="1"/>
            <a:r>
              <a:rPr lang="en-US" dirty="0" smtClean="0"/>
              <a:t>Supinator</a:t>
            </a:r>
          </a:p>
          <a:p>
            <a:pPr lvl="1"/>
            <a:r>
              <a:rPr lang="en-US" dirty="0"/>
              <a:t>Flexion–extension occurs at the </a:t>
            </a:r>
            <a:r>
              <a:rPr lang="en-US" dirty="0" err="1"/>
              <a:t>humeroulnar</a:t>
            </a:r>
            <a:r>
              <a:rPr lang="en-US" dirty="0"/>
              <a:t> joint, while pronation–supination occurs at the radioulnar joint.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0861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0925" y="488880"/>
            <a:ext cx="11191590" cy="58642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303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8881"/>
            <a:ext cx="11179533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8604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BLOOD SUPPLY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Anastomosis around elbow formed by:</a:t>
            </a:r>
          </a:p>
          <a:p>
            <a:r>
              <a:rPr lang="en-US" dirty="0"/>
              <a:t>Brachial artery branches</a:t>
            </a:r>
          </a:p>
          <a:p>
            <a:r>
              <a:rPr lang="en-US" dirty="0"/>
              <a:t>Radial artery</a:t>
            </a:r>
          </a:p>
          <a:p>
            <a:r>
              <a:rPr lang="en-US" dirty="0"/>
              <a:t>Ulnar </a:t>
            </a:r>
            <a:r>
              <a:rPr lang="en-US" dirty="0" smtClean="0"/>
              <a:t>artery</a:t>
            </a:r>
          </a:p>
          <a:p>
            <a:r>
              <a:rPr lang="en-US" dirty="0"/>
              <a:t>This rich anastomosis ensures blood supply during elbow flexion when vessels may be compressed.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0420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591" y="488881"/>
            <a:ext cx="11147729" cy="58483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7252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NERVE SUPPLY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Musculocutaneous </a:t>
            </a:r>
            <a:r>
              <a:rPr lang="en-US" dirty="0"/>
              <a:t>nerve</a:t>
            </a:r>
          </a:p>
          <a:p>
            <a:r>
              <a:rPr lang="en-US" dirty="0"/>
              <a:t>Median nerve</a:t>
            </a:r>
          </a:p>
          <a:p>
            <a:r>
              <a:rPr lang="en-US" dirty="0"/>
              <a:t>Radial nerve</a:t>
            </a:r>
          </a:p>
          <a:p>
            <a:r>
              <a:rPr lang="en-US" dirty="0"/>
              <a:t>Ulnar nerve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1286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4" y="429370"/>
            <a:ext cx="11084119" cy="599528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3716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CLINICAL NOTES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Elbow Joint Stability</a:t>
            </a:r>
          </a:p>
          <a:p>
            <a:r>
              <a:rPr lang="en-US" dirty="0"/>
              <a:t>Stability provided by:</a:t>
            </a:r>
          </a:p>
          <a:p>
            <a:pPr lvl="1"/>
            <a:r>
              <a:rPr lang="en-US" dirty="0"/>
              <a:t>Shape of articulating surfaces</a:t>
            </a:r>
          </a:p>
          <a:p>
            <a:pPr lvl="1"/>
            <a:r>
              <a:rPr lang="en-US" dirty="0"/>
              <a:t>Strong collateral ligaments</a:t>
            </a:r>
          </a:p>
          <a:p>
            <a:pPr lvl="1"/>
            <a:r>
              <a:rPr lang="en-US" dirty="0"/>
              <a:t>Muscles crossing the </a:t>
            </a:r>
            <a:r>
              <a:rPr lang="en-US" dirty="0" smtClean="0"/>
              <a:t>joint</a:t>
            </a:r>
          </a:p>
          <a:p>
            <a:r>
              <a:rPr lang="en-US" b="1" dirty="0"/>
              <a:t>Dislocation</a:t>
            </a:r>
          </a:p>
          <a:p>
            <a:r>
              <a:rPr lang="en-US" dirty="0"/>
              <a:t>More common in children</a:t>
            </a:r>
          </a:p>
          <a:p>
            <a:r>
              <a:rPr lang="en-US" dirty="0"/>
              <a:t>Usually posterior dislocation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4514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Ulnar Nerve Injury</a:t>
            </a:r>
          </a:p>
          <a:p>
            <a:r>
              <a:rPr lang="en-US" dirty="0"/>
              <a:t>Ulnar nerve passes behind medial epicondyle</a:t>
            </a:r>
          </a:p>
          <a:p>
            <a:r>
              <a:rPr lang="en-US" dirty="0"/>
              <a:t>Vulnerable in elbow injuries (“funny bone”)</a:t>
            </a:r>
          </a:p>
          <a:p>
            <a:r>
              <a:rPr lang="en-US" b="1" dirty="0"/>
              <a:t>Tennis Elbow</a:t>
            </a:r>
          </a:p>
          <a:p>
            <a:r>
              <a:rPr lang="en-US" dirty="0"/>
              <a:t>Inflammation of common extensor origin</a:t>
            </a:r>
          </a:p>
          <a:p>
            <a:r>
              <a:rPr lang="en-US" dirty="0"/>
              <a:t>Pain over lateral epicondyle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4407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174" y="982132"/>
            <a:ext cx="9601196" cy="1303867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1"/>
            <a:ext cx="11155680" cy="535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3076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82131"/>
            <a:ext cx="11243144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179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ARTICULATION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Humeroulnar</a:t>
            </a:r>
            <a:r>
              <a:rPr lang="en-US" b="1" dirty="0"/>
              <a:t> </a:t>
            </a:r>
            <a:r>
              <a:rPr lang="en-US" b="1" dirty="0" smtClean="0"/>
              <a:t>joint:</a:t>
            </a:r>
            <a:endParaRPr lang="en-US" dirty="0"/>
          </a:p>
          <a:p>
            <a:r>
              <a:rPr lang="en-US" dirty="0"/>
              <a:t>Occurs between:</a:t>
            </a:r>
          </a:p>
          <a:p>
            <a:pPr lvl="1"/>
            <a:r>
              <a:rPr lang="en-US" dirty="0"/>
              <a:t>Trochlea of the </a:t>
            </a:r>
            <a:r>
              <a:rPr lang="en-US" dirty="0" err="1"/>
              <a:t>humerus</a:t>
            </a:r>
            <a:endParaRPr lang="en-US" dirty="0"/>
          </a:p>
          <a:p>
            <a:pPr lvl="1"/>
            <a:r>
              <a:rPr lang="en-US" dirty="0"/>
              <a:t>Trochlear notch of the ulna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957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8881"/>
            <a:ext cx="11179533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077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Humeroradial</a:t>
            </a:r>
            <a:r>
              <a:rPr lang="en-US" b="1" dirty="0"/>
              <a:t> </a:t>
            </a:r>
            <a:r>
              <a:rPr lang="en-US" b="1" dirty="0" smtClean="0"/>
              <a:t>joint:</a:t>
            </a:r>
            <a:endParaRPr lang="en-US" dirty="0"/>
          </a:p>
          <a:p>
            <a:r>
              <a:rPr lang="en-US" dirty="0"/>
              <a:t>Occurs between:</a:t>
            </a:r>
          </a:p>
          <a:p>
            <a:pPr lvl="1"/>
            <a:r>
              <a:rPr lang="en-US" dirty="0" err="1"/>
              <a:t>Capitulum</a:t>
            </a:r>
            <a:r>
              <a:rPr lang="en-US" dirty="0"/>
              <a:t> of the </a:t>
            </a:r>
            <a:r>
              <a:rPr lang="en-US" dirty="0" err="1"/>
              <a:t>humerus</a:t>
            </a:r>
            <a:endParaRPr lang="en-US" dirty="0"/>
          </a:p>
          <a:p>
            <a:pPr lvl="1"/>
            <a:r>
              <a:rPr lang="en-US" dirty="0"/>
              <a:t>Head of the radius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528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8881"/>
            <a:ext cx="11179533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907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Proximal radioulnar </a:t>
            </a:r>
            <a:r>
              <a:rPr lang="en-US" b="1" dirty="0" smtClean="0"/>
              <a:t>joint:</a:t>
            </a:r>
            <a:endParaRPr lang="en-US" dirty="0"/>
          </a:p>
          <a:p>
            <a:r>
              <a:rPr lang="en-US" dirty="0"/>
              <a:t>Occurs between:</a:t>
            </a:r>
          </a:p>
          <a:p>
            <a:pPr lvl="1"/>
            <a:r>
              <a:rPr lang="en-US" dirty="0"/>
              <a:t>Head of the radius</a:t>
            </a:r>
          </a:p>
          <a:p>
            <a:pPr lvl="1"/>
            <a:r>
              <a:rPr lang="en-US" dirty="0"/>
              <a:t>Radial notch of the </a:t>
            </a:r>
            <a:r>
              <a:rPr lang="en-US" dirty="0" smtClean="0"/>
              <a:t>ulna</a:t>
            </a:r>
          </a:p>
          <a:p>
            <a:pPr lvl="1"/>
            <a:r>
              <a:rPr lang="en-US" dirty="0" smtClean="0"/>
              <a:t>The </a:t>
            </a:r>
            <a:r>
              <a:rPr lang="en-US" dirty="0" err="1"/>
              <a:t>humeroulnar</a:t>
            </a:r>
            <a:r>
              <a:rPr lang="en-US" dirty="0"/>
              <a:t> joint provides stability and hinge movement, while the </a:t>
            </a:r>
            <a:r>
              <a:rPr lang="en-US" dirty="0" err="1"/>
              <a:t>humeroradial</a:t>
            </a:r>
            <a:r>
              <a:rPr lang="en-US" dirty="0"/>
              <a:t> and radioulnar joints allow rotational movements of the forearm.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549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88881"/>
            <a:ext cx="11179533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330" y="488880"/>
            <a:ext cx="727006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8931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99</TotalTime>
  <Words>471</Words>
  <Application>Microsoft Office PowerPoint</Application>
  <PresentationFormat>Widescreen</PresentationFormat>
  <Paragraphs>121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Arial</vt:lpstr>
      <vt:lpstr>Garamond</vt:lpstr>
      <vt:lpstr>Organic</vt:lpstr>
      <vt:lpstr>ANATOMY  THE UPPER LIMB </vt:lpstr>
      <vt:lpstr>ELBOW JOINT</vt:lpstr>
      <vt:lpstr>PowerPoint Presentation</vt:lpstr>
      <vt:lpstr>ARTICULATION</vt:lpstr>
      <vt:lpstr>PowerPoint Presentation</vt:lpstr>
      <vt:lpstr>Continued </vt:lpstr>
      <vt:lpstr>PowerPoint Presentation</vt:lpstr>
      <vt:lpstr>Continued </vt:lpstr>
      <vt:lpstr>PowerPoint Presentation</vt:lpstr>
      <vt:lpstr>TYPE OF JOINT</vt:lpstr>
      <vt:lpstr>CAPSULE</vt:lpstr>
      <vt:lpstr>PowerPoint Presentation</vt:lpstr>
      <vt:lpstr>PowerPoint Presentation</vt:lpstr>
      <vt:lpstr>PowerPoint Presentation</vt:lpstr>
      <vt:lpstr>Continued </vt:lpstr>
      <vt:lpstr>PowerPoint Presentation</vt:lpstr>
      <vt:lpstr>LIGAMENTS</vt:lpstr>
      <vt:lpstr>PowerPoint Presentation</vt:lpstr>
      <vt:lpstr>Continued </vt:lpstr>
      <vt:lpstr>PowerPoint Presentation</vt:lpstr>
      <vt:lpstr>Continued </vt:lpstr>
      <vt:lpstr>PowerPoint Presentation</vt:lpstr>
      <vt:lpstr>PowerPoint Presentation</vt:lpstr>
      <vt:lpstr>MOVEMENTS</vt:lpstr>
      <vt:lpstr>PowerPoint Presentation</vt:lpstr>
      <vt:lpstr>Continued </vt:lpstr>
      <vt:lpstr>PowerPoint Presentation</vt:lpstr>
      <vt:lpstr>Continued </vt:lpstr>
      <vt:lpstr>PowerPoint Presentation</vt:lpstr>
      <vt:lpstr>BLOOD SUPPLY</vt:lpstr>
      <vt:lpstr>PowerPoint Presentation</vt:lpstr>
      <vt:lpstr>NERVE SUPPLY</vt:lpstr>
      <vt:lpstr>PowerPoint Presentation</vt:lpstr>
      <vt:lpstr>CLINICAL NOTES</vt:lpstr>
      <vt:lpstr>Continued 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 THE UPPER LIMB</dc:title>
  <dc:creator>Moorche</dc:creator>
  <cp:lastModifiedBy>Moorche</cp:lastModifiedBy>
  <cp:revision>10</cp:revision>
  <dcterms:created xsi:type="dcterms:W3CDTF">2026-01-11T08:16:48Z</dcterms:created>
  <dcterms:modified xsi:type="dcterms:W3CDTF">2026-01-11T09:56:01Z</dcterms:modified>
</cp:coreProperties>
</file>