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72" r:id="rId15"/>
    <p:sldId id="268" r:id="rId16"/>
    <p:sldId id="269" r:id="rId17"/>
    <p:sldId id="276" r:id="rId18"/>
    <p:sldId id="270" r:id="rId19"/>
    <p:sldId id="273" r:id="rId20"/>
    <p:sldId id="277" r:id="rId21"/>
    <p:sldId id="274" r:id="rId22"/>
    <p:sldId id="275" r:id="rId23"/>
    <p:sldId id="285" r:id="rId24"/>
    <p:sldId id="278" r:id="rId25"/>
    <p:sldId id="279" r:id="rId26"/>
    <p:sldId id="280" r:id="rId27"/>
    <p:sldId id="286" r:id="rId28"/>
    <p:sldId id="281" r:id="rId29"/>
    <p:sldId id="282" r:id="rId30"/>
    <p:sldId id="283" r:id="rId31"/>
    <p:sldId id="290" r:id="rId32"/>
    <p:sldId id="284" r:id="rId33"/>
    <p:sldId id="287" r:id="rId34"/>
    <p:sldId id="288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34" y="1415333"/>
            <a:ext cx="675861" cy="4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8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Bundle Branches</a:t>
            </a:r>
          </a:p>
          <a:p>
            <a:r>
              <a:rPr lang="en-US" dirty="0"/>
              <a:t>Present in right and left ventricles</a:t>
            </a:r>
          </a:p>
          <a:p>
            <a:r>
              <a:rPr lang="en-US" dirty="0"/>
              <a:t>Carry impulse toward ventricular walls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8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2"/>
            <a:ext cx="11123875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2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Purkinje Fibers</a:t>
            </a:r>
          </a:p>
          <a:p>
            <a:r>
              <a:rPr lang="en-US" dirty="0"/>
              <a:t>Spread throughout ventricular muscles</a:t>
            </a:r>
          </a:p>
          <a:p>
            <a:r>
              <a:rPr lang="en-US" dirty="0"/>
              <a:t>Cause </a:t>
            </a:r>
            <a:r>
              <a:rPr lang="en-US" b="1" dirty="0"/>
              <a:t>strong and coordinated ventricular contraction</a:t>
            </a:r>
            <a:endParaRPr lang="en-US" dirty="0"/>
          </a:p>
          <a:p>
            <a:r>
              <a:rPr lang="en-US" dirty="0"/>
              <a:t>Help pump blood efficiently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44" y="496832"/>
            <a:ext cx="11147729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3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2"/>
            <a:ext cx="11123875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7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Conducting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Maintains </a:t>
            </a:r>
            <a:r>
              <a:rPr lang="en-US" b="1" dirty="0"/>
              <a:t>regular heart rhythm</a:t>
            </a:r>
            <a:endParaRPr lang="en-US" dirty="0"/>
          </a:p>
          <a:p>
            <a:r>
              <a:rPr lang="en-US" dirty="0"/>
              <a:t>Ensures proper </a:t>
            </a:r>
            <a:r>
              <a:rPr lang="en-US" b="1" dirty="0"/>
              <a:t>blood circulation</a:t>
            </a:r>
            <a:endParaRPr lang="en-US" dirty="0"/>
          </a:p>
          <a:p>
            <a:r>
              <a:rPr lang="en-US" dirty="0"/>
              <a:t>Coordinates atrial and ventricular contraction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20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 </a:t>
            </a:r>
            <a:r>
              <a:rPr lang="en-US" dirty="0"/>
              <a:t>node starts heartbeat</a:t>
            </a:r>
          </a:p>
          <a:p>
            <a:r>
              <a:rPr lang="en-US" dirty="0"/>
              <a:t>AV node delays impulse</a:t>
            </a:r>
          </a:p>
          <a:p>
            <a:r>
              <a:rPr lang="en-US" dirty="0"/>
              <a:t>Bundle of His and Purkinje fibers spread impulse</a:t>
            </a:r>
          </a:p>
          <a:p>
            <a:r>
              <a:rPr lang="en-US" dirty="0"/>
              <a:t>Result: </a:t>
            </a:r>
            <a:r>
              <a:rPr lang="en-US" b="1" dirty="0"/>
              <a:t>Effective heart pumping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7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Mediastinum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The mediastinum is the </a:t>
            </a:r>
            <a:r>
              <a:rPr lang="en-US" b="1" dirty="0"/>
              <a:t>space between the two pleural cavities</a:t>
            </a:r>
            <a:r>
              <a:rPr lang="en-US" dirty="0"/>
              <a:t> in the thorax</a:t>
            </a:r>
          </a:p>
          <a:p>
            <a:r>
              <a:rPr lang="en-US" dirty="0"/>
              <a:t>It contains the </a:t>
            </a:r>
            <a:r>
              <a:rPr lang="en-US" b="1" dirty="0"/>
              <a:t>heart and other vital organs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171582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0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Boundaries of Mediastinum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Laterally</a:t>
            </a:r>
            <a:r>
              <a:rPr lang="en-US" b="1" dirty="0"/>
              <a:t>:</a:t>
            </a:r>
            <a:r>
              <a:rPr lang="en-US" dirty="0"/>
              <a:t> Pleural cavities</a:t>
            </a:r>
          </a:p>
          <a:p>
            <a:r>
              <a:rPr lang="en-US" b="1" dirty="0"/>
              <a:t>Anteriorly:</a:t>
            </a:r>
            <a:r>
              <a:rPr lang="en-US" dirty="0"/>
              <a:t> Sternum</a:t>
            </a:r>
          </a:p>
          <a:p>
            <a:r>
              <a:rPr lang="en-US" b="1" dirty="0"/>
              <a:t>Posteriorly:</a:t>
            </a:r>
            <a:r>
              <a:rPr lang="en-US" dirty="0"/>
              <a:t> Vertebral column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2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Conducting System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The conducting system of the heart is a network of </a:t>
            </a:r>
            <a:r>
              <a:rPr lang="en-US" b="1" dirty="0"/>
              <a:t>specialized cardiac muscle cells</a:t>
            </a:r>
            <a:endParaRPr lang="en-US" dirty="0"/>
          </a:p>
          <a:p>
            <a:r>
              <a:rPr lang="en-US" dirty="0"/>
              <a:t>It </a:t>
            </a:r>
            <a:r>
              <a:rPr lang="en-US" b="1" dirty="0"/>
              <a:t>generates and transmits electrical impulses</a:t>
            </a:r>
            <a:endParaRPr lang="en-US" dirty="0"/>
          </a:p>
          <a:p>
            <a:r>
              <a:rPr lang="en-US" dirty="0"/>
              <a:t>These impulses cause </a:t>
            </a:r>
            <a:r>
              <a:rPr lang="en-US" b="1" dirty="0"/>
              <a:t>rhythmic contraction of the heart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5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171582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2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227241" cy="5856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26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Divisions of Mediastinum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Superior </a:t>
            </a:r>
            <a:r>
              <a:rPr lang="en-US" b="1" dirty="0"/>
              <a:t>Mediastinum</a:t>
            </a:r>
            <a:endParaRPr lang="en-US" dirty="0"/>
          </a:p>
          <a:p>
            <a:r>
              <a:rPr lang="en-US" b="1" dirty="0"/>
              <a:t>Inferior Mediastinum</a:t>
            </a:r>
            <a:r>
              <a:rPr lang="en-US" dirty="0"/>
              <a:t>, further divided into:</a:t>
            </a:r>
          </a:p>
          <a:p>
            <a:pPr lvl="1"/>
            <a:r>
              <a:rPr lang="en-US" b="1" dirty="0"/>
              <a:t>Anterior mediastinum</a:t>
            </a:r>
            <a:endParaRPr lang="en-US" dirty="0"/>
          </a:p>
          <a:p>
            <a:pPr lvl="1"/>
            <a:r>
              <a:rPr lang="en-US" b="1" dirty="0"/>
              <a:t>Middle mediastinum</a:t>
            </a:r>
            <a:endParaRPr lang="en-US" dirty="0"/>
          </a:p>
          <a:p>
            <a:pPr lvl="1"/>
            <a:r>
              <a:rPr lang="en-US" b="1" dirty="0"/>
              <a:t>Posterior mediastinum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25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588397"/>
            <a:ext cx="11235193" cy="5748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1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115924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40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Superior Mediastinum – 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Trachea</a:t>
            </a:r>
            <a:endParaRPr lang="en-US" dirty="0"/>
          </a:p>
          <a:p>
            <a:r>
              <a:rPr lang="en-US" dirty="0"/>
              <a:t>Esophagus</a:t>
            </a:r>
          </a:p>
          <a:p>
            <a:r>
              <a:rPr lang="en-US" dirty="0"/>
              <a:t>Thymus</a:t>
            </a:r>
          </a:p>
          <a:p>
            <a:r>
              <a:rPr lang="en-US" dirty="0"/>
              <a:t>Aortic arch</a:t>
            </a:r>
          </a:p>
          <a:p>
            <a:r>
              <a:rPr lang="en-US" dirty="0"/>
              <a:t>Superior vena cava (SVC)</a:t>
            </a:r>
          </a:p>
          <a:p>
            <a:r>
              <a:rPr lang="en-US" dirty="0"/>
              <a:t>Azygos vein</a:t>
            </a:r>
          </a:p>
          <a:p>
            <a:r>
              <a:rPr lang="en-US" dirty="0"/>
              <a:t>Phrenic nerves</a:t>
            </a:r>
          </a:p>
          <a:p>
            <a:r>
              <a:rPr lang="en-US" dirty="0"/>
              <a:t>Thoracic duct</a:t>
            </a:r>
          </a:p>
          <a:p>
            <a:r>
              <a:rPr lang="en-US" dirty="0"/>
              <a:t>Brachiocephalic artery and veins</a:t>
            </a:r>
          </a:p>
          <a:p>
            <a:r>
              <a:rPr lang="en-US" dirty="0"/>
              <a:t>Left common carotid artery</a:t>
            </a:r>
          </a:p>
          <a:p>
            <a:r>
              <a:rPr lang="en-US" dirty="0"/>
              <a:t>Left subclavian artery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50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96832"/>
            <a:ext cx="11203388" cy="591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32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588397"/>
            <a:ext cx="11235193" cy="5748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07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Anterior Mediastinum – 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Thymus</a:t>
            </a:r>
            <a:endParaRPr lang="en-US" dirty="0"/>
          </a:p>
          <a:p>
            <a:r>
              <a:rPr lang="en-US" dirty="0"/>
              <a:t>Lymph nodes</a:t>
            </a:r>
          </a:p>
          <a:p>
            <a:r>
              <a:rPr lang="en-US" dirty="0"/>
              <a:t>Connective tissue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54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3"/>
            <a:ext cx="11179534" cy="582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3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Parts of the Conducting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Sinoatrial (SA) Node</a:t>
            </a:r>
          </a:p>
          <a:p>
            <a:r>
              <a:rPr lang="en-US" dirty="0"/>
              <a:t>Located in the </a:t>
            </a:r>
            <a:r>
              <a:rPr lang="en-US" b="1" dirty="0"/>
              <a:t>right atrium</a:t>
            </a:r>
            <a:endParaRPr lang="en-US" dirty="0"/>
          </a:p>
          <a:p>
            <a:r>
              <a:rPr lang="en-US" dirty="0"/>
              <a:t>Known as the </a:t>
            </a:r>
            <a:r>
              <a:rPr lang="en-US" b="1" dirty="0"/>
              <a:t>pacemaker of the heart</a:t>
            </a:r>
            <a:endParaRPr lang="en-US" dirty="0"/>
          </a:p>
          <a:p>
            <a:r>
              <a:rPr lang="en-US" dirty="0"/>
              <a:t>Produces electrical impulses automatically</a:t>
            </a:r>
          </a:p>
          <a:p>
            <a:r>
              <a:rPr lang="en-US" dirty="0"/>
              <a:t>Initiates </a:t>
            </a:r>
            <a:r>
              <a:rPr lang="en-US" b="1" dirty="0"/>
              <a:t>heart beat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12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Middle Mediastinum – 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</a:t>
            </a:r>
            <a:endParaRPr lang="en-US" dirty="0"/>
          </a:p>
          <a:p>
            <a:r>
              <a:rPr lang="en-US" dirty="0"/>
              <a:t>Pericardium</a:t>
            </a:r>
          </a:p>
          <a:p>
            <a:r>
              <a:rPr lang="en-US" dirty="0"/>
              <a:t>Ascending aorta</a:t>
            </a:r>
          </a:p>
          <a:p>
            <a:r>
              <a:rPr lang="en-US" dirty="0"/>
              <a:t>Superior vena cava</a:t>
            </a:r>
          </a:p>
          <a:p>
            <a:r>
              <a:rPr lang="en-US" dirty="0"/>
              <a:t>Phrenic nerves</a:t>
            </a:r>
          </a:p>
          <a:p>
            <a:r>
              <a:rPr lang="en-US" dirty="0"/>
              <a:t>Coronary arteries and veins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61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3"/>
            <a:ext cx="11179534" cy="582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4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Posterior Mediastinum – 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Descending </a:t>
            </a:r>
            <a:r>
              <a:rPr lang="en-US" dirty="0"/>
              <a:t>aorta</a:t>
            </a:r>
          </a:p>
          <a:p>
            <a:r>
              <a:rPr lang="en-US" dirty="0"/>
              <a:t>Esophagus</a:t>
            </a:r>
          </a:p>
          <a:p>
            <a:r>
              <a:rPr lang="en-US" dirty="0"/>
              <a:t>Thoracic duct</a:t>
            </a:r>
          </a:p>
          <a:p>
            <a:r>
              <a:rPr lang="en-US" dirty="0"/>
              <a:t>Azygos vein</a:t>
            </a:r>
          </a:p>
          <a:p>
            <a:r>
              <a:rPr lang="en-US" dirty="0" err="1"/>
              <a:t>Vagus</a:t>
            </a:r>
            <a:r>
              <a:rPr lang="en-US" dirty="0"/>
              <a:t> nerves (Cranial nerve X)</a:t>
            </a:r>
          </a:p>
          <a:p>
            <a:r>
              <a:rPr lang="en-US" dirty="0"/>
              <a:t>Splanchnic nerves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89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195437" cy="579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98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2"/>
            <a:ext cx="11203388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62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3"/>
            <a:ext cx="11163631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83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96833"/>
            <a:ext cx="11187485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2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203387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96833"/>
            <a:ext cx="11155680" cy="5864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5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Atrioventricular (AV) Node</a:t>
            </a:r>
          </a:p>
          <a:p>
            <a:r>
              <a:rPr lang="en-US" dirty="0"/>
              <a:t>Located between </a:t>
            </a:r>
            <a:r>
              <a:rPr lang="en-US" b="1" dirty="0"/>
              <a:t>atria and ventricles</a:t>
            </a:r>
            <a:endParaRPr lang="en-US" dirty="0"/>
          </a:p>
          <a:p>
            <a:r>
              <a:rPr lang="en-US" dirty="0"/>
              <a:t>Receives impulse from SA node</a:t>
            </a:r>
          </a:p>
          <a:p>
            <a:r>
              <a:rPr lang="en-US" b="1" dirty="0"/>
              <a:t>Delays impulse briefly</a:t>
            </a:r>
            <a:endParaRPr lang="en-US" dirty="0"/>
          </a:p>
          <a:p>
            <a:r>
              <a:rPr lang="en-US" dirty="0"/>
              <a:t>Allows atria to empty blood into ventricles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3"/>
            <a:ext cx="11195435" cy="5856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4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Bundle of His (AV Bundle)</a:t>
            </a:r>
          </a:p>
          <a:p>
            <a:r>
              <a:rPr lang="en-US" dirty="0"/>
              <a:t>Located in </a:t>
            </a:r>
            <a:r>
              <a:rPr lang="en-US" b="1" dirty="0"/>
              <a:t>interventricular septum</a:t>
            </a:r>
            <a:endParaRPr lang="en-US" dirty="0"/>
          </a:p>
          <a:p>
            <a:r>
              <a:rPr lang="en-US" dirty="0"/>
              <a:t>Carries impulse from AV node to ventricles</a:t>
            </a:r>
          </a:p>
          <a:p>
            <a:r>
              <a:rPr lang="en-US" dirty="0"/>
              <a:t>Divides into </a:t>
            </a:r>
            <a:r>
              <a:rPr lang="en-US" b="1" dirty="0"/>
              <a:t>right and left bundle branches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4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96832"/>
            <a:ext cx="11123875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3" y="496832"/>
            <a:ext cx="675861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19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338</Words>
  <Application>Microsoft Office PowerPoint</Application>
  <PresentationFormat>Widescreen</PresentationFormat>
  <Paragraphs>87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Garamond</vt:lpstr>
      <vt:lpstr>Organic</vt:lpstr>
      <vt:lpstr>BASIC MEDICAL SCIENCE </vt:lpstr>
      <vt:lpstr>Conducting System of the Heart</vt:lpstr>
      <vt:lpstr>Main Parts of the Conducting System</vt:lpstr>
      <vt:lpstr>PowerPoint Presentation</vt:lpstr>
      <vt:lpstr>PowerPoint Presentation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  <vt:lpstr>Importance of Conducting System</vt:lpstr>
      <vt:lpstr>Summary</vt:lpstr>
      <vt:lpstr>Mediastinum</vt:lpstr>
      <vt:lpstr>PowerPoint Presentation</vt:lpstr>
      <vt:lpstr>Boundaries of Mediastinum</vt:lpstr>
      <vt:lpstr>PowerPoint Presentation</vt:lpstr>
      <vt:lpstr>PowerPoint Presentation</vt:lpstr>
      <vt:lpstr>Divisions of Mediastinum</vt:lpstr>
      <vt:lpstr>PowerPoint Presentation</vt:lpstr>
      <vt:lpstr>PowerPoint Presentation</vt:lpstr>
      <vt:lpstr>Superior Mediastinum – Contents</vt:lpstr>
      <vt:lpstr>PowerPoint Presentation</vt:lpstr>
      <vt:lpstr>PowerPoint Presentation</vt:lpstr>
      <vt:lpstr>Anterior Mediastinum – Contents</vt:lpstr>
      <vt:lpstr>PowerPoint Presentation</vt:lpstr>
      <vt:lpstr>Middle Mediastinum – Contents</vt:lpstr>
      <vt:lpstr>PowerPoint Presentation</vt:lpstr>
      <vt:lpstr>Posterior Mediastinum – Contents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5</cp:revision>
  <dcterms:created xsi:type="dcterms:W3CDTF">2026-01-11T18:05:35Z</dcterms:created>
  <dcterms:modified xsi:type="dcterms:W3CDTF">2026-01-11T18:51:00Z</dcterms:modified>
</cp:coreProperties>
</file>