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Applied Science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Fsc</a:t>
            </a:r>
            <a:r>
              <a:rPr lang="en-US" dirty="0" smtClean="0"/>
              <a:t> Medical Technology</a:t>
            </a:r>
          </a:p>
          <a:p>
            <a:r>
              <a:rPr lang="en-US" dirty="0" smtClean="0"/>
              <a:t>Awais Hamza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7567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Molarity → volume-based, temperature-dependent</a:t>
            </a:r>
          </a:p>
          <a:p>
            <a:r>
              <a:rPr lang="en-US" dirty="0"/>
              <a:t>Molality → mass-based, temperature-independent</a:t>
            </a:r>
          </a:p>
          <a:p>
            <a:r>
              <a:rPr lang="en-US" dirty="0"/>
              <a:t>Both are essential for </a:t>
            </a:r>
            <a:r>
              <a:rPr lang="en-US" b="1" dirty="0"/>
              <a:t>chemical solution analysis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159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Concentration?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Concentration expresses the </a:t>
            </a:r>
            <a:r>
              <a:rPr lang="en-US" b="1" dirty="0"/>
              <a:t>amount of solute</a:t>
            </a:r>
            <a:r>
              <a:rPr lang="en-US" dirty="0"/>
              <a:t> present in a given </a:t>
            </a:r>
            <a:r>
              <a:rPr lang="en-US" b="1" dirty="0"/>
              <a:t>amount of solvent or solution</a:t>
            </a:r>
            <a:endParaRPr lang="en-US" dirty="0"/>
          </a:p>
          <a:p>
            <a:r>
              <a:rPr lang="en-US" dirty="0"/>
              <a:t>Common concentration units:</a:t>
            </a:r>
          </a:p>
          <a:p>
            <a:pPr lvl="1"/>
            <a:r>
              <a:rPr lang="en-US" dirty="0"/>
              <a:t>Molarity (M)</a:t>
            </a:r>
          </a:p>
          <a:p>
            <a:pPr lvl="1"/>
            <a:r>
              <a:rPr lang="en-US" dirty="0"/>
              <a:t>Molality (m)</a:t>
            </a:r>
          </a:p>
          <a:p>
            <a:pPr lvl="1"/>
            <a:r>
              <a:rPr lang="en-US" dirty="0"/>
              <a:t>Normality</a:t>
            </a:r>
          </a:p>
          <a:p>
            <a:pPr lvl="1"/>
            <a:r>
              <a:rPr lang="en-US" dirty="0"/>
              <a:t>Percent solutions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3431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Molarity (M)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Molarity (M)</a:t>
            </a:r>
            <a:r>
              <a:rPr lang="en-US" dirty="0"/>
              <a:t> = Number of moles of solute per </a:t>
            </a:r>
            <a:r>
              <a:rPr lang="en-US" b="1" dirty="0"/>
              <a:t>liter of solution</a:t>
            </a:r>
            <a:endParaRPr lang="en-US" dirty="0"/>
          </a:p>
          <a:p>
            <a:r>
              <a:rPr lang="en-US" dirty="0"/>
              <a:t>Formula:</a:t>
            </a:r>
            <a:br>
              <a:rPr lang="en-US" dirty="0"/>
            </a:br>
            <a:r>
              <a:rPr lang="en-US" b="1" dirty="0"/>
              <a:t>M = moles of solute / volume of solution (L)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05696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Molarity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Volume </a:t>
            </a:r>
            <a:r>
              <a:rPr lang="en-US" b="1" dirty="0"/>
              <a:t>changes with temperature</a:t>
            </a:r>
            <a:endParaRPr lang="en-US" dirty="0"/>
          </a:p>
          <a:p>
            <a:r>
              <a:rPr lang="en-US" dirty="0"/>
              <a:t>Commonly used in:</a:t>
            </a:r>
          </a:p>
          <a:p>
            <a:pPr lvl="1"/>
            <a:r>
              <a:rPr lang="en-US" dirty="0"/>
              <a:t>Laboratory solutions</a:t>
            </a:r>
          </a:p>
          <a:p>
            <a:pPr lvl="1"/>
            <a:r>
              <a:rPr lang="en-US" dirty="0"/>
              <a:t>Titrations</a:t>
            </a:r>
          </a:p>
          <a:p>
            <a:pPr lvl="1"/>
            <a:r>
              <a:rPr lang="en-US" dirty="0"/>
              <a:t>Routine chemical calculations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97155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Definition of Molality (m)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Molality (m)</a:t>
            </a:r>
            <a:r>
              <a:rPr lang="en-US" dirty="0"/>
              <a:t> = Number of moles of solute per </a:t>
            </a:r>
            <a:r>
              <a:rPr lang="en-US" b="1" dirty="0"/>
              <a:t>kilogram of solvent</a:t>
            </a:r>
            <a:endParaRPr lang="en-US" dirty="0"/>
          </a:p>
          <a:p>
            <a:r>
              <a:rPr lang="en-US" dirty="0"/>
              <a:t>Formula:</a:t>
            </a:r>
            <a:br>
              <a:rPr lang="en-US" dirty="0"/>
            </a:br>
            <a:r>
              <a:rPr lang="en-US" b="1" dirty="0"/>
              <a:t>m = moles of solute / mass of solvent (kg)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8257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Characteristics of Molality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634065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Depends on </a:t>
            </a: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mass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, not volume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Independent of temperature</a:t>
            </a: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Used in: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Colligative properties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Thermodynamic calculations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48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Differences – Molarity vs Molality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93088306"/>
              </p:ext>
            </p:extLst>
          </p:nvPr>
        </p:nvGraphicFramePr>
        <p:xfrm>
          <a:off x="1295400" y="3119120"/>
          <a:ext cx="9601200" cy="2194560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1624354141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869010817"/>
                    </a:ext>
                  </a:extLst>
                </a:gridCol>
                <a:gridCol w="3200400">
                  <a:extLst>
                    <a:ext uri="{9D8B030D-6E8A-4147-A177-3AD203B41FA5}">
                      <a16:colId xmlns:a16="http://schemas.microsoft.com/office/drawing/2014/main" val="13408793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Feature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Molarity (M)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Molality (m)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79964167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Based 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Volume of solution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Mass of solvent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990858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dirty="0"/>
                        <a:t>Unit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mol</a:t>
                      </a:r>
                      <a:r>
                        <a:rPr lang="en-US" dirty="0"/>
                        <a:t>/L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mol/kg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36269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Temperature effect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Affected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Not affected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5552420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Accuracy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Less accurate at high temp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/>
                        <a:t>More accurate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29551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/>
                        <a:t>Common use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Titrations, labs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Boiling/freezing studies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63693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9134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Temperature Effect</a:t>
            </a:r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295402" y="1106823"/>
            <a:ext cx="9601196" cy="3318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Molarity changes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when temperature changes due to volume expansion/contraction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Molality remains constant</a:t>
            </a:r>
            <a:r>
              <a:rPr kumimoji="0" lang="en-US" alt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 because mass does not change</a:t>
            </a:r>
          </a:p>
        </p:txBody>
      </p:sp>
    </p:spTree>
    <p:extLst>
      <p:ext uri="{BB962C8B-B14F-4D97-AF65-F5344CB8AC3E}">
        <p14:creationId xmlns:p14="http://schemas.microsoft.com/office/powerpoint/2010/main" val="388552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Which?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Use </a:t>
            </a:r>
            <a:r>
              <a:rPr lang="en-US" b="1" dirty="0"/>
              <a:t>Molarity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Acid-base titrations</a:t>
            </a:r>
          </a:p>
          <a:p>
            <a:pPr lvl="1"/>
            <a:r>
              <a:rPr lang="en-US" dirty="0"/>
              <a:t>Routine laboratory work</a:t>
            </a:r>
          </a:p>
          <a:p>
            <a:r>
              <a:rPr lang="en-US" dirty="0"/>
              <a:t>Use </a:t>
            </a:r>
            <a:r>
              <a:rPr lang="en-US" b="1" dirty="0"/>
              <a:t>Molality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Boiling point elevation</a:t>
            </a:r>
          </a:p>
          <a:p>
            <a:pPr lvl="1"/>
            <a:r>
              <a:rPr lang="en-US" dirty="0"/>
              <a:t>Freezing point depression</a:t>
            </a:r>
          </a:p>
          <a:p>
            <a:pPr lvl="1"/>
            <a:r>
              <a:rPr lang="en-US" dirty="0"/>
              <a:t>Osmotic pressure calculations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18047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4</TotalTime>
  <Words>229</Words>
  <Application>Microsoft Office PowerPoint</Application>
  <PresentationFormat>Widescreen</PresentationFormat>
  <Paragraphs>62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Garamond</vt:lpstr>
      <vt:lpstr>Organic</vt:lpstr>
      <vt:lpstr>Applied Science</vt:lpstr>
      <vt:lpstr>What is Concentration?</vt:lpstr>
      <vt:lpstr>Definition of Molarity (M)</vt:lpstr>
      <vt:lpstr>Characteristics of Molarity</vt:lpstr>
      <vt:lpstr>Definition of Molality (m)</vt:lpstr>
      <vt:lpstr>Characteristics of Molality</vt:lpstr>
      <vt:lpstr>Key Differences – Molarity vs Molality</vt:lpstr>
      <vt:lpstr>Temperature Effect</vt:lpstr>
      <vt:lpstr>When to Use Which?</vt:lpstr>
      <vt:lpstr>Summary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Applied Science</dc:title>
  <dc:creator>Moorche</dc:creator>
  <cp:lastModifiedBy>Moorche</cp:lastModifiedBy>
  <cp:revision>1</cp:revision>
  <dcterms:created xsi:type="dcterms:W3CDTF">2026-01-12T07:08:34Z</dcterms:created>
  <dcterms:modified xsi:type="dcterms:W3CDTF">2026-01-12T07:12:58Z</dcterms:modified>
</cp:coreProperties>
</file>