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74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Done During Upward Motion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W=</a:t>
            </a:r>
            <a:r>
              <a:rPr lang="en-US" dirty="0" err="1"/>
              <a:t>mg⋅h</a:t>
            </a:r>
            <a:r>
              <a:rPr lang="en-US" dirty="0"/>
              <a:t>⋅(−</a:t>
            </a:r>
            <a:r>
              <a:rPr lang="en-US" dirty="0" smtClean="0"/>
              <a:t>1)</a:t>
            </a:r>
          </a:p>
          <a:p>
            <a:r>
              <a:rPr lang="en-US" dirty="0" smtClean="0"/>
              <a:t>W</a:t>
            </a:r>
            <a:r>
              <a:rPr lang="en-US" dirty="0"/>
              <a:t>=−</a:t>
            </a:r>
            <a:r>
              <a:rPr lang="en-US" dirty="0" err="1"/>
              <a:t>mgh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Work </a:t>
            </a:r>
            <a:r>
              <a:rPr lang="en-US" dirty="0"/>
              <a:t>done by gravity is </a:t>
            </a:r>
            <a:r>
              <a:rPr lang="en-US" b="1" dirty="0"/>
              <a:t>negative</a:t>
            </a:r>
            <a:endParaRPr lang="en-US" dirty="0"/>
          </a:p>
          <a:p>
            <a:r>
              <a:rPr lang="en-US" dirty="0"/>
              <a:t>Gravity opposes motion</a:t>
            </a:r>
          </a:p>
          <a:p>
            <a:r>
              <a:rPr lang="en-US" dirty="0"/>
              <a:t>Object loses kinetic energy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98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Interpretation (Upward Motion)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Gravity resists the motion</a:t>
            </a:r>
          </a:p>
          <a:p>
            <a:r>
              <a:rPr lang="en-US" dirty="0"/>
              <a:t>Object slows down</a:t>
            </a:r>
          </a:p>
          <a:p>
            <a:r>
              <a:rPr lang="en-US" dirty="0"/>
              <a:t>Energy is transferred </a:t>
            </a:r>
            <a:r>
              <a:rPr lang="en-US" b="1" dirty="0"/>
              <a:t>from object to gravitational field</a:t>
            </a:r>
            <a:endParaRPr lang="en-US" dirty="0"/>
          </a:p>
          <a:p>
            <a:r>
              <a:rPr lang="en-US" dirty="0"/>
              <a:t>Examples:</a:t>
            </a:r>
          </a:p>
          <a:p>
            <a:r>
              <a:rPr lang="en-US" dirty="0"/>
              <a:t>Lifting a book</a:t>
            </a:r>
          </a:p>
          <a:p>
            <a:r>
              <a:rPr lang="en-US" dirty="0"/>
              <a:t>Throwing a ball upward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96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3 – Horizontal Motion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 moves horizontally</a:t>
            </a:r>
          </a:p>
          <a:p>
            <a:r>
              <a:rPr lang="en-US" dirty="0"/>
              <a:t>Gravity acts vertically downward</a:t>
            </a:r>
          </a:p>
          <a:p>
            <a:r>
              <a:rPr lang="en-US" dirty="0"/>
              <a:t>Angle between force and displacement:</a:t>
            </a:r>
          </a:p>
          <a:p>
            <a:r>
              <a:rPr lang="en-US" dirty="0"/>
              <a:t>θ=90</a:t>
            </a:r>
            <a:r>
              <a:rPr lang="en-US" dirty="0" smtClean="0"/>
              <a:t>∘</a:t>
            </a:r>
            <a:endParaRPr lang="en-US" dirty="0"/>
          </a:p>
          <a:p>
            <a:r>
              <a:rPr lang="en-US" dirty="0" smtClean="0"/>
              <a:t>cos90</a:t>
            </a:r>
            <a:r>
              <a:rPr lang="en-US" dirty="0"/>
              <a:t>∘=0 </a:t>
            </a:r>
          </a:p>
        </p:txBody>
      </p:sp>
    </p:spTree>
    <p:extLst>
      <p:ext uri="{BB962C8B-B14F-4D97-AF65-F5344CB8AC3E}">
        <p14:creationId xmlns:p14="http://schemas.microsoft.com/office/powerpoint/2010/main" val="128451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Work Done in Horizontal Motion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W=mg⋅s⋅cos90∘=0 </a:t>
            </a:r>
            <a:endParaRPr lang="en-US" dirty="0" smtClean="0"/>
          </a:p>
          <a:p>
            <a:r>
              <a:rPr lang="en-US" b="1" dirty="0" smtClean="0"/>
              <a:t>No </a:t>
            </a:r>
            <a:r>
              <a:rPr lang="en-US" b="1" dirty="0"/>
              <a:t>work</a:t>
            </a:r>
            <a:r>
              <a:rPr lang="en-US" dirty="0"/>
              <a:t> is done by gravity</a:t>
            </a:r>
          </a:p>
          <a:p>
            <a:r>
              <a:rPr lang="en-US" dirty="0"/>
              <a:t>Gravity does not affect speed</a:t>
            </a:r>
          </a:p>
          <a:p>
            <a:r>
              <a:rPr lang="en-US" dirty="0"/>
              <a:t>Example:</a:t>
            </a:r>
          </a:p>
          <a:p>
            <a:r>
              <a:rPr lang="en-US" dirty="0"/>
              <a:t>Book sliding on table</a:t>
            </a:r>
          </a:p>
          <a:p>
            <a:r>
              <a:rPr lang="en-US" dirty="0"/>
              <a:t>Car moving on level road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83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Done on an Inclined Plane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 moves up or down an inclined plane</a:t>
            </a:r>
          </a:p>
          <a:p>
            <a:r>
              <a:rPr lang="en-US" dirty="0"/>
              <a:t>Only </a:t>
            </a:r>
            <a:r>
              <a:rPr lang="en-US" b="1" dirty="0"/>
              <a:t>vertical height (h)</a:t>
            </a:r>
            <a:r>
              <a:rPr lang="en-US" dirty="0"/>
              <a:t> matters</a:t>
            </a:r>
          </a:p>
          <a:p>
            <a:r>
              <a:rPr lang="en-US" dirty="0"/>
              <a:t>W=±</a:t>
            </a:r>
            <a:r>
              <a:rPr lang="en-US" dirty="0" err="1"/>
              <a:t>mghW</a:t>
            </a:r>
            <a:r>
              <a:rPr lang="en-US" dirty="0"/>
              <a:t> </a:t>
            </a:r>
          </a:p>
          <a:p>
            <a:r>
              <a:rPr lang="en-US" dirty="0" smtClean="0"/>
              <a:t>Down </a:t>
            </a:r>
            <a:r>
              <a:rPr lang="en-US" dirty="0"/>
              <a:t>the incline → positive work</a:t>
            </a:r>
          </a:p>
          <a:p>
            <a:r>
              <a:rPr lang="en-US" dirty="0"/>
              <a:t>Up the incline → negative work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38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 with Gravitational Potential Energy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 done by gravity:</a:t>
            </a:r>
          </a:p>
          <a:p>
            <a:r>
              <a:rPr lang="en-US" dirty="0"/>
              <a:t>W=−</a:t>
            </a:r>
            <a:r>
              <a:rPr lang="en-US" dirty="0" smtClean="0"/>
              <a:t>ΔPEW</a:t>
            </a:r>
          </a:p>
          <a:p>
            <a:r>
              <a:rPr lang="en-US" dirty="0" smtClean="0"/>
              <a:t>Where</a:t>
            </a:r>
            <a:r>
              <a:rPr lang="en-US" dirty="0"/>
              <a:t>:</a:t>
            </a:r>
          </a:p>
          <a:p>
            <a:r>
              <a:rPr lang="en-US" dirty="0" smtClean="0"/>
              <a:t>PE=</a:t>
            </a:r>
            <a:r>
              <a:rPr lang="en-US" dirty="0" err="1" smtClean="0"/>
              <a:t>mgh</a:t>
            </a:r>
            <a:endParaRPr lang="en-US" smtClean="0"/>
          </a:p>
          <a:p>
            <a:r>
              <a:rPr lang="en-US" smtClean="0"/>
              <a:t>When </a:t>
            </a:r>
            <a:r>
              <a:rPr lang="en-US" dirty="0"/>
              <a:t>gravity does positive work → PE decreases</a:t>
            </a:r>
          </a:p>
          <a:p>
            <a:r>
              <a:rPr lang="en-US" dirty="0"/>
              <a:t>When gravity does negative work → PE increases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73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 of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Work is said to be done when:</a:t>
            </a:r>
          </a:p>
          <a:p>
            <a:pPr lvl="1"/>
            <a:r>
              <a:rPr lang="en-US" dirty="0"/>
              <a:t>A </a:t>
            </a:r>
            <a:r>
              <a:rPr lang="en-US" b="1" dirty="0"/>
              <a:t>force acts</a:t>
            </a:r>
            <a:r>
              <a:rPr lang="en-US" dirty="0"/>
              <a:t> on an object</a:t>
            </a:r>
          </a:p>
          <a:p>
            <a:pPr lvl="1"/>
            <a:r>
              <a:rPr lang="en-US" dirty="0"/>
              <a:t>The object undergoes </a:t>
            </a:r>
            <a:r>
              <a:rPr lang="en-US" b="1" dirty="0"/>
              <a:t>displacement</a:t>
            </a:r>
            <a:endParaRPr lang="en-US" dirty="0"/>
          </a:p>
          <a:p>
            <a:r>
              <a:rPr lang="en-US" dirty="0"/>
              <a:t>Mathematical definition:</a:t>
            </a:r>
          </a:p>
          <a:p>
            <a:r>
              <a:rPr lang="en-US" dirty="0"/>
              <a:t>W=F⃗⋅s</a:t>
            </a:r>
            <a:r>
              <a:rPr lang="en-US" dirty="0" smtClean="0"/>
              <a:t>⃗</a:t>
            </a:r>
            <a:endParaRPr lang="en-US" dirty="0"/>
          </a:p>
          <a:p>
            <a:r>
              <a:rPr lang="en-US" dirty="0" smtClean="0"/>
              <a:t>In </a:t>
            </a:r>
            <a:r>
              <a:rPr lang="en-US" dirty="0"/>
              <a:t>scalar form:</a:t>
            </a:r>
          </a:p>
          <a:p>
            <a:r>
              <a:rPr lang="en-US" dirty="0"/>
              <a:t>W=</a:t>
            </a:r>
            <a:r>
              <a:rPr lang="en-US" dirty="0" err="1"/>
              <a:t>Fscos</a:t>
            </a:r>
            <a:r>
              <a:rPr lang="en-US" dirty="0"/>
              <a:t>⁡</a:t>
            </a:r>
            <a:r>
              <a:rPr lang="el-GR" dirty="0" smtClean="0"/>
              <a:t>θ</a:t>
            </a:r>
            <a:endParaRPr lang="en-US" dirty="0" smtClean="0"/>
          </a:p>
          <a:p>
            <a:r>
              <a:rPr lang="en-US" dirty="0" smtClean="0"/>
              <a:t>Where</a:t>
            </a:r>
            <a:r>
              <a:rPr lang="en-US" dirty="0"/>
              <a:t>:</a:t>
            </a:r>
          </a:p>
          <a:p>
            <a:r>
              <a:rPr lang="en-US" dirty="0" smtClean="0"/>
              <a:t>F= </a:t>
            </a:r>
            <a:r>
              <a:rPr lang="en-US" dirty="0"/>
              <a:t>magnitude of </a:t>
            </a:r>
            <a:r>
              <a:rPr lang="en-US" dirty="0" smtClean="0"/>
              <a:t>force, s </a:t>
            </a:r>
            <a:r>
              <a:rPr lang="en-US" dirty="0"/>
              <a:t>= </a:t>
            </a:r>
            <a:r>
              <a:rPr lang="en-US" dirty="0" smtClean="0"/>
              <a:t>displacement, </a:t>
            </a:r>
            <a:r>
              <a:rPr lang="el-GR" dirty="0" smtClean="0"/>
              <a:t>θ </a:t>
            </a:r>
            <a:r>
              <a:rPr lang="el-GR" dirty="0"/>
              <a:t>= </a:t>
            </a:r>
            <a:r>
              <a:rPr lang="en-US" dirty="0"/>
              <a:t>angle between force and displacement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14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Gravitational Force?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Gravitational force is the </a:t>
            </a:r>
            <a:r>
              <a:rPr lang="en-US" b="1" dirty="0"/>
              <a:t>attractive force</a:t>
            </a:r>
            <a:r>
              <a:rPr lang="en-US" dirty="0"/>
              <a:t> between any two masses</a:t>
            </a:r>
          </a:p>
          <a:p>
            <a:r>
              <a:rPr lang="en-US" dirty="0"/>
              <a:t>Near Earth’s surface, gravity:</a:t>
            </a:r>
          </a:p>
          <a:p>
            <a:pPr lvl="1"/>
            <a:r>
              <a:rPr lang="en-US" dirty="0"/>
              <a:t>Acts </a:t>
            </a:r>
            <a:r>
              <a:rPr lang="en-US" b="1" dirty="0"/>
              <a:t>vertically downward</a:t>
            </a:r>
            <a:endParaRPr lang="en-US" dirty="0"/>
          </a:p>
          <a:p>
            <a:pPr lvl="1"/>
            <a:r>
              <a:rPr lang="en-US" dirty="0"/>
              <a:t>Has magnitude:</a:t>
            </a:r>
          </a:p>
          <a:p>
            <a:r>
              <a:rPr lang="en-US" dirty="0" smtClean="0"/>
              <a:t>F=mg</a:t>
            </a:r>
          </a:p>
          <a:p>
            <a:r>
              <a:rPr lang="en-US" dirty="0" smtClean="0"/>
              <a:t>Where</a:t>
            </a:r>
            <a:r>
              <a:rPr lang="en-US" dirty="0"/>
              <a:t>:</a:t>
            </a:r>
          </a:p>
          <a:p>
            <a:r>
              <a:rPr lang="en-US" dirty="0" smtClean="0"/>
              <a:t>m </a:t>
            </a:r>
            <a:r>
              <a:rPr lang="en-US" dirty="0"/>
              <a:t>= mass of object</a:t>
            </a:r>
          </a:p>
          <a:p>
            <a:r>
              <a:rPr lang="en-US" dirty="0" smtClean="0"/>
              <a:t>g= </a:t>
            </a:r>
            <a:r>
              <a:rPr lang="en-US" dirty="0"/>
              <a:t>acceleration due to gravity (≈ 9.8 m/s²)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57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Direction of Gravitational Force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Gravity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always acts downward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toward the center of the Earth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Direction does not depend on motion of object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Important for determining: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Sign of work (positive or negative)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3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Work Done by Gravitational Force – General Idea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 done by gravity depends on:</a:t>
            </a:r>
          </a:p>
          <a:p>
            <a:r>
              <a:rPr lang="en-US" dirty="0"/>
              <a:t>Direction of displacement</a:t>
            </a:r>
          </a:p>
          <a:p>
            <a:r>
              <a:rPr lang="en-US" dirty="0"/>
              <a:t>Vertical change in position</a:t>
            </a:r>
          </a:p>
          <a:p>
            <a:r>
              <a:rPr lang="en-US" dirty="0"/>
              <a:t>Relative orientation of force and displacement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39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1 – Object Falling Downward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 falls freely under gravity</a:t>
            </a:r>
          </a:p>
          <a:p>
            <a:r>
              <a:rPr lang="en-US" dirty="0"/>
              <a:t>Direction of gravity = direction of displacement</a:t>
            </a:r>
          </a:p>
          <a:p>
            <a:r>
              <a:rPr lang="en-US" dirty="0"/>
              <a:t>Angle between force and displacement:</a:t>
            </a:r>
          </a:p>
          <a:p>
            <a:r>
              <a:rPr lang="en-US" dirty="0"/>
              <a:t>θ=0</a:t>
            </a:r>
            <a:r>
              <a:rPr lang="en-US" dirty="0" smtClean="0"/>
              <a:t>∘</a:t>
            </a:r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cos⁡0∘=</a:t>
            </a:r>
            <a:r>
              <a:rPr lang="en-US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60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Done During Downward Motion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W=Fscos0∘ </a:t>
            </a:r>
          </a:p>
          <a:p>
            <a:r>
              <a:rPr lang="en-US" dirty="0" smtClean="0"/>
              <a:t>W=</a:t>
            </a:r>
            <a:r>
              <a:rPr lang="en-US" dirty="0" err="1" smtClean="0"/>
              <a:t>mg</a:t>
            </a:r>
            <a:r>
              <a:rPr lang="en-US" dirty="0" err="1"/>
              <a:t>⋅h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Work </a:t>
            </a:r>
            <a:r>
              <a:rPr lang="en-US" dirty="0"/>
              <a:t>done by gravity is </a:t>
            </a:r>
            <a:r>
              <a:rPr lang="en-US" b="1" dirty="0"/>
              <a:t>positive</a:t>
            </a:r>
            <a:endParaRPr lang="en-US" dirty="0"/>
          </a:p>
          <a:p>
            <a:r>
              <a:rPr lang="en-US" dirty="0"/>
              <a:t>Gravity adds energy to the object</a:t>
            </a:r>
          </a:p>
          <a:p>
            <a:r>
              <a:rPr lang="en-US" dirty="0"/>
              <a:t>Kinetic energy increases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28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Physical Interpretation (Downward Motion)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Gravity assists the motion</a:t>
            </a:r>
          </a:p>
          <a:p>
            <a:r>
              <a:rPr lang="en-US" dirty="0"/>
              <a:t>Object speeds up</a:t>
            </a:r>
          </a:p>
          <a:p>
            <a:r>
              <a:rPr lang="en-US" dirty="0"/>
              <a:t>Energy is transferred </a:t>
            </a:r>
            <a:r>
              <a:rPr lang="en-US" b="1" dirty="0"/>
              <a:t>from gravitational field to object</a:t>
            </a:r>
            <a:endParaRPr lang="en-US" dirty="0"/>
          </a:p>
          <a:p>
            <a:r>
              <a:rPr lang="en-US" dirty="0"/>
              <a:t>Example:</a:t>
            </a:r>
          </a:p>
          <a:p>
            <a:r>
              <a:rPr lang="en-US" dirty="0"/>
              <a:t>Falling stone</a:t>
            </a:r>
          </a:p>
          <a:p>
            <a:r>
              <a:rPr lang="en-US" dirty="0"/>
              <a:t>Waterfall</a:t>
            </a:r>
          </a:p>
          <a:p>
            <a:r>
              <a:rPr lang="en-US" dirty="0"/>
              <a:t>Free-fall motion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36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2 – Object Moving Upward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 thrown upward or lifted</a:t>
            </a:r>
          </a:p>
          <a:p>
            <a:r>
              <a:rPr lang="en-US" dirty="0"/>
              <a:t>Direction of displacement is </a:t>
            </a:r>
            <a:r>
              <a:rPr lang="en-US" b="1" dirty="0"/>
              <a:t>opposite</a:t>
            </a:r>
            <a:r>
              <a:rPr lang="en-US" dirty="0"/>
              <a:t> to gravity</a:t>
            </a:r>
          </a:p>
          <a:p>
            <a:r>
              <a:rPr lang="en-US" dirty="0"/>
              <a:t>Angle between force and displacement:</a:t>
            </a:r>
          </a:p>
          <a:p>
            <a:r>
              <a:rPr lang="en-US" dirty="0"/>
              <a:t>θ=180</a:t>
            </a:r>
            <a:r>
              <a:rPr lang="en-US" dirty="0" smtClean="0"/>
              <a:t>∘</a:t>
            </a:r>
            <a:endParaRPr lang="en-US" dirty="0"/>
          </a:p>
          <a:p>
            <a:r>
              <a:rPr lang="en-US" dirty="0" smtClean="0"/>
              <a:t>cos180</a:t>
            </a:r>
            <a:r>
              <a:rPr lang="en-US" dirty="0"/>
              <a:t>∘=−1 </a:t>
            </a:r>
          </a:p>
        </p:txBody>
      </p:sp>
    </p:spTree>
    <p:extLst>
      <p:ext uri="{BB962C8B-B14F-4D97-AF65-F5344CB8AC3E}">
        <p14:creationId xmlns:p14="http://schemas.microsoft.com/office/powerpoint/2010/main" val="59794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37</TotalTime>
  <Words>475</Words>
  <Application>Microsoft Office PowerPoint</Application>
  <PresentationFormat>Widescreen</PresentationFormat>
  <Paragraphs>97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Applied Science</vt:lpstr>
      <vt:lpstr>Concept of Work</vt:lpstr>
      <vt:lpstr>What is Gravitational Force?</vt:lpstr>
      <vt:lpstr>Direction of Gravitational Force</vt:lpstr>
      <vt:lpstr>Work Done by Gravitational Force – General Idea</vt:lpstr>
      <vt:lpstr>Case 1 – Object Falling Downward</vt:lpstr>
      <vt:lpstr>Work Done During Downward Motion</vt:lpstr>
      <vt:lpstr>Physical Interpretation (Downward Motion)</vt:lpstr>
      <vt:lpstr>Case 2 – Object Moving Upward</vt:lpstr>
      <vt:lpstr>Work Done During Upward Motion</vt:lpstr>
      <vt:lpstr>Physical Interpretation (Upward Motion)</vt:lpstr>
      <vt:lpstr>Case 3 – Horizontal Motion</vt:lpstr>
      <vt:lpstr>Work Done in Horizontal Motion</vt:lpstr>
      <vt:lpstr>Work Done on an Inclined Plane</vt:lpstr>
      <vt:lpstr>Relation with Gravitational Potential Energy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2</cp:revision>
  <dcterms:created xsi:type="dcterms:W3CDTF">2026-01-09T04:55:26Z</dcterms:created>
  <dcterms:modified xsi:type="dcterms:W3CDTF">2026-01-09T07:10:23Z</dcterms:modified>
</cp:coreProperties>
</file>