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9" r:id="rId32"/>
    <p:sldId id="285" r:id="rId33"/>
    <p:sldId id="286" r:id="rId34"/>
    <p:sldId id="28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5" r:id="rId58"/>
    <p:sldId id="316" r:id="rId59"/>
    <p:sldId id="317" r:id="rId60"/>
    <p:sldId id="31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Organization of the Human Body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System Interactions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930359"/>
            <a:ext cx="54457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Systems don’t work in isolation: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is key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+ cardiovascular = oxygen transport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Nervous + endocrine = homeostasis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Digestive + urinary = nutrient &amp; waste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regulatio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System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body via </a:t>
            </a:r>
            <a:r>
              <a:rPr lang="en-US" b="1" dirty="0"/>
              <a:t>electrical &amp; chemical signals</a:t>
            </a:r>
            <a:endParaRPr lang="en-US" dirty="0"/>
          </a:p>
          <a:p>
            <a:r>
              <a:rPr lang="en-US" dirty="0"/>
              <a:t>CNS + PNS</a:t>
            </a:r>
          </a:p>
          <a:p>
            <a:r>
              <a:rPr lang="en-US" dirty="0"/>
              <a:t>Reflexes, voluntary &amp; involuntary actions</a:t>
            </a:r>
          </a:p>
          <a:p>
            <a:r>
              <a:rPr lang="en-US" dirty="0"/>
              <a:t>Neurotransmitters and synaptic transmission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System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Hormones regulate long-term processes</a:t>
            </a:r>
          </a:p>
          <a:p>
            <a:r>
              <a:rPr lang="en-US" dirty="0"/>
              <a:t>Key glands: pituitary, thyroid, adrenal, pancreas</a:t>
            </a:r>
          </a:p>
          <a:p>
            <a:r>
              <a:rPr lang="en-US" dirty="0"/>
              <a:t>Feedback loops control hormone levels</a:t>
            </a:r>
          </a:p>
          <a:p>
            <a:r>
              <a:rPr lang="en-US" dirty="0"/>
              <a:t>Example: glucose regulation by insulin &amp; glucagon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+ blood vessels + blood</a:t>
            </a:r>
          </a:p>
          <a:p>
            <a:r>
              <a:rPr lang="en-US" dirty="0"/>
              <a:t>Function: transport O₂, CO₂, nutrients, hormones, waste</a:t>
            </a:r>
          </a:p>
          <a:p>
            <a:r>
              <a:rPr lang="en-US" dirty="0"/>
              <a:t>Cardiac output, blood pressure, vascular resistance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exchange: O₂ in, CO₂ out</a:t>
            </a:r>
          </a:p>
          <a:p>
            <a:r>
              <a:rPr lang="en-US" dirty="0"/>
              <a:t>Mechanics of breathing: inspiration/expiration</a:t>
            </a:r>
          </a:p>
          <a:p>
            <a:r>
              <a:rPr lang="en-US" dirty="0"/>
              <a:t>Gas transport in blood: hemoglobin role</a:t>
            </a:r>
          </a:p>
          <a:p>
            <a:r>
              <a:rPr lang="en-US" dirty="0"/>
              <a:t>Regulation: medullary &amp; peripheral chemoreceptors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4564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Breakdown of food into nutrients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Absorption into blood and lymph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organs: stomach, small intestine, liver, pancreas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with endocrine &amp;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627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Kidneys, ureters, bladder, urethra</a:t>
            </a:r>
          </a:p>
          <a:p>
            <a:r>
              <a:rPr lang="en-US" dirty="0"/>
              <a:t>Function: excrete waste, maintain water, electrolytes, pH</a:t>
            </a:r>
          </a:p>
          <a:p>
            <a:r>
              <a:rPr lang="en-US" dirty="0"/>
              <a:t>Filtration, reabsorption, secretion</a:t>
            </a:r>
          </a:p>
          <a:p>
            <a:r>
              <a:rPr lang="en-US" dirty="0"/>
              <a:t>Hormonal regulation: ADH, aldosterone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5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Bones + muscles + joints</a:t>
            </a:r>
          </a:p>
          <a:p>
            <a:r>
              <a:rPr lang="en-US" dirty="0"/>
              <a:t>Functions: support, movement, protection, calcium storage</a:t>
            </a:r>
          </a:p>
          <a:p>
            <a:r>
              <a:rPr lang="en-US" dirty="0"/>
              <a:t>Muscle physiology: contraction, sliding filament theory</a:t>
            </a:r>
          </a:p>
          <a:p>
            <a:r>
              <a:rPr lang="en-US" dirty="0"/>
              <a:t>Integration with nervous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7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&amp; Lymphatic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Defends against pathogens, maintains fluid balance</a:t>
            </a:r>
          </a:p>
          <a:p>
            <a:r>
              <a:rPr lang="en-US" dirty="0"/>
              <a:t>Lymph nodes, spleen, thymus, WBCs</a:t>
            </a:r>
          </a:p>
          <a:p>
            <a:r>
              <a:rPr lang="en-US" dirty="0"/>
              <a:t>Innate vs adaptive immunity</a:t>
            </a:r>
          </a:p>
          <a:p>
            <a:r>
              <a:rPr lang="en-US" dirty="0"/>
              <a:t>Physiological responses: inflammation, antibody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5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Male: testes, penis; female: ovaries, uterus, vagina</a:t>
            </a:r>
          </a:p>
          <a:p>
            <a:r>
              <a:rPr lang="en-US" dirty="0"/>
              <a:t>Function: reproduction &amp; hormone production</a:t>
            </a:r>
          </a:p>
          <a:p>
            <a:r>
              <a:rPr lang="en-US" dirty="0"/>
              <a:t>Hormonal regulation: FSH, LH, estrogen, progesterone, testosterone</a:t>
            </a:r>
          </a:p>
          <a:p>
            <a:r>
              <a:rPr lang="en-US" dirty="0"/>
              <a:t>Interaction with endocrine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4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Organization of the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Levels of organization:</a:t>
            </a:r>
          </a:p>
          <a:p>
            <a:r>
              <a:rPr lang="en-US" dirty="0"/>
              <a:t>Chemical (atoms, molecules)</a:t>
            </a:r>
          </a:p>
          <a:p>
            <a:r>
              <a:rPr lang="en-US" dirty="0"/>
              <a:t>Cellular (cells, organelles)</a:t>
            </a:r>
          </a:p>
          <a:p>
            <a:r>
              <a:rPr lang="en-US" dirty="0"/>
              <a:t>Tissue (epithelial, connective, muscle, nervous)</a:t>
            </a:r>
          </a:p>
          <a:p>
            <a:r>
              <a:rPr lang="en-US" dirty="0"/>
              <a:t>Organ (heart, lungs, kidney)</a:t>
            </a:r>
          </a:p>
          <a:p>
            <a:r>
              <a:rPr lang="en-US" dirty="0"/>
              <a:t>Organ system (cardiovascular, nervous, endocrine)</a:t>
            </a:r>
          </a:p>
          <a:p>
            <a:r>
              <a:rPr lang="en-US" dirty="0"/>
              <a:t>Organism (human body as a whole)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Homeostasis</a:t>
            </a:r>
            <a:r>
              <a:rPr lang="en-US" dirty="0"/>
              <a:t> = the body's ability to maintain a </a:t>
            </a:r>
            <a:r>
              <a:rPr lang="en-US" b="1" dirty="0"/>
              <a:t>stable internal environment</a:t>
            </a:r>
            <a:r>
              <a:rPr lang="en-US" dirty="0"/>
              <a:t> despite changes in external or internal conditions.</a:t>
            </a:r>
          </a:p>
          <a:p>
            <a:r>
              <a:rPr lang="en-US" dirty="0"/>
              <a:t>Essential for survival, as </a:t>
            </a:r>
            <a:r>
              <a:rPr lang="en-US" b="1" dirty="0"/>
              <a:t>enzymatic, cellular, and systemic functions</a:t>
            </a:r>
            <a:r>
              <a:rPr lang="en-US" dirty="0"/>
              <a:t> require stable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9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Homeostatic Control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Receptors (Sensors)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 changes in the internal environment (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stimuli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Baroreceptors detect blood pressure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Center (Integration)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Usually in the CNS (brain/spinal cord)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Compares input from receptors with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point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Sends commands to effectors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Effectors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Carry out responses to restore balance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Usually muscles or glands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heart rate adjustment, sweat secretion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56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Homeostatic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Temperature</a:t>
            </a:r>
            <a:r>
              <a:rPr lang="en-US" dirty="0"/>
              <a:t> (37°C ± 0.5)</a:t>
            </a:r>
          </a:p>
          <a:p>
            <a:r>
              <a:rPr lang="en-US" b="1" dirty="0"/>
              <a:t>Blood pressure</a:t>
            </a:r>
            <a:r>
              <a:rPr lang="en-US" dirty="0"/>
              <a:t> (120/80 mmHg </a:t>
            </a:r>
            <a:r>
              <a:rPr lang="en-US" dirty="0" err="1"/>
              <a:t>approx</a:t>
            </a:r>
            <a:r>
              <a:rPr lang="en-US" dirty="0"/>
              <a:t>)</a:t>
            </a:r>
          </a:p>
          <a:p>
            <a:r>
              <a:rPr lang="en-US" b="1" dirty="0"/>
              <a:t>Blood glucose</a:t>
            </a:r>
            <a:r>
              <a:rPr lang="en-US" dirty="0"/>
              <a:t> (~70–110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r>
              <a:rPr lang="en-US" b="1" dirty="0"/>
              <a:t>pH</a:t>
            </a:r>
            <a:r>
              <a:rPr lang="en-US" dirty="0"/>
              <a:t> (~7.35–7.45)</a:t>
            </a:r>
          </a:p>
          <a:p>
            <a:r>
              <a:rPr lang="en-US" b="1" dirty="0"/>
              <a:t>Electrolytes</a:t>
            </a:r>
            <a:r>
              <a:rPr lang="en-US" dirty="0"/>
              <a:t> (Na⁺, K⁺, Ca²⁺)</a:t>
            </a:r>
          </a:p>
          <a:p>
            <a:r>
              <a:rPr lang="en-US" b="1" dirty="0"/>
              <a:t>Oxygen and CO₂ levels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2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Feedback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8734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Mechanism: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Opposes or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reverses a change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maintain set point.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Self-limiting; maintains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dynamic equilibrium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Stimulus → Receptor → Control center → Effector → Response → Return to set point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Body temperature regulation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Stimulus: ↑ Body temp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Receptor: Thermoreceptors in skin &amp; hypothalamus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center: Hypothalamus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Effector: Sweat glands, vasodilation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Response: Cooling → temp returns to 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Stimulus: ↓ Body temp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Effector: Shivering, vasoconstriction → warming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 glucose regulation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↑ Glucose → Pancreas releases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insulin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cells absorb glucose → ↓ glucose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Glucose → Pancreas releases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glucagon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liver releases glucose → ↑ glucose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0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Feedback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Mechanism: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or amplifies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original stimulus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Usually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short-term processes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a clear endpoint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Often associated with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 changes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physiological events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Stimulus → Response → Amplification of stimulus → Continue until event completed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1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Feedback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35619"/>
            <a:ext cx="102034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Childbirth (Labor contractions)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Stimulus: Baby pushes cervix → stretch receptors → hypothalamus →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oxytocin release → stronger uterine contractions → more cervical stretching → 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loop continues until delivery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 clotting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Vessel injury → platelet aggregation → release of clotting factors →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platelet recruitment → clot 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Lactation (Milk ejection reflex)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Suckling → mechanoreceptors → oxytocin release → milk ejection → more suckling → more milk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Table: Negative vs Positive Feedback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989673"/>
              </p:ext>
            </p:extLst>
          </p:nvPr>
        </p:nvGraphicFramePr>
        <p:xfrm>
          <a:off x="1295400" y="2844800"/>
          <a:ext cx="9601200" cy="27432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17314920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12901810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62360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 Feedback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Positive Feedback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118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Direction of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Opposes stimulus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Enhances stimulus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02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96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Effect on homeostasis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Maintains stability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Temporarily shifts stability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1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 regulation, blood glucose, BP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Childbirth, clotting, lactation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21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Endpoint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Restores set point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 completion (birth, clot formation)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41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005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Control systems in the body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Control systems</a:t>
            </a:r>
            <a:r>
              <a:rPr lang="en-US" dirty="0"/>
              <a:t> regulate </a:t>
            </a:r>
            <a:r>
              <a:rPr lang="en-US" b="1" dirty="0"/>
              <a:t>homeostasis</a:t>
            </a:r>
            <a:r>
              <a:rPr lang="en-US" dirty="0"/>
              <a:t> by monitoring, integrating, and adjusting physiological variables.</a:t>
            </a:r>
          </a:p>
          <a:p>
            <a:r>
              <a:rPr lang="en-US" dirty="0"/>
              <a:t>They </a:t>
            </a:r>
            <a:r>
              <a:rPr lang="en-US" b="1" dirty="0"/>
              <a:t>detect changes</a:t>
            </a:r>
            <a:r>
              <a:rPr lang="en-US" dirty="0"/>
              <a:t>, </a:t>
            </a:r>
            <a:r>
              <a:rPr lang="en-US" b="1" dirty="0"/>
              <a:t>process information</a:t>
            </a:r>
            <a:r>
              <a:rPr lang="en-US" dirty="0"/>
              <a:t>, and </a:t>
            </a:r>
            <a:r>
              <a:rPr lang="en-US" b="1" dirty="0"/>
              <a:t>elicit responses</a:t>
            </a:r>
            <a:r>
              <a:rPr lang="en-US" dirty="0"/>
              <a:t> to maintain stability.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39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Control Systems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Receptors (Sensors)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 changes (stimuli) in the internal or external environment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thermoreceptors, baroreceptors, chemoreceptors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Center (Integrator)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Compares information from receptors to 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point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Sends commands to effectors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Usually located in CNS or endocrine glands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Effectors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Organs, tissues, or cells that carry out the response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muscles (skeletal, smooth, cardiac), glands (sweat, endocrine)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11 major organ systems:</a:t>
            </a:r>
          </a:p>
          <a:p>
            <a:r>
              <a:rPr lang="en-US" dirty="0"/>
              <a:t>Integumentary</a:t>
            </a:r>
          </a:p>
          <a:p>
            <a:r>
              <a:rPr lang="en-US" dirty="0" smtClean="0"/>
              <a:t>Skeletal, Muscular</a:t>
            </a:r>
            <a:endParaRPr lang="en-US" dirty="0"/>
          </a:p>
          <a:p>
            <a:r>
              <a:rPr lang="en-US" dirty="0" smtClean="0"/>
              <a:t>Nervous, Endocrine</a:t>
            </a:r>
            <a:endParaRPr lang="en-US" dirty="0"/>
          </a:p>
          <a:p>
            <a:r>
              <a:rPr lang="en-US" dirty="0" smtClean="0"/>
              <a:t>Cardiovascular, Lymphatic </a:t>
            </a:r>
            <a:r>
              <a:rPr lang="en-US" dirty="0"/>
              <a:t>/ Immune</a:t>
            </a:r>
          </a:p>
          <a:p>
            <a:r>
              <a:rPr lang="en-US" dirty="0" smtClean="0"/>
              <a:t>Respiratory, Digestive</a:t>
            </a:r>
            <a:endParaRPr lang="en-US" dirty="0"/>
          </a:p>
          <a:p>
            <a:r>
              <a:rPr lang="en-US" dirty="0" smtClean="0"/>
              <a:t>Urinary, Reproductive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Nervous System Control (Rapid, Short-term)</a:t>
            </a:r>
          </a:p>
          <a:p>
            <a:r>
              <a:rPr lang="en-US" dirty="0"/>
              <a:t>Uses </a:t>
            </a:r>
            <a:r>
              <a:rPr lang="en-US" b="1" dirty="0"/>
              <a:t>electrical impulses</a:t>
            </a:r>
            <a:r>
              <a:rPr lang="en-US" dirty="0"/>
              <a:t> via neurons for </a:t>
            </a:r>
            <a:r>
              <a:rPr lang="en-US" b="1" dirty="0"/>
              <a:t>fast, precise responses</a:t>
            </a:r>
            <a:endParaRPr lang="en-US" dirty="0"/>
          </a:p>
          <a:p>
            <a:r>
              <a:rPr lang="en-US" b="1" dirty="0"/>
              <a:t>Components</a:t>
            </a:r>
            <a:r>
              <a:rPr lang="en-US" dirty="0"/>
              <a:t>: sensory neurons → CNS → motor neurons → effectors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Reflexes (withdrawal from hot object)</a:t>
            </a:r>
          </a:p>
          <a:p>
            <a:pPr lvl="1"/>
            <a:r>
              <a:rPr lang="en-US" dirty="0"/>
              <a:t>Heart rate adjustment via baroreceptors</a:t>
            </a:r>
          </a:p>
          <a:p>
            <a:pPr lvl="1"/>
            <a:r>
              <a:rPr lang="en-US" dirty="0"/>
              <a:t>Pupil constriction/dilation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9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Endocrine System Control (Slow, Long-term)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88184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hormones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(chemical messengers) in blood to regulate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growth, metabolism,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reproduction, fluid balance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Responses are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slower but longer-lasting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than nervous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 glucose regulation (insulin/glucagon)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Stress response (cortisol release)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Growth regulation (GH from pituitary)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90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Systems by Feedback Type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Negative Feedback Systems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(most common)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Oppose the change; maintain homeostasis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Body temperature regulation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 pressure (baroreceptor reflex)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 glucose regulation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Positive Feedback Systems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(less common)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Amplify the change; usually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short-term, event-driven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Childbirth (oxytocin-mediated contractions)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 clotting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Milk ejection (lactation)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42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Additional Control </a:t>
            </a:r>
            <a:r>
              <a:rPr lang="en-US" b="1" dirty="0" smtClean="0"/>
              <a:t>Mechanisms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Intrinsic (Local) Control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within the organ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tissue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Autoregulation of blood flow in kidneys or brain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Vasodilation/vasoconstriction in local tissues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Extrinsic (Systemic) Control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nervous or endocrine systems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regulate distant organs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Sympathetic nervous system increasing heart rate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Hormonal regulation of calcium via PTH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6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variables are controlled by </a:t>
            </a:r>
            <a:r>
              <a:rPr lang="en-US" b="1" dirty="0"/>
              <a:t>multiple overlapping systems</a:t>
            </a:r>
            <a:r>
              <a:rPr lang="en-US" dirty="0"/>
              <a:t>.</a:t>
            </a:r>
          </a:p>
          <a:p>
            <a:r>
              <a:rPr lang="en-US" b="1" dirty="0"/>
              <a:t>Example:</a:t>
            </a:r>
            <a:r>
              <a:rPr lang="en-US" dirty="0"/>
              <a:t> Blood pressure</a:t>
            </a:r>
          </a:p>
          <a:p>
            <a:pPr lvl="1"/>
            <a:r>
              <a:rPr lang="en-US" dirty="0"/>
              <a:t>Short-term: baroreceptor reflex (nervous)</a:t>
            </a:r>
          </a:p>
          <a:p>
            <a:pPr lvl="1"/>
            <a:r>
              <a:rPr lang="en-US" dirty="0"/>
              <a:t>Long-term: kidney regulation via renin-angiotensin-aldosterone system (endocrine)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10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Cell membrane and its functions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cell membrane</a:t>
            </a:r>
            <a:r>
              <a:rPr lang="en-US" dirty="0"/>
              <a:t> is a </a:t>
            </a:r>
            <a:r>
              <a:rPr lang="en-US" b="1" dirty="0"/>
              <a:t>thin, flexible barrier</a:t>
            </a:r>
            <a:r>
              <a:rPr lang="en-US" dirty="0"/>
              <a:t> that surrounds the cell, separating the </a:t>
            </a:r>
            <a:r>
              <a:rPr lang="en-US" b="1" dirty="0"/>
              <a:t>intracellular environment</a:t>
            </a:r>
            <a:r>
              <a:rPr lang="en-US" dirty="0"/>
              <a:t> from the </a:t>
            </a:r>
            <a:r>
              <a:rPr lang="en-US" b="1" dirty="0"/>
              <a:t>extracellular space</a:t>
            </a:r>
            <a:r>
              <a:rPr lang="en-US" dirty="0"/>
              <a:t>.</a:t>
            </a:r>
          </a:p>
          <a:p>
            <a:r>
              <a:rPr lang="en-US" dirty="0"/>
              <a:t>It </a:t>
            </a:r>
            <a:r>
              <a:rPr lang="en-US" b="1" dirty="0"/>
              <a:t>controls movement of substances</a:t>
            </a:r>
            <a:r>
              <a:rPr lang="en-US" dirty="0"/>
              <a:t> in and out of the cell and mediates </a:t>
            </a:r>
            <a:r>
              <a:rPr lang="en-US" b="1" dirty="0"/>
              <a:t>communication with the environment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43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(Fluid Mosaic Model)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Lipid Bilayer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Phospholipids: hydrophilic head, hydrophobic tail → forms barrier to most water-soluble substances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Cholesterol: stabilizes membrane fluidity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Glycolipids: involved in cell recognition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Proteins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Integral (transmembrane)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span the membrane, transport and receptors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Peripheral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attached to surface, support cytoskeleton and signaling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Carbohydrates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Attached to proteins (glycoproteins) or lipids (glycolipids)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cell recognition, adhesion, and signaling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81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the Cell Membrane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Selective Permeability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Controls movement of ions, nutrients, and waste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chemical gradients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Na⁺, K⁺, Ca²⁺)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 of Substances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Passive Transport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(no energy)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 diffusion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O₂, CO₂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Facilitated diffusion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glucose via GLUT transporter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Osmosis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water via aquaporins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Transport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(requires ATP)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Na⁺/K⁺ pump, Ca²⁺ pump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Endocytosis (cell engulfs material)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Exocytosis (vesicle secretion)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93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the Cell Membrane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 Reception &amp; Communication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Membrane receptors detect hormones, neurotransmitters, and growth factors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G-protein coupled receptors, ion channels mediate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 transduction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Structural Support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Links to cytoskeleton → maintains cell shape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stability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Cell Recognition &amp; Adhesion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Glycoproteins and glycolipids allow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immune recognition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tissue formation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ABO blood group antigens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Enzymatic Activity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Membrane-bound enzymes participate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metabolic pathways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ATPase, adenylate cyclase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8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the 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Compartmentalization</a:t>
            </a:r>
            <a:endParaRPr lang="en-US" dirty="0"/>
          </a:p>
          <a:p>
            <a:r>
              <a:rPr lang="en-US" dirty="0"/>
              <a:t>Separates cytoplasm from extracellular environment</a:t>
            </a:r>
          </a:p>
          <a:p>
            <a:r>
              <a:rPr lang="en-US" dirty="0"/>
              <a:t>Organelles also have membranes for </a:t>
            </a:r>
            <a:r>
              <a:rPr lang="en-US" b="1" dirty="0"/>
              <a:t>specialized functions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9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86420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 Maintenance of stable internal environment.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components: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detect changes (stimuli)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Center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usually CNS, processes info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Effectors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muscles or glands, bring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Negative vs positive feedback (examples: insulin vs oxytocin)</a:t>
            </a:r>
          </a:p>
        </p:txBody>
      </p:sp>
    </p:spTree>
    <p:extLst>
      <p:ext uri="{BB962C8B-B14F-4D97-AF65-F5344CB8AC3E}">
        <p14:creationId xmlns:p14="http://schemas.microsoft.com/office/powerpoint/2010/main" val="31328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Mechanisms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855516"/>
              </p:ext>
            </p:extLst>
          </p:nvPr>
        </p:nvGraphicFramePr>
        <p:xfrm>
          <a:off x="1295400" y="2661920"/>
          <a:ext cx="9601200" cy="338328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18284044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0084172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072725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Transport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Energy 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41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Simple Diffusion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O₂, CO₂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19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Facilitated Diffusion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Glucose, amino acids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33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Osmosis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Water via aquaporins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03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Active 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Na⁺/K⁺ pump, Ca²⁺ pump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71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Endocytosis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Phagocytosis (bacteria), pinocytosis (fluid)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507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Exocytosis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Neurotransmitter release, insulin secretion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29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937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Importance in Physiology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5940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ionic gradients → nerve conduction, muscle contraction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nutrient uptake → energy metabolism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hormonal and neural signaling → homeostasis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Protects cell from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toxins and pathogens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84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Nucleus &amp; Nucleolus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60768" y="182725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Double membrane (nuclear envelope) with pores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Stores DNA, regulates transcription &amp; cell division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Nucleolus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Dense region in nucleus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rRNA synthesis &amp; ribosome assembly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Physiology Note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Controls cell growth, differentiation, and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630027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</a:t>
            </a:r>
            <a:r>
              <a:rPr lang="en-US" dirty="0"/>
              <a:t>: Small, non-membrane-bound, free or RER-bound</a:t>
            </a:r>
          </a:p>
          <a:p>
            <a:r>
              <a:rPr lang="en-US" b="1" dirty="0"/>
              <a:t>Function</a:t>
            </a:r>
            <a:r>
              <a:rPr lang="en-US" dirty="0"/>
              <a:t>: Protein synthesis</a:t>
            </a:r>
          </a:p>
          <a:p>
            <a:pPr lvl="1"/>
            <a:r>
              <a:rPr lang="en-US" dirty="0"/>
              <a:t>Free → cytoplasmic proteins</a:t>
            </a:r>
          </a:p>
          <a:p>
            <a:pPr lvl="1"/>
            <a:r>
              <a:rPr lang="en-US" dirty="0"/>
              <a:t>RER → secretory/membrane proteins</a:t>
            </a:r>
          </a:p>
          <a:p>
            <a:r>
              <a:rPr lang="en-US" b="1" dirty="0"/>
              <a:t>Physiology Note</a:t>
            </a:r>
            <a:r>
              <a:rPr lang="en-US" dirty="0"/>
              <a:t>: Essential for enzyme production and cell </a:t>
            </a:r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5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Endoplasmic Reticulum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Rough 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Ribosome-studded; protein synthesis &amp; glycosylation</a:t>
            </a:r>
          </a:p>
          <a:p>
            <a:r>
              <a:rPr lang="en-US" b="1" dirty="0"/>
              <a:t>Smooth 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Lipid &amp; steroid synthesis, detoxification, Ca²⁺ storage</a:t>
            </a:r>
          </a:p>
          <a:p>
            <a:r>
              <a:rPr lang="en-US" b="1" dirty="0"/>
              <a:t>Physiology Note</a:t>
            </a:r>
            <a:r>
              <a:rPr lang="en-US" dirty="0"/>
              <a:t>: Muscle contraction depends on SER (sarcoplasmic reticulum)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92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Golgi Apparatus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</a:t>
            </a:r>
            <a:r>
              <a:rPr lang="en-US" dirty="0"/>
              <a:t>: Stack of flattened cisternae (cis → medial → trans)</a:t>
            </a:r>
          </a:p>
          <a:p>
            <a:r>
              <a:rPr lang="en-US" b="1" dirty="0"/>
              <a:t>Function</a:t>
            </a:r>
            <a:r>
              <a:rPr lang="en-US" dirty="0"/>
              <a:t>: Modifies, sorts, and packages proteins &amp; lipids for secretion</a:t>
            </a:r>
          </a:p>
          <a:p>
            <a:r>
              <a:rPr lang="en-US" b="1" dirty="0"/>
              <a:t>Physiology Note</a:t>
            </a:r>
            <a:r>
              <a:rPr lang="en-US" dirty="0"/>
              <a:t>: Essential for hormone secretion and enzyme delivery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</a:t>
            </a:r>
            <a:r>
              <a:rPr lang="en-US" dirty="0"/>
              <a:t>: Double membrane with cristae &amp; matrix</a:t>
            </a:r>
          </a:p>
          <a:p>
            <a:r>
              <a:rPr lang="en-US" b="1" dirty="0"/>
              <a:t>Function</a:t>
            </a:r>
            <a:r>
              <a:rPr lang="en-US" dirty="0"/>
              <a:t>: ATP production via oxidative phosphorylation; apoptosis signaling</a:t>
            </a:r>
          </a:p>
          <a:p>
            <a:r>
              <a:rPr lang="en-US" b="1" dirty="0"/>
              <a:t>Physiology Note</a:t>
            </a:r>
            <a:r>
              <a:rPr lang="en-US" dirty="0"/>
              <a:t>: Powers nerve impulses, muscle contraction, ion pumps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26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Lysosomes &amp; Peroxisomes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Lysosomes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Membrane-bound; acidic enzymes</a:t>
            </a:r>
          </a:p>
          <a:p>
            <a:pPr lvl="1"/>
            <a:r>
              <a:rPr lang="en-US" dirty="0"/>
              <a:t>Function: Digestion of macromolecules, autophagy</a:t>
            </a:r>
          </a:p>
          <a:p>
            <a:pPr lvl="1"/>
            <a:r>
              <a:rPr lang="en-US" dirty="0"/>
              <a:t>Physiology: Dysfunction → lysosomal storage diseases</a:t>
            </a:r>
          </a:p>
          <a:p>
            <a:r>
              <a:rPr lang="en-US" b="1" dirty="0"/>
              <a:t>Peroxisomes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Oxidative enzymes; detoxification &amp; fatty acid breakdown</a:t>
            </a:r>
          </a:p>
          <a:p>
            <a:pPr lvl="1"/>
            <a:r>
              <a:rPr lang="en-US" dirty="0"/>
              <a:t>Physiology: Prevent oxidative stress in liver &amp; kidney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91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Components</a:t>
            </a:r>
            <a:r>
              <a:rPr lang="en-US" dirty="0"/>
              <a:t>: Microfilaments, intermediate filaments, microtubules</a:t>
            </a:r>
          </a:p>
          <a:p>
            <a:r>
              <a:rPr lang="en-US" b="1" dirty="0"/>
              <a:t>Functions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Maintain shape</a:t>
            </a:r>
          </a:p>
          <a:p>
            <a:pPr lvl="1"/>
            <a:r>
              <a:rPr lang="en-US" dirty="0"/>
              <a:t>Intracellular transport</a:t>
            </a:r>
          </a:p>
          <a:p>
            <a:pPr lvl="1"/>
            <a:r>
              <a:rPr lang="en-US" dirty="0"/>
              <a:t>Cell motility &amp; mitosis</a:t>
            </a:r>
          </a:p>
          <a:p>
            <a:r>
              <a:rPr lang="en-US" b="1" dirty="0"/>
              <a:t>Physiology Note</a:t>
            </a:r>
            <a:r>
              <a:rPr lang="en-US" dirty="0"/>
              <a:t>: Microtubules form mitotic spindle; actin enables motility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5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Centrosome, Cilia &amp; Flagella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Centrosome / Centrioles</a:t>
            </a:r>
            <a:r>
              <a:rPr lang="en-US" dirty="0"/>
              <a:t>: Microtubule organizing center; mitotic spindle</a:t>
            </a:r>
          </a:p>
          <a:p>
            <a:r>
              <a:rPr lang="en-US" b="1" dirty="0"/>
              <a:t>Cilia</a:t>
            </a:r>
            <a:r>
              <a:rPr lang="en-US" dirty="0"/>
              <a:t>: Move extracellular fluid (e.g., respiratory tract)</a:t>
            </a:r>
          </a:p>
          <a:p>
            <a:r>
              <a:rPr lang="en-US" b="1" dirty="0"/>
              <a:t>Flagella</a:t>
            </a:r>
            <a:r>
              <a:rPr lang="en-US" dirty="0"/>
              <a:t>: Cell movement (e.g., sperm tail)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Fluids &amp; Compartments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Intracellular Fluid (ICF):</a:t>
            </a:r>
            <a:r>
              <a:rPr lang="en-US" dirty="0"/>
              <a:t> ~2/3 of total body water</a:t>
            </a:r>
          </a:p>
          <a:p>
            <a:r>
              <a:rPr lang="en-US" b="1" dirty="0"/>
              <a:t>Extracellular Fluid (ECF):</a:t>
            </a:r>
            <a:r>
              <a:rPr lang="en-US" dirty="0"/>
              <a:t> ~1/3 (plasma + interstitial fluid)</a:t>
            </a:r>
          </a:p>
          <a:p>
            <a:r>
              <a:rPr lang="en-US" dirty="0"/>
              <a:t>Importance in </a:t>
            </a:r>
            <a:r>
              <a:rPr lang="en-US" b="1" dirty="0"/>
              <a:t>solute balance, transport, and homeostasis</a:t>
            </a:r>
            <a:endParaRPr lang="en-US" dirty="0"/>
          </a:p>
          <a:p>
            <a:r>
              <a:rPr lang="en-US" dirty="0"/>
              <a:t>Diagram: Compartments and fluid exchange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Vacuoles &amp; Cytosol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7" y="2424791"/>
            <a:ext cx="68050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Vacuoles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Membrane-bound storage vesicles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 water, nutrients, ions; maintain osmotic balance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Cytosol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Gel-like matrix; site of biochemical reactions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Physiology Note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Maintains internal environment for organelle</a:t>
            </a:r>
          </a:p>
        </p:txBody>
      </p:sp>
    </p:spTree>
    <p:extLst>
      <p:ext uri="{BB962C8B-B14F-4D97-AF65-F5344CB8AC3E}">
        <p14:creationId xmlns:p14="http://schemas.microsoft.com/office/powerpoint/2010/main" val="1933086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Membrane &amp; Nuclear Pores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339237"/>
            <a:ext cx="78951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Plasma Membrane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Selective permeability, cell signaling, recognition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homeostasis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 Pores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 RNA &amp; proteins in/out of nucleus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Physiology Note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Essential for communication, transport, and cell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surviva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8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Proteasomes &amp; Secretory Vesicles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Proteasomes</a:t>
            </a:r>
            <a:r>
              <a:rPr lang="en-US" dirty="0"/>
              <a:t>: Degrade damaged/misfolded proteins (ubiquitin system)</a:t>
            </a:r>
          </a:p>
          <a:p>
            <a:r>
              <a:rPr lang="en-US" b="1" dirty="0"/>
              <a:t>Secretory Vesicles</a:t>
            </a:r>
            <a:r>
              <a:rPr lang="en-US" dirty="0"/>
              <a:t>: Transport hormones, neurotransmitters, enzymes</a:t>
            </a:r>
          </a:p>
          <a:p>
            <a:r>
              <a:rPr lang="en-US" b="1" dirty="0"/>
              <a:t>Physiology Note</a:t>
            </a:r>
            <a:r>
              <a:rPr lang="en-US" dirty="0"/>
              <a:t>: Maintain protein quality &amp; enable cellular communication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1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Genes: control and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Segments of DNA that code for </a:t>
            </a:r>
            <a:r>
              <a:rPr lang="en-US" b="1" dirty="0"/>
              <a:t>proteins or functional RNA</a:t>
            </a:r>
            <a:r>
              <a:rPr lang="en-US" dirty="0"/>
              <a:t>.</a:t>
            </a:r>
          </a:p>
          <a:p>
            <a:r>
              <a:rPr lang="en-US" b="1" dirty="0"/>
              <a:t>Components:</a:t>
            </a:r>
            <a:endParaRPr lang="en-US" dirty="0"/>
          </a:p>
          <a:p>
            <a:pPr lvl="1"/>
            <a:r>
              <a:rPr lang="en-US" dirty="0"/>
              <a:t>Exons → coding regions</a:t>
            </a:r>
          </a:p>
          <a:p>
            <a:pPr lvl="1"/>
            <a:r>
              <a:rPr lang="en-US" dirty="0"/>
              <a:t>Introns → non-coding regions</a:t>
            </a:r>
          </a:p>
          <a:p>
            <a:pPr lvl="1"/>
            <a:r>
              <a:rPr lang="en-US" dirty="0"/>
              <a:t>Promoters, enhancers → regulatory sequences</a:t>
            </a:r>
          </a:p>
          <a:p>
            <a:r>
              <a:rPr lang="en-US" b="1" dirty="0"/>
              <a:t>Physiology Note:</a:t>
            </a:r>
            <a:r>
              <a:rPr lang="en-US" dirty="0"/>
              <a:t> Genes dictate </a:t>
            </a:r>
            <a:r>
              <a:rPr lang="en-US" b="1" dirty="0"/>
              <a:t>cell structure, function, and organism traits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73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Structure and Function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06318"/>
            <a:ext cx="49381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Double helix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nucleotides (A, T, C, 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Storage of genetic information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Template for transcription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(RNA synthesis)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Replication during cell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divisio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1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Expression Overview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1531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 Expression: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Process of converting genetic info → functional product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Transcription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(DNA → mRNA)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RNA processing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(splicing, capping, poly-A tail)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Translation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(mRNA → protein at ribosome)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Physiology Note: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Protein products regulate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cell metabolism, signaling, and structure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5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Control Mechanisms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8107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Genes are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always active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controlled by: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Promoters &amp; enhancers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activate transcription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Transcription factors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bind DNA, regulate RNA synthesis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Epigenetic modifications: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DNA methylation → silencing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Histone acetylation → activation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Gene diagram showing promoter, enhancer,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118928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Transcriptional control</a:t>
            </a:r>
            <a:r>
              <a:rPr lang="en-US" dirty="0"/>
              <a:t> – most common</a:t>
            </a:r>
          </a:p>
          <a:p>
            <a:r>
              <a:rPr lang="en-US" b="1" dirty="0"/>
              <a:t>Post-transcriptional control</a:t>
            </a:r>
            <a:r>
              <a:rPr lang="en-US" dirty="0"/>
              <a:t> – RNA splicing, stability</a:t>
            </a:r>
          </a:p>
          <a:p>
            <a:r>
              <a:rPr lang="en-US" b="1" dirty="0"/>
              <a:t>Translational control</a:t>
            </a:r>
            <a:r>
              <a:rPr lang="en-US" dirty="0"/>
              <a:t> – initiation of protein synthesis</a:t>
            </a:r>
          </a:p>
          <a:p>
            <a:r>
              <a:rPr lang="en-US" b="1" dirty="0"/>
              <a:t>Post-translational control</a:t>
            </a:r>
            <a:r>
              <a:rPr lang="en-US" dirty="0"/>
              <a:t> – protein folding, activation, degradation</a:t>
            </a:r>
          </a:p>
          <a:p>
            <a:r>
              <a:rPr lang="en-US" b="1" dirty="0"/>
              <a:t>Example:</a:t>
            </a:r>
            <a:r>
              <a:rPr lang="en-US" dirty="0"/>
              <a:t> Insulin gene activated in </a:t>
            </a:r>
            <a:r>
              <a:rPr lang="el-GR" dirty="0"/>
              <a:t>β-</a:t>
            </a:r>
            <a:r>
              <a:rPr lang="en-US" dirty="0"/>
              <a:t>cells only when glucose ↑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468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Role of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Structural Proteins:</a:t>
            </a:r>
            <a:r>
              <a:rPr lang="en-US" dirty="0"/>
              <a:t> Cytoskeleton, collagen, keratin</a:t>
            </a:r>
          </a:p>
          <a:p>
            <a:r>
              <a:rPr lang="en-US" b="1" dirty="0"/>
              <a:t>Enzymes:</a:t>
            </a:r>
            <a:r>
              <a:rPr lang="en-US" dirty="0"/>
              <a:t> Catalyze metabolic reactions (glycolysis, DNA repair)</a:t>
            </a:r>
          </a:p>
          <a:p>
            <a:r>
              <a:rPr lang="en-US" b="1" dirty="0"/>
              <a:t>Signaling Molecules:</a:t>
            </a:r>
            <a:r>
              <a:rPr lang="en-US" dirty="0"/>
              <a:t> Hormones, receptors, neurotransmitters</a:t>
            </a:r>
          </a:p>
          <a:p>
            <a:r>
              <a:rPr lang="en-US" b="1" dirty="0"/>
              <a:t>Regulatory Proteins:</a:t>
            </a:r>
            <a:r>
              <a:rPr lang="en-US" dirty="0"/>
              <a:t> Transcription factors, cell cycle regulators</a:t>
            </a:r>
          </a:p>
          <a:p>
            <a:r>
              <a:rPr lang="en-US" b="1" dirty="0"/>
              <a:t>Physiology Note:</a:t>
            </a:r>
            <a:r>
              <a:rPr lang="en-US" dirty="0"/>
              <a:t> Genes determine </a:t>
            </a:r>
            <a:r>
              <a:rPr lang="en-US" b="1" dirty="0"/>
              <a:t>how cells respond to environment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82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in Homeostasis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5016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Genes encode proteins that maintain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physiological balance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Ion channels → nerve/muscle excitability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Hormones → glucose, calcium, water balance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Receptors → detect stimuli, initiate response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PTH gene → calcium homeostasis</a:t>
            </a:r>
          </a:p>
        </p:txBody>
      </p:sp>
    </p:spTree>
    <p:extLst>
      <p:ext uri="{BB962C8B-B14F-4D97-AF65-F5344CB8AC3E}">
        <p14:creationId xmlns:p14="http://schemas.microsoft.com/office/powerpoint/2010/main" val="39111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1531" y="14855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Atoms → molecules → macromolecules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biomolecules: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proteins, lipids, carbohydrates, nucleic acids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Role in cellular function and energy 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ATP as energy currency</a:t>
            </a:r>
          </a:p>
        </p:txBody>
      </p:sp>
    </p:spTree>
    <p:extLst>
      <p:ext uri="{BB962C8B-B14F-4D97-AF65-F5344CB8AC3E}">
        <p14:creationId xmlns:p14="http://schemas.microsoft.com/office/powerpoint/2010/main" val="15757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and Gene Dysfunction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60768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Mutations: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Changes in DNA sequence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Point mutation, deletion, insertion, frameshift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Loss of function → enzyme deficiency (e.g., PKU)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Gain of function → cancer oncogenes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Normal DNA vs mutated DNA</a:t>
            </a:r>
          </a:p>
        </p:txBody>
      </p:sp>
    </p:spTree>
    <p:extLst>
      <p:ext uri="{BB962C8B-B14F-4D97-AF65-F5344CB8AC3E}">
        <p14:creationId xmlns:p14="http://schemas.microsoft.com/office/powerpoint/2010/main" val="176809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Cell as </a:t>
            </a:r>
            <a:r>
              <a:rPr lang="en-US" b="1" dirty="0"/>
              <a:t>basic structural and functional unit</a:t>
            </a:r>
            <a:endParaRPr lang="en-US" dirty="0"/>
          </a:p>
          <a:p>
            <a:r>
              <a:rPr lang="en-US" dirty="0"/>
              <a:t>Organelles and their functions:</a:t>
            </a:r>
          </a:p>
          <a:p>
            <a:pPr lvl="1"/>
            <a:r>
              <a:rPr lang="en-US" dirty="0"/>
              <a:t>Nucleus (control center)</a:t>
            </a:r>
          </a:p>
          <a:p>
            <a:pPr lvl="1"/>
            <a:r>
              <a:rPr lang="en-US" dirty="0"/>
              <a:t>Mitochondria (ATP production)</a:t>
            </a:r>
          </a:p>
          <a:p>
            <a:pPr lvl="1"/>
            <a:r>
              <a:rPr lang="en-US" dirty="0"/>
              <a:t>ER &amp; Golgi (protein synthesis/transport)</a:t>
            </a:r>
          </a:p>
          <a:p>
            <a:pPr lvl="1"/>
            <a:r>
              <a:rPr lang="en-US" dirty="0"/>
              <a:t>Lysosomes (waste disposal)</a:t>
            </a:r>
          </a:p>
          <a:p>
            <a:r>
              <a:rPr lang="en-US" dirty="0"/>
              <a:t>Cell communication: chemical signals, receptors, membrane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Four primary tissue types:</a:t>
            </a:r>
            <a:endParaRPr lang="en-US" dirty="0"/>
          </a:p>
          <a:p>
            <a:pPr lvl="1"/>
            <a:r>
              <a:rPr lang="en-US" dirty="0"/>
              <a:t>Epithelial – protection, secretion, absorption</a:t>
            </a:r>
          </a:p>
          <a:p>
            <a:pPr lvl="1"/>
            <a:r>
              <a:rPr lang="en-US" dirty="0"/>
              <a:t>Connective – support, transport, energy storage</a:t>
            </a:r>
          </a:p>
          <a:p>
            <a:pPr lvl="1"/>
            <a:r>
              <a:rPr lang="en-US" dirty="0"/>
              <a:t>Muscle – movement (skeletal, cardiac, smooth)</a:t>
            </a:r>
          </a:p>
          <a:p>
            <a:pPr lvl="1"/>
            <a:r>
              <a:rPr lang="en-US" dirty="0"/>
              <a:t>Nervous – control, signaling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Organs made of </a:t>
            </a:r>
            <a:r>
              <a:rPr lang="en-US" b="1" dirty="0"/>
              <a:t>multiple tissues</a:t>
            </a:r>
            <a:r>
              <a:rPr lang="en-US" dirty="0"/>
              <a:t> working together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Heart: muscle + connective + epithelial + nervous tissue</a:t>
            </a:r>
          </a:p>
          <a:p>
            <a:pPr lvl="1"/>
            <a:r>
              <a:rPr lang="en-US" dirty="0"/>
              <a:t>Liver: epithelial (hepatocytes) + connective + vascular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2553</Words>
  <Application>Microsoft Office PowerPoint</Application>
  <PresentationFormat>Widescreen</PresentationFormat>
  <Paragraphs>428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Garamond</vt:lpstr>
      <vt:lpstr>Organic</vt:lpstr>
      <vt:lpstr>Functional Organization of the Human Body</vt:lpstr>
      <vt:lpstr>Functional Organization of the Human Body</vt:lpstr>
      <vt:lpstr>Body Systems Overview</vt:lpstr>
      <vt:lpstr>Homeostasis</vt:lpstr>
      <vt:lpstr>Body Fluids &amp; Compartments</vt:lpstr>
      <vt:lpstr>Chemical Level</vt:lpstr>
      <vt:lpstr>Cellular Level</vt:lpstr>
      <vt:lpstr>Tissue Level</vt:lpstr>
      <vt:lpstr>Organ Level</vt:lpstr>
      <vt:lpstr>Organ System Interactions</vt:lpstr>
      <vt:lpstr>Nervous System Function</vt:lpstr>
      <vt:lpstr>Endocrine System Function</vt:lpstr>
      <vt:lpstr>Cardiovascular System</vt:lpstr>
      <vt:lpstr>Respiratory System</vt:lpstr>
      <vt:lpstr>Digestive System</vt:lpstr>
      <vt:lpstr>Urinary System</vt:lpstr>
      <vt:lpstr>Musculoskeletal System</vt:lpstr>
      <vt:lpstr>Immune &amp; Lymphatic System</vt:lpstr>
      <vt:lpstr>Reproductive System</vt:lpstr>
      <vt:lpstr>Homeostasis</vt:lpstr>
      <vt:lpstr>Key Components of Homeostatic Control</vt:lpstr>
      <vt:lpstr>Homeostatic Variables</vt:lpstr>
      <vt:lpstr>Negative Feedback</vt:lpstr>
      <vt:lpstr>Examples</vt:lpstr>
      <vt:lpstr>Positive Feedback</vt:lpstr>
      <vt:lpstr>Positive Feedback</vt:lpstr>
      <vt:lpstr>Comparison Table: Negative vs Positive Feedback</vt:lpstr>
      <vt:lpstr> Control systems in the body </vt:lpstr>
      <vt:lpstr>Key Components of Control Systems</vt:lpstr>
      <vt:lpstr>Types of Control Systems</vt:lpstr>
      <vt:lpstr>Endocrine System Control (Slow, Long-term)</vt:lpstr>
      <vt:lpstr>Control Systems by Feedback Type</vt:lpstr>
      <vt:lpstr>Additional Control Mechanisms</vt:lpstr>
      <vt:lpstr>Integration of Control Systems</vt:lpstr>
      <vt:lpstr> Cell membrane and its functions  </vt:lpstr>
      <vt:lpstr>Structure (Fluid Mosaic Model)</vt:lpstr>
      <vt:lpstr>Functions of the Cell Membrane</vt:lpstr>
      <vt:lpstr>Functions of the Cell Membrane</vt:lpstr>
      <vt:lpstr>Functions of the Cell Membrane</vt:lpstr>
      <vt:lpstr>Transport Mechanisms </vt:lpstr>
      <vt:lpstr>Functional Importance in Physiology</vt:lpstr>
      <vt:lpstr>Nucleus &amp; Nucleolus</vt:lpstr>
      <vt:lpstr>Ribosomes</vt:lpstr>
      <vt:lpstr>Endoplasmic Reticulum</vt:lpstr>
      <vt:lpstr>Golgi Apparatus</vt:lpstr>
      <vt:lpstr>Mitochondria</vt:lpstr>
      <vt:lpstr>Lysosomes &amp; Peroxisomes</vt:lpstr>
      <vt:lpstr>Cytoskeleton</vt:lpstr>
      <vt:lpstr>Centrosome, Cilia &amp; Flagella</vt:lpstr>
      <vt:lpstr>Vacuoles &amp; Cytosol</vt:lpstr>
      <vt:lpstr>Plasma Membrane &amp; Nuclear Pores</vt:lpstr>
      <vt:lpstr>Proteasomes &amp; Secretory Vesicles</vt:lpstr>
      <vt:lpstr> Genes: control and function </vt:lpstr>
      <vt:lpstr>DNA Structure and Function</vt:lpstr>
      <vt:lpstr>Gene Expression Overview</vt:lpstr>
      <vt:lpstr>Gene Control Mechanisms</vt:lpstr>
      <vt:lpstr>Levels of Gene Regulation</vt:lpstr>
      <vt:lpstr>Functional Role of Genes</vt:lpstr>
      <vt:lpstr>Genes in Homeostasis</vt:lpstr>
      <vt:lpstr>Mutations and Gene Dysfunction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Organization of the Human Body</dc:title>
  <dc:creator>Moorche</dc:creator>
  <cp:lastModifiedBy>Moorche</cp:lastModifiedBy>
  <cp:revision>5</cp:revision>
  <dcterms:created xsi:type="dcterms:W3CDTF">2026-01-03T21:25:01Z</dcterms:created>
  <dcterms:modified xsi:type="dcterms:W3CDTF">2026-01-12T06:12:33Z</dcterms:modified>
</cp:coreProperties>
</file>