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75" r:id="rId17"/>
    <p:sldId id="269" r:id="rId18"/>
    <p:sldId id="276" r:id="rId19"/>
    <p:sldId id="271" r:id="rId20"/>
    <p:sldId id="272" r:id="rId21"/>
    <p:sldId id="273" r:id="rId22"/>
    <p:sldId id="280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1407381"/>
            <a:ext cx="731521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3"/>
            <a:ext cx="11227241" cy="5816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2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of a Typical Spinal Nerve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/>
              <a:t>formation, spinal nerve divides into:</a:t>
            </a:r>
          </a:p>
          <a:p>
            <a:r>
              <a:rPr lang="en-US" b="1" dirty="0"/>
              <a:t>Anterior (ventral) ramus</a:t>
            </a:r>
            <a:endParaRPr lang="en-US" dirty="0"/>
          </a:p>
          <a:p>
            <a:r>
              <a:rPr lang="en-US" b="1" dirty="0"/>
              <a:t>Posterior (dorsal) ramus</a:t>
            </a:r>
            <a:endParaRPr lang="en-US" dirty="0"/>
          </a:p>
          <a:p>
            <a:r>
              <a:rPr lang="en-US" b="1" dirty="0"/>
              <a:t>Meningeal branch</a:t>
            </a:r>
            <a:endParaRPr lang="en-US" dirty="0"/>
          </a:p>
          <a:p>
            <a:r>
              <a:rPr lang="en-US" b="1" dirty="0"/>
              <a:t>Rami </a:t>
            </a:r>
            <a:r>
              <a:rPr lang="en-US" b="1" dirty="0" err="1"/>
              <a:t>communicantes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1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496832"/>
            <a:ext cx="11155680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8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Anterior Ramus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Limbs</a:t>
            </a:r>
          </a:p>
          <a:p>
            <a:pPr lvl="1"/>
            <a:r>
              <a:rPr lang="en-US" dirty="0"/>
              <a:t>Anterolateral trunk</a:t>
            </a:r>
          </a:p>
          <a:p>
            <a:r>
              <a:rPr lang="en-US" dirty="0"/>
              <a:t>Forms </a:t>
            </a:r>
            <a:r>
              <a:rPr lang="en-US" b="1" dirty="0"/>
              <a:t>nerve </a:t>
            </a:r>
            <a:r>
              <a:rPr lang="en-US" b="1" dirty="0" smtClean="0"/>
              <a:t>plexuses(except thoracic region)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6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496832"/>
            <a:ext cx="11155680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1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Posterior Ramus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Deep muscles of back</a:t>
            </a:r>
          </a:p>
          <a:p>
            <a:pPr lvl="1"/>
            <a:r>
              <a:rPr lang="en-US" dirty="0"/>
              <a:t>Skin of back</a:t>
            </a:r>
          </a:p>
          <a:p>
            <a:r>
              <a:rPr lang="en-US" dirty="0"/>
              <a:t>Does </a:t>
            </a:r>
            <a:r>
              <a:rPr lang="en-US" b="1" dirty="0"/>
              <a:t>not form plexuses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2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496832"/>
            <a:ext cx="11155680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58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Rami </a:t>
            </a:r>
            <a:r>
              <a:rPr lang="en-US" b="1" dirty="0" err="1"/>
              <a:t>Communicantes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</a:t>
            </a:r>
            <a:r>
              <a:rPr lang="en-US" dirty="0"/>
              <a:t>spinal nerve to </a:t>
            </a:r>
            <a:r>
              <a:rPr lang="en-US" b="1" dirty="0"/>
              <a:t>sympathetic trunk</a:t>
            </a:r>
            <a:endParaRPr lang="en-US" dirty="0"/>
          </a:p>
          <a:p>
            <a:r>
              <a:rPr lang="en-US" dirty="0"/>
              <a:t>Two types:</a:t>
            </a:r>
          </a:p>
          <a:p>
            <a:pPr lvl="1"/>
            <a:r>
              <a:rPr lang="en-US" b="1" dirty="0"/>
              <a:t>White rami </a:t>
            </a:r>
            <a:r>
              <a:rPr lang="en-US" b="1" dirty="0" err="1"/>
              <a:t>communicantes</a:t>
            </a:r>
            <a:r>
              <a:rPr lang="en-US" dirty="0"/>
              <a:t> (T1–L2)</a:t>
            </a:r>
          </a:p>
          <a:p>
            <a:pPr lvl="1"/>
            <a:r>
              <a:rPr lang="en-US" b="1" dirty="0"/>
              <a:t>Grey rami </a:t>
            </a:r>
            <a:r>
              <a:rPr lang="en-US" b="1" dirty="0" err="1"/>
              <a:t>communicantes</a:t>
            </a:r>
            <a:r>
              <a:rPr lang="en-US" dirty="0"/>
              <a:t> (all spinal nerves)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8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496832"/>
            <a:ext cx="11155680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30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Dermatome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</a:t>
            </a:r>
            <a:r>
              <a:rPr lang="en-US" dirty="0"/>
              <a:t>of skin supplied by </a:t>
            </a:r>
            <a:r>
              <a:rPr lang="en-US" b="1" dirty="0"/>
              <a:t>one spinal nerve</a:t>
            </a:r>
            <a:endParaRPr lang="en-US" dirty="0"/>
          </a:p>
          <a:p>
            <a:r>
              <a:rPr lang="en-US" dirty="0"/>
              <a:t>Clinically important for:</a:t>
            </a:r>
          </a:p>
          <a:p>
            <a:pPr lvl="1"/>
            <a:r>
              <a:rPr lang="en-US" dirty="0"/>
              <a:t>Nerve root lesions</a:t>
            </a:r>
          </a:p>
          <a:p>
            <a:pPr lvl="1"/>
            <a:r>
              <a:rPr lang="en-US" dirty="0"/>
              <a:t>Spinal injuries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SPINAL NERVES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Spinal </a:t>
            </a:r>
            <a:r>
              <a:rPr lang="en-US" dirty="0"/>
              <a:t>nerves are </a:t>
            </a:r>
            <a:r>
              <a:rPr lang="en-US" b="1" dirty="0"/>
              <a:t>mixed nerves</a:t>
            </a:r>
            <a:endParaRPr lang="en-US" dirty="0"/>
          </a:p>
          <a:p>
            <a:r>
              <a:rPr lang="en-US" dirty="0"/>
              <a:t>Each spinal nerve is formed by:</a:t>
            </a:r>
          </a:p>
          <a:p>
            <a:pPr lvl="1"/>
            <a:r>
              <a:rPr lang="en-US" b="1" dirty="0"/>
              <a:t>Anterior (ventral) root</a:t>
            </a:r>
            <a:r>
              <a:rPr lang="en-US" dirty="0"/>
              <a:t> – motor</a:t>
            </a:r>
          </a:p>
          <a:p>
            <a:pPr lvl="1"/>
            <a:r>
              <a:rPr lang="en-US" b="1" dirty="0"/>
              <a:t>Posterior (dorsal) root</a:t>
            </a:r>
            <a:r>
              <a:rPr lang="en-US" dirty="0"/>
              <a:t> – sensory</a:t>
            </a:r>
          </a:p>
          <a:p>
            <a:r>
              <a:rPr lang="en-US" dirty="0"/>
              <a:t>Posterior root has a </a:t>
            </a:r>
            <a:r>
              <a:rPr lang="en-US" b="1" dirty="0"/>
              <a:t>spinal (dorsal root) ganglion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71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SPECIALIZED SUPPORTING CELLS OF PERIPHERAL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Main types:</a:t>
            </a:r>
          </a:p>
          <a:p>
            <a:r>
              <a:rPr lang="fr-FR" b="1" dirty="0"/>
              <a:t>Schwann </a:t>
            </a:r>
            <a:r>
              <a:rPr lang="fr-FR" b="1" dirty="0" err="1"/>
              <a:t>cells</a:t>
            </a:r>
            <a:endParaRPr lang="fr-FR" dirty="0"/>
          </a:p>
          <a:p>
            <a:r>
              <a:rPr lang="fr-FR" b="1" dirty="0"/>
              <a:t>Satellite </a:t>
            </a:r>
            <a:r>
              <a:rPr lang="fr-FR" b="1" dirty="0" err="1"/>
              <a:t>cells</a:t>
            </a:r>
            <a:endParaRPr lang="fr-F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0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Table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57049"/>
              </p:ext>
            </p:extLst>
          </p:nvPr>
        </p:nvGraphicFramePr>
        <p:xfrm>
          <a:off x="1653209" y="2547256"/>
          <a:ext cx="9601200" cy="3559632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35038559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21366392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627431404"/>
                    </a:ext>
                  </a:extLst>
                </a:gridCol>
              </a:tblGrid>
              <a:tr h="889908">
                <a:tc>
                  <a:txBody>
                    <a:bodyPr/>
                    <a:lstStyle/>
                    <a:p>
                      <a:r>
                        <a:rPr lang="en-US" b="1" dirty="0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Schwann Cell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Satellite Cell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072654"/>
                  </a:ext>
                </a:extLst>
              </a:tr>
              <a:tr h="889908">
                <a:tc>
                  <a:txBody>
                    <a:bodyPr/>
                    <a:lstStyle/>
                    <a:p>
                      <a:r>
                        <a:rPr lang="en-US" b="1" dirty="0"/>
                        <a:t>Location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Around axons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Around neuron cell bodies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604251"/>
                  </a:ext>
                </a:extLst>
              </a:tr>
              <a:tr h="889908">
                <a:tc>
                  <a:txBody>
                    <a:bodyPr/>
                    <a:lstStyle/>
                    <a:p>
                      <a:r>
                        <a:rPr lang="en-US" b="1" dirty="0"/>
                        <a:t>Function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Myelination &amp; regeneration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Support &amp; protection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421630"/>
                  </a:ext>
                </a:extLst>
              </a:tr>
              <a:tr h="889908">
                <a:tc>
                  <a:txBody>
                    <a:bodyPr/>
                    <a:lstStyle/>
                    <a:p>
                      <a:r>
                        <a:rPr lang="en-US" b="1" dirty="0"/>
                        <a:t>Found 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Peripheral nerves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Peripheral ganglia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14101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809" y="835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4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496832"/>
            <a:ext cx="11155680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6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6" y="496833"/>
            <a:ext cx="11147729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3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6832"/>
            <a:ext cx="11227242" cy="583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9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4" y="496833"/>
            <a:ext cx="11187486" cy="583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6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Number of Spinal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</a:t>
            </a:r>
            <a:r>
              <a:rPr lang="en-US" b="1" dirty="0"/>
              <a:t>31 pairs</a:t>
            </a:r>
            <a:endParaRPr lang="en-US" dirty="0"/>
          </a:p>
          <a:p>
            <a:r>
              <a:rPr lang="en-US" b="1" dirty="0"/>
              <a:t>8 Cervical (C1–C8)</a:t>
            </a:r>
            <a:endParaRPr lang="en-US" dirty="0"/>
          </a:p>
          <a:p>
            <a:r>
              <a:rPr lang="en-US" b="1" dirty="0"/>
              <a:t>12 Thoracic (T1–T12)</a:t>
            </a:r>
            <a:endParaRPr lang="en-US" dirty="0"/>
          </a:p>
          <a:p>
            <a:r>
              <a:rPr lang="en-US" b="1" dirty="0"/>
              <a:t>5 Lumbar (L1–L5)</a:t>
            </a:r>
            <a:endParaRPr lang="en-US" dirty="0"/>
          </a:p>
          <a:p>
            <a:r>
              <a:rPr lang="en-US" b="1" dirty="0"/>
              <a:t>5 Sacral (S1–S5)</a:t>
            </a:r>
            <a:endParaRPr lang="en-US" dirty="0"/>
          </a:p>
          <a:p>
            <a:r>
              <a:rPr lang="en-US" b="1" dirty="0"/>
              <a:t>1 Coccygeal (Co1)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2"/>
            <a:ext cx="11219290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4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Formation of a Typical Spinal </a:t>
            </a:r>
            <a:r>
              <a:rPr lang="en-US" b="1" dirty="0" smtClean="0"/>
              <a:t>Nerve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 </a:t>
            </a:r>
            <a:r>
              <a:rPr lang="en-US" dirty="0"/>
              <a:t>of:</a:t>
            </a:r>
          </a:p>
          <a:p>
            <a:pPr lvl="1"/>
            <a:r>
              <a:rPr lang="en-US" dirty="0"/>
              <a:t>Anterior root (motor fibers)</a:t>
            </a:r>
          </a:p>
          <a:p>
            <a:pPr lvl="1"/>
            <a:r>
              <a:rPr lang="en-US" dirty="0"/>
              <a:t>Posterior root (sensory fibers)</a:t>
            </a:r>
          </a:p>
          <a:p>
            <a:r>
              <a:rPr lang="en-US" dirty="0"/>
              <a:t>Occurs in the </a:t>
            </a:r>
            <a:r>
              <a:rPr lang="en-US" b="1" dirty="0"/>
              <a:t>intervertebral foramen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6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4" y="496833"/>
            <a:ext cx="11187486" cy="583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0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3"/>
            <a:ext cx="11251095" cy="58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1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Roots of Spinal Nerves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Posterior </a:t>
            </a:r>
            <a:r>
              <a:rPr lang="en-US" b="1" dirty="0"/>
              <a:t>(Dorsal) Root</a:t>
            </a:r>
            <a:endParaRPr lang="en-US" dirty="0"/>
          </a:p>
          <a:p>
            <a:r>
              <a:rPr lang="en-US" dirty="0"/>
              <a:t>Sensory (afferent)</a:t>
            </a:r>
          </a:p>
          <a:p>
            <a:r>
              <a:rPr lang="en-US" dirty="0"/>
              <a:t>Contains spinal ganglion</a:t>
            </a:r>
          </a:p>
          <a:p>
            <a:r>
              <a:rPr lang="en-US" dirty="0"/>
              <a:t>Cell bodies are </a:t>
            </a:r>
            <a:r>
              <a:rPr lang="en-US" b="1" dirty="0" err="1"/>
              <a:t>pseudounipolar</a:t>
            </a:r>
            <a:r>
              <a:rPr lang="en-US" b="1" dirty="0"/>
              <a:t> neurons</a:t>
            </a:r>
            <a:endParaRPr lang="en-US" dirty="0"/>
          </a:p>
          <a:p>
            <a:r>
              <a:rPr lang="en-US" b="1" dirty="0"/>
              <a:t>Anterior (Ventral) Root</a:t>
            </a:r>
            <a:endParaRPr lang="en-US" dirty="0"/>
          </a:p>
          <a:p>
            <a:r>
              <a:rPr lang="en-US" dirty="0"/>
              <a:t>Motor (efferent)</a:t>
            </a:r>
          </a:p>
          <a:p>
            <a:r>
              <a:rPr lang="en-US" dirty="0"/>
              <a:t>Fibers arise from anterior horn of spinal cord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3" y="496832"/>
            <a:ext cx="73152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9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282</Words>
  <Application>Microsoft Office PowerPoint</Application>
  <PresentationFormat>Widescreen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Organic</vt:lpstr>
      <vt:lpstr>HUMAN ANATOMY</vt:lpstr>
      <vt:lpstr>SPINAL NERVES</vt:lpstr>
      <vt:lpstr>PowerPoint Presentation</vt:lpstr>
      <vt:lpstr>Number of Spinal Nerves</vt:lpstr>
      <vt:lpstr>PowerPoint Presentation</vt:lpstr>
      <vt:lpstr>Formation of a Typical Spinal Nerve</vt:lpstr>
      <vt:lpstr>PowerPoint Presentation</vt:lpstr>
      <vt:lpstr>PowerPoint Presentation</vt:lpstr>
      <vt:lpstr>Roots of Spinal Nerves</vt:lpstr>
      <vt:lpstr>PowerPoint Presentation</vt:lpstr>
      <vt:lpstr>Branches of a Typical Spinal Nerve</vt:lpstr>
      <vt:lpstr>PowerPoint Presentation</vt:lpstr>
      <vt:lpstr>Anterior Ramus</vt:lpstr>
      <vt:lpstr>PowerPoint Presentation</vt:lpstr>
      <vt:lpstr>Posterior Ramus</vt:lpstr>
      <vt:lpstr>PowerPoint Presentation</vt:lpstr>
      <vt:lpstr>Rami Communicantes</vt:lpstr>
      <vt:lpstr>PowerPoint Presentation</vt:lpstr>
      <vt:lpstr>Dermatome</vt:lpstr>
      <vt:lpstr>SPECIALIZED SUPPORTING CELLS OF PERIPHERAL NERVOUS SYSTEM</vt:lpstr>
      <vt:lpstr>Summary Table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7</cp:revision>
  <dcterms:created xsi:type="dcterms:W3CDTF">2026-01-11T13:30:59Z</dcterms:created>
  <dcterms:modified xsi:type="dcterms:W3CDTF">2026-01-11T14:25:47Z</dcterms:modified>
</cp:coreProperties>
</file>