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8" r:id="rId3"/>
    <p:sldId id="257" r:id="rId4"/>
    <p:sldId id="259" r:id="rId5"/>
    <p:sldId id="261" r:id="rId6"/>
    <p:sldId id="260" r:id="rId7"/>
    <p:sldId id="270" r:id="rId8"/>
    <p:sldId id="262" r:id="rId9"/>
    <p:sldId id="263" r:id="rId10"/>
    <p:sldId id="264" r:id="rId11"/>
    <p:sldId id="265" r:id="rId12"/>
    <p:sldId id="266" r:id="rId13"/>
    <p:sldId id="267" r:id="rId14"/>
    <p:sldId id="274" r:id="rId15"/>
    <p:sldId id="268" r:id="rId16"/>
    <p:sldId id="275" r:id="rId17"/>
    <p:sldId id="269" r:id="rId18"/>
    <p:sldId id="276" r:id="rId19"/>
    <p:sldId id="271" r:id="rId20"/>
    <p:sldId id="272" r:id="rId21"/>
    <p:sldId id="273" r:id="rId22"/>
    <p:sldId id="280" r:id="rId23"/>
    <p:sldId id="277" r:id="rId24"/>
    <p:sldId id="278" r:id="rId2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80" d="100"/>
          <a:sy n="80" d="100"/>
        </p:scale>
        <p:origin x="10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1/11/2026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1/11/2026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1/11/2026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1/11/2026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1/11/2026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1/11/2026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1/11/2026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HUMAN ANATOMY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 smtClean="0"/>
              <a:t>BS RIT,OTT,MLT</a:t>
            </a:r>
          </a:p>
          <a:p>
            <a:r>
              <a:rPr lang="en-US" b="1" dirty="0" smtClean="0"/>
              <a:t>1</a:t>
            </a:r>
            <a:r>
              <a:rPr lang="en-US" b="1" baseline="30000" dirty="0" smtClean="0"/>
              <a:t>ST</a:t>
            </a:r>
            <a:r>
              <a:rPr lang="en-US" b="1" dirty="0" smtClean="0"/>
              <a:t> SEMESTER </a:t>
            </a:r>
          </a:p>
          <a:p>
            <a:r>
              <a:rPr lang="en-US" b="1" dirty="0" smtClean="0"/>
              <a:t>DR DANISH</a:t>
            </a:r>
            <a:endParaRPr lang="en-US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45426" y="1407381"/>
            <a:ext cx="731521" cy="463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276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5030" y="496833"/>
            <a:ext cx="11227241" cy="581650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73863" y="496832"/>
            <a:ext cx="731521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10294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Branches of a Typical Spinal Nerve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After </a:t>
            </a:r>
            <a:r>
              <a:rPr lang="en-US" dirty="0"/>
              <a:t>formation, spinal nerve divides into:</a:t>
            </a:r>
          </a:p>
          <a:p>
            <a:r>
              <a:rPr lang="en-US" b="1" dirty="0"/>
              <a:t>Anterior (ventral) ramus</a:t>
            </a:r>
            <a:endParaRPr lang="en-US" dirty="0"/>
          </a:p>
          <a:p>
            <a:r>
              <a:rPr lang="en-US" b="1" dirty="0"/>
              <a:t>Posterior (dorsal) ramus</a:t>
            </a:r>
            <a:endParaRPr lang="en-US" dirty="0"/>
          </a:p>
          <a:p>
            <a:r>
              <a:rPr lang="en-US" b="1" dirty="0"/>
              <a:t>Meningeal branch</a:t>
            </a:r>
            <a:endParaRPr lang="en-US" dirty="0"/>
          </a:p>
          <a:p>
            <a:r>
              <a:rPr lang="en-US" b="1" dirty="0"/>
              <a:t>Rami </a:t>
            </a:r>
            <a:r>
              <a:rPr lang="en-US" b="1" dirty="0" err="1"/>
              <a:t>communicantes</a:t>
            </a:r>
            <a:endParaRPr lang="en-US" dirty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73863" y="496832"/>
            <a:ext cx="731521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481414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48640" y="496832"/>
            <a:ext cx="11155680" cy="587216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73863" y="496832"/>
            <a:ext cx="731521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65841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Anterior Ramus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Supplies</a:t>
            </a:r>
            <a:r>
              <a:rPr lang="en-US" dirty="0"/>
              <a:t>:</a:t>
            </a:r>
          </a:p>
          <a:p>
            <a:pPr lvl="1"/>
            <a:r>
              <a:rPr lang="en-US" dirty="0"/>
              <a:t>Limbs</a:t>
            </a:r>
          </a:p>
          <a:p>
            <a:pPr lvl="1"/>
            <a:r>
              <a:rPr lang="en-US" dirty="0"/>
              <a:t>Anterolateral trunk</a:t>
            </a:r>
          </a:p>
          <a:p>
            <a:r>
              <a:rPr lang="en-US" dirty="0"/>
              <a:t>Forms </a:t>
            </a:r>
            <a:r>
              <a:rPr lang="en-US" b="1" dirty="0"/>
              <a:t>nerve </a:t>
            </a:r>
            <a:r>
              <a:rPr lang="en-US" b="1" dirty="0" smtClean="0"/>
              <a:t>plexuses(except thoracic region)</a:t>
            </a:r>
            <a:r>
              <a:rPr lang="en-US" dirty="0" smtClean="0"/>
              <a:t> 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73863" y="496832"/>
            <a:ext cx="731521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606667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48640" y="496832"/>
            <a:ext cx="11155680" cy="587216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73863" y="496832"/>
            <a:ext cx="731521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211450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Posterior Ramus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Supplies</a:t>
            </a:r>
            <a:r>
              <a:rPr lang="en-US" dirty="0"/>
              <a:t>:</a:t>
            </a:r>
          </a:p>
          <a:p>
            <a:pPr lvl="1"/>
            <a:r>
              <a:rPr lang="en-US" dirty="0"/>
              <a:t>Deep muscles of back</a:t>
            </a:r>
          </a:p>
          <a:p>
            <a:pPr lvl="1"/>
            <a:r>
              <a:rPr lang="en-US" dirty="0"/>
              <a:t>Skin of back</a:t>
            </a:r>
          </a:p>
          <a:p>
            <a:r>
              <a:rPr lang="en-US" dirty="0"/>
              <a:t>Does </a:t>
            </a:r>
            <a:r>
              <a:rPr lang="en-US" b="1" dirty="0"/>
              <a:t>not form plexuses</a:t>
            </a:r>
            <a:endParaRPr lang="en-US" dirty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73863" y="496832"/>
            <a:ext cx="731521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442317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48640" y="496832"/>
            <a:ext cx="11155680" cy="587216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73863" y="496832"/>
            <a:ext cx="731521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245874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Rami </a:t>
            </a:r>
            <a:r>
              <a:rPr lang="en-US" b="1" dirty="0" err="1"/>
              <a:t>Communicantes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Connect </a:t>
            </a:r>
            <a:r>
              <a:rPr lang="en-US" dirty="0"/>
              <a:t>spinal nerve to </a:t>
            </a:r>
            <a:r>
              <a:rPr lang="en-US" b="1" dirty="0"/>
              <a:t>sympathetic trunk</a:t>
            </a:r>
            <a:endParaRPr lang="en-US" dirty="0"/>
          </a:p>
          <a:p>
            <a:r>
              <a:rPr lang="en-US" dirty="0"/>
              <a:t>Two types:</a:t>
            </a:r>
          </a:p>
          <a:p>
            <a:pPr lvl="1"/>
            <a:r>
              <a:rPr lang="en-US" b="1" dirty="0"/>
              <a:t>White rami </a:t>
            </a:r>
            <a:r>
              <a:rPr lang="en-US" b="1" dirty="0" err="1"/>
              <a:t>communicantes</a:t>
            </a:r>
            <a:r>
              <a:rPr lang="en-US" dirty="0"/>
              <a:t> (T1–L2)</a:t>
            </a:r>
          </a:p>
          <a:p>
            <a:pPr lvl="1"/>
            <a:r>
              <a:rPr lang="en-US" b="1" dirty="0"/>
              <a:t>Grey rami </a:t>
            </a:r>
            <a:r>
              <a:rPr lang="en-US" b="1" dirty="0" err="1"/>
              <a:t>communicantes</a:t>
            </a:r>
            <a:r>
              <a:rPr lang="en-US" dirty="0"/>
              <a:t> (all spinal nerves)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73863" y="496832"/>
            <a:ext cx="731521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658320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48640" y="496832"/>
            <a:ext cx="11155680" cy="587216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73863" y="496832"/>
            <a:ext cx="731521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963064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Dermatome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Area </a:t>
            </a:r>
            <a:r>
              <a:rPr lang="en-US" dirty="0"/>
              <a:t>of skin supplied by </a:t>
            </a:r>
            <a:r>
              <a:rPr lang="en-US" b="1" dirty="0"/>
              <a:t>one spinal nerve</a:t>
            </a:r>
            <a:endParaRPr lang="en-US" dirty="0"/>
          </a:p>
          <a:p>
            <a:r>
              <a:rPr lang="en-US" dirty="0"/>
              <a:t>Clinically important for:</a:t>
            </a:r>
          </a:p>
          <a:p>
            <a:pPr lvl="1"/>
            <a:r>
              <a:rPr lang="en-US" dirty="0"/>
              <a:t>Nerve root lesions</a:t>
            </a:r>
          </a:p>
          <a:p>
            <a:pPr lvl="1"/>
            <a:r>
              <a:rPr lang="en-US" dirty="0"/>
              <a:t>Spinal injuries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73863" y="496832"/>
            <a:ext cx="731521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77831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SPINAL NERVES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Spinal </a:t>
            </a:r>
            <a:r>
              <a:rPr lang="en-US" dirty="0"/>
              <a:t>nerves are </a:t>
            </a:r>
            <a:r>
              <a:rPr lang="en-US" b="1" dirty="0"/>
              <a:t>mixed nerves</a:t>
            </a:r>
            <a:endParaRPr lang="en-US" dirty="0"/>
          </a:p>
          <a:p>
            <a:r>
              <a:rPr lang="en-US" dirty="0"/>
              <a:t>Each spinal nerve is formed by:</a:t>
            </a:r>
          </a:p>
          <a:p>
            <a:pPr lvl="1"/>
            <a:r>
              <a:rPr lang="en-US" b="1" dirty="0"/>
              <a:t>Anterior (ventral) root</a:t>
            </a:r>
            <a:r>
              <a:rPr lang="en-US" dirty="0"/>
              <a:t> – motor</a:t>
            </a:r>
          </a:p>
          <a:p>
            <a:pPr lvl="1"/>
            <a:r>
              <a:rPr lang="en-US" b="1" dirty="0"/>
              <a:t>Posterior (dorsal) root</a:t>
            </a:r>
            <a:r>
              <a:rPr lang="en-US" dirty="0"/>
              <a:t> – sensory</a:t>
            </a:r>
          </a:p>
          <a:p>
            <a:r>
              <a:rPr lang="en-US" dirty="0"/>
              <a:t>Posterior root has a </a:t>
            </a:r>
            <a:r>
              <a:rPr lang="en-US" b="1" dirty="0"/>
              <a:t>spinal (dorsal root) ganglion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73863" y="496832"/>
            <a:ext cx="731521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78716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SPECIALIZED SUPPORTING CELLS OF PERIPHERAL NERVOUS SYSTEM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Main types:</a:t>
            </a:r>
          </a:p>
          <a:p>
            <a:r>
              <a:rPr lang="fr-FR" b="1" dirty="0"/>
              <a:t>Schwann </a:t>
            </a:r>
            <a:r>
              <a:rPr lang="fr-FR" b="1" dirty="0" err="1"/>
              <a:t>cells</a:t>
            </a:r>
            <a:endParaRPr lang="fr-FR" dirty="0"/>
          </a:p>
          <a:p>
            <a:r>
              <a:rPr lang="fr-FR" b="1" dirty="0"/>
              <a:t>Satellite </a:t>
            </a:r>
            <a:r>
              <a:rPr lang="fr-FR" b="1" dirty="0" err="1"/>
              <a:t>cells</a:t>
            </a:r>
            <a:endParaRPr lang="fr-FR" dirty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73863" y="496832"/>
            <a:ext cx="731521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250763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Summary Table</a:t>
            </a:r>
            <a:endParaRPr lang="en-US" b="1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3457049"/>
              </p:ext>
            </p:extLst>
          </p:nvPr>
        </p:nvGraphicFramePr>
        <p:xfrm>
          <a:off x="1653209" y="2547256"/>
          <a:ext cx="9601200" cy="3559632"/>
        </p:xfrm>
        <a:graphic>
          <a:graphicData uri="http://schemas.openxmlformats.org/drawingml/2006/table">
            <a:tbl>
              <a:tblPr/>
              <a:tblGrid>
                <a:gridCol w="3200400">
                  <a:extLst>
                    <a:ext uri="{9D8B030D-6E8A-4147-A177-3AD203B41FA5}">
                      <a16:colId xmlns:a16="http://schemas.microsoft.com/office/drawing/2014/main" val="2350385599"/>
                    </a:ext>
                  </a:extLst>
                </a:gridCol>
                <a:gridCol w="3200400">
                  <a:extLst>
                    <a:ext uri="{9D8B030D-6E8A-4147-A177-3AD203B41FA5}">
                      <a16:colId xmlns:a16="http://schemas.microsoft.com/office/drawing/2014/main" val="2213663925"/>
                    </a:ext>
                  </a:extLst>
                </a:gridCol>
                <a:gridCol w="3200400">
                  <a:extLst>
                    <a:ext uri="{9D8B030D-6E8A-4147-A177-3AD203B41FA5}">
                      <a16:colId xmlns:a16="http://schemas.microsoft.com/office/drawing/2014/main" val="1627431404"/>
                    </a:ext>
                  </a:extLst>
                </a:gridCol>
              </a:tblGrid>
              <a:tr h="889908">
                <a:tc>
                  <a:txBody>
                    <a:bodyPr/>
                    <a:lstStyle/>
                    <a:p>
                      <a:r>
                        <a:rPr lang="en-US" b="1" dirty="0"/>
                        <a:t>Feature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Schwann Cell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Satellite Cell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55072654"/>
                  </a:ext>
                </a:extLst>
              </a:tr>
              <a:tr h="889908">
                <a:tc>
                  <a:txBody>
                    <a:bodyPr/>
                    <a:lstStyle/>
                    <a:p>
                      <a:r>
                        <a:rPr lang="en-US" b="1" dirty="0"/>
                        <a:t>Location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Around axons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Around neuron cell bodies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63604251"/>
                  </a:ext>
                </a:extLst>
              </a:tr>
              <a:tr h="889908">
                <a:tc>
                  <a:txBody>
                    <a:bodyPr/>
                    <a:lstStyle/>
                    <a:p>
                      <a:r>
                        <a:rPr lang="en-US" b="1" dirty="0"/>
                        <a:t>Function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Myelination &amp; regeneration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Support &amp; protection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29421630"/>
                  </a:ext>
                </a:extLst>
              </a:tr>
              <a:tr h="889908">
                <a:tc>
                  <a:txBody>
                    <a:bodyPr/>
                    <a:lstStyle/>
                    <a:p>
                      <a:r>
                        <a:rPr lang="en-US" b="1" dirty="0"/>
                        <a:t>Found in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Peripheral nerves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Peripheral ganglia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43141010"/>
                  </a:ext>
                </a:extLst>
              </a:tr>
            </a:tbl>
          </a:graphicData>
        </a:graphic>
      </p:graphicFrame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73863" y="496832"/>
            <a:ext cx="731521" cy="485300"/>
          </a:xfrm>
          <a:prstGeom prst="rect">
            <a:avLst/>
          </a:prstGeom>
        </p:spPr>
      </p:pic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357809" y="835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874975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48640" y="496832"/>
            <a:ext cx="11155680" cy="587216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73863" y="496832"/>
            <a:ext cx="731521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057625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32736" y="496833"/>
            <a:ext cx="11147729" cy="588011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73863" y="496832"/>
            <a:ext cx="731521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053694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77078" y="496832"/>
            <a:ext cx="11227242" cy="583240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73863" y="496832"/>
            <a:ext cx="731521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54962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16834" y="496833"/>
            <a:ext cx="11187486" cy="583240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73863" y="496832"/>
            <a:ext cx="731521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39671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Number of Spinal Nerves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Total </a:t>
            </a:r>
            <a:r>
              <a:rPr lang="en-US" b="1" dirty="0"/>
              <a:t>31 pairs</a:t>
            </a:r>
            <a:endParaRPr lang="en-US" dirty="0"/>
          </a:p>
          <a:p>
            <a:r>
              <a:rPr lang="en-US" b="1" dirty="0"/>
              <a:t>8 Cervical (C1–C8)</a:t>
            </a:r>
            <a:endParaRPr lang="en-US" dirty="0"/>
          </a:p>
          <a:p>
            <a:r>
              <a:rPr lang="en-US" b="1" dirty="0"/>
              <a:t>12 Thoracic (T1–T12)</a:t>
            </a:r>
            <a:endParaRPr lang="en-US" dirty="0"/>
          </a:p>
          <a:p>
            <a:r>
              <a:rPr lang="en-US" b="1" dirty="0"/>
              <a:t>5 Lumbar (L1–L5)</a:t>
            </a:r>
            <a:endParaRPr lang="en-US" dirty="0"/>
          </a:p>
          <a:p>
            <a:r>
              <a:rPr lang="en-US" b="1" dirty="0"/>
              <a:t>5 Sacral (S1–S5)</a:t>
            </a:r>
            <a:endParaRPr lang="en-US" dirty="0"/>
          </a:p>
          <a:p>
            <a:r>
              <a:rPr lang="en-US" b="1" dirty="0"/>
              <a:t>1 Coccygeal (Co1)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73863" y="496832"/>
            <a:ext cx="731521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81993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5030" y="496832"/>
            <a:ext cx="11219290" cy="588806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73863" y="496832"/>
            <a:ext cx="731521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52466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Formation of a Typical Spinal </a:t>
            </a:r>
            <a:r>
              <a:rPr lang="en-US" b="1" dirty="0" smtClean="0"/>
              <a:t>Nerve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Union </a:t>
            </a:r>
            <a:r>
              <a:rPr lang="en-US" dirty="0"/>
              <a:t>of:</a:t>
            </a:r>
          </a:p>
          <a:p>
            <a:pPr lvl="1"/>
            <a:r>
              <a:rPr lang="en-US" dirty="0"/>
              <a:t>Anterior root (motor fibers)</a:t>
            </a:r>
          </a:p>
          <a:p>
            <a:pPr lvl="1"/>
            <a:r>
              <a:rPr lang="en-US" dirty="0"/>
              <a:t>Posterior root (sensory fibers)</a:t>
            </a:r>
          </a:p>
          <a:p>
            <a:r>
              <a:rPr lang="en-US" dirty="0"/>
              <a:t>Occurs in the </a:t>
            </a:r>
            <a:r>
              <a:rPr lang="en-US" b="1" dirty="0"/>
              <a:t>intervertebral foramen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73863" y="496832"/>
            <a:ext cx="731521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54633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16834" y="496833"/>
            <a:ext cx="11187486" cy="583240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73863" y="496832"/>
            <a:ext cx="731521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88001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5030" y="496833"/>
            <a:ext cx="11251095" cy="585626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73863" y="496832"/>
            <a:ext cx="731521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15104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Roots of Spinal Nerves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b="1" dirty="0" smtClean="0"/>
              <a:t>Posterior </a:t>
            </a:r>
            <a:r>
              <a:rPr lang="en-US" b="1" dirty="0"/>
              <a:t>(Dorsal) Root</a:t>
            </a:r>
            <a:endParaRPr lang="en-US" dirty="0"/>
          </a:p>
          <a:p>
            <a:r>
              <a:rPr lang="en-US" dirty="0"/>
              <a:t>Sensory (afferent)</a:t>
            </a:r>
          </a:p>
          <a:p>
            <a:r>
              <a:rPr lang="en-US" dirty="0"/>
              <a:t>Contains spinal ganglion</a:t>
            </a:r>
          </a:p>
          <a:p>
            <a:r>
              <a:rPr lang="en-US" dirty="0"/>
              <a:t>Cell bodies are </a:t>
            </a:r>
            <a:r>
              <a:rPr lang="en-US" b="1" dirty="0" err="1"/>
              <a:t>pseudounipolar</a:t>
            </a:r>
            <a:r>
              <a:rPr lang="en-US" b="1" dirty="0"/>
              <a:t> neurons</a:t>
            </a:r>
            <a:endParaRPr lang="en-US" dirty="0"/>
          </a:p>
          <a:p>
            <a:r>
              <a:rPr lang="en-US" b="1" dirty="0"/>
              <a:t>Anterior (Ventral) Root</a:t>
            </a:r>
            <a:endParaRPr lang="en-US" dirty="0"/>
          </a:p>
          <a:p>
            <a:r>
              <a:rPr lang="en-US" dirty="0"/>
              <a:t>Motor (efferent)</a:t>
            </a:r>
          </a:p>
          <a:p>
            <a:r>
              <a:rPr lang="en-US" dirty="0"/>
              <a:t>Fibers arise from anterior horn of spinal cord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73863" y="496832"/>
            <a:ext cx="731521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682945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54</TotalTime>
  <Words>282</Words>
  <Application>Microsoft Office PowerPoint</Application>
  <PresentationFormat>Widescreen</PresentationFormat>
  <Paragraphs>73</Paragraphs>
  <Slides>24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7" baseType="lpstr">
      <vt:lpstr>Arial</vt:lpstr>
      <vt:lpstr>Garamond</vt:lpstr>
      <vt:lpstr>Organic</vt:lpstr>
      <vt:lpstr>HUMAN ANATOMY</vt:lpstr>
      <vt:lpstr>SPINAL NERVES</vt:lpstr>
      <vt:lpstr>PowerPoint Presentation</vt:lpstr>
      <vt:lpstr>Number of Spinal Nerves</vt:lpstr>
      <vt:lpstr>PowerPoint Presentation</vt:lpstr>
      <vt:lpstr>Formation of a Typical Spinal Nerve</vt:lpstr>
      <vt:lpstr>PowerPoint Presentation</vt:lpstr>
      <vt:lpstr>PowerPoint Presentation</vt:lpstr>
      <vt:lpstr>Roots of Spinal Nerves</vt:lpstr>
      <vt:lpstr>PowerPoint Presentation</vt:lpstr>
      <vt:lpstr>Branches of a Typical Spinal Nerve</vt:lpstr>
      <vt:lpstr>PowerPoint Presentation</vt:lpstr>
      <vt:lpstr>Anterior Ramus</vt:lpstr>
      <vt:lpstr>PowerPoint Presentation</vt:lpstr>
      <vt:lpstr>Posterior Ramus</vt:lpstr>
      <vt:lpstr>PowerPoint Presentation</vt:lpstr>
      <vt:lpstr>Rami Communicantes</vt:lpstr>
      <vt:lpstr>PowerPoint Presentation</vt:lpstr>
      <vt:lpstr>Dermatome</vt:lpstr>
      <vt:lpstr>SPECIALIZED SUPPORTING CELLS OF PERIPHERAL NERVOUS SYSTEM</vt:lpstr>
      <vt:lpstr>Summary Table</vt:lpstr>
      <vt:lpstr>PowerPoint Presentation</vt:lpstr>
      <vt:lpstr>PowerPoint Presentation</vt:lpstr>
      <vt:lpstr>PowerPoint Presentation</vt:lpstr>
    </vt:vector>
  </TitlesOfParts>
  <Company>MRT www.Win2Farsi.com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HUMAN ANATOMY</dc:title>
  <dc:creator>Moorche</dc:creator>
  <cp:lastModifiedBy>Moorche</cp:lastModifiedBy>
  <cp:revision>7</cp:revision>
  <dcterms:created xsi:type="dcterms:W3CDTF">2026-01-11T13:30:59Z</dcterms:created>
  <dcterms:modified xsi:type="dcterms:W3CDTF">2026-01-11T14:25:47Z</dcterms:modified>
</cp:coreProperties>
</file>