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4" r:id="rId4"/>
    <p:sldId id="285" r:id="rId5"/>
    <p:sldId id="286" r:id="rId6"/>
    <p:sldId id="287" r:id="rId7"/>
    <p:sldId id="290" r:id="rId8"/>
    <p:sldId id="291" r:id="rId9"/>
    <p:sldId id="292" r:id="rId10"/>
    <p:sldId id="283" r:id="rId11"/>
    <p:sldId id="28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Persuation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859912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BS-MLT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SEMESTER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Ms. Shehwar Saeed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311" y="1397883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6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  <p:pic>
        <p:nvPicPr>
          <p:cNvPr id="1032" name="Picture 8" descr="3D Beige Question Mark. Symbol Of Inquiry And Curiosity In Minimalist  Design Isolated On Transparent Background 68285074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3" y="2285999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6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Wooden Block 'Thank You' Message on Beige Background · Free 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71500"/>
            <a:ext cx="108966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7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Persuasion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Definition</a:t>
            </a:r>
            <a:endParaRPr lang="en-US" dirty="0"/>
          </a:p>
          <a:p>
            <a:r>
              <a:rPr lang="en-US" dirty="0" smtClean="0"/>
              <a:t>Persuasion </a:t>
            </a:r>
            <a:r>
              <a:rPr lang="en-US" dirty="0"/>
              <a:t>is the process by which attitudes, beliefs, or behaviors are changed through communication, rather than force or coercion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Routes to Persuasion (Elaboration Likelihood Model – </a:t>
            </a:r>
            <a:r>
              <a:rPr lang="en-US" b="1" dirty="0" smtClean="0"/>
              <a:t>ELM)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b="1" dirty="0"/>
              <a:t>. Central Route</a:t>
            </a:r>
            <a:endParaRPr lang="en-US" dirty="0"/>
          </a:p>
          <a:p>
            <a:r>
              <a:rPr lang="en-US" dirty="0"/>
              <a:t>	Careful thinking about arguments</a:t>
            </a:r>
          </a:p>
          <a:p>
            <a:r>
              <a:rPr lang="en-US" dirty="0"/>
              <a:t>	</a:t>
            </a:r>
            <a:r>
              <a:rPr lang="en-US" dirty="0" smtClean="0"/>
              <a:t>Occurs </a:t>
            </a:r>
            <a:r>
              <a:rPr lang="en-US" dirty="0"/>
              <a:t>when motivation and ability are high</a:t>
            </a:r>
          </a:p>
          <a:p>
            <a:r>
              <a:rPr lang="en-US" dirty="0"/>
              <a:t>	</a:t>
            </a:r>
            <a:r>
              <a:rPr lang="en-US" dirty="0" smtClean="0"/>
              <a:t>Leads </a:t>
            </a:r>
            <a:r>
              <a:rPr lang="en-US" dirty="0"/>
              <a:t>to long-lasting attitude change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2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Persuasion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b="1" dirty="0"/>
              <a:t>Peripheral Route</a:t>
            </a:r>
            <a:endParaRPr lang="en-US" dirty="0"/>
          </a:p>
          <a:p>
            <a:r>
              <a:rPr lang="en-US" dirty="0" smtClean="0"/>
              <a:t>Focus </a:t>
            </a:r>
            <a:r>
              <a:rPr lang="en-US" dirty="0"/>
              <a:t>on cues (attractiveness, slogans, emotions)</a:t>
            </a:r>
          </a:p>
          <a:p>
            <a:r>
              <a:rPr lang="en-US" dirty="0" smtClean="0"/>
              <a:t>Occurs </a:t>
            </a:r>
            <a:r>
              <a:rPr lang="en-US" dirty="0"/>
              <a:t>when motivation or ability is low</a:t>
            </a:r>
          </a:p>
          <a:p>
            <a:r>
              <a:rPr lang="en-US" dirty="0" smtClean="0"/>
              <a:t>Leads </a:t>
            </a:r>
            <a:r>
              <a:rPr lang="en-US" dirty="0"/>
              <a:t>to temporary attitude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Elements of Persuasion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900" dirty="0"/>
              <a:t>Persuasion depends on four basic elements, often explained through the Yale Model of </a:t>
            </a:r>
            <a:r>
              <a:rPr lang="en-US" sz="2900" dirty="0" smtClean="0"/>
              <a:t>Persuasion</a:t>
            </a:r>
          </a:p>
          <a:p>
            <a:pPr marL="0" indent="0" algn="ctr">
              <a:buNone/>
            </a:pPr>
            <a:r>
              <a:rPr lang="en-US" sz="3200" b="1" dirty="0" smtClean="0"/>
              <a:t>Source </a:t>
            </a:r>
            <a:r>
              <a:rPr lang="en-US" sz="3200" b="1" dirty="0"/>
              <a:t>→ Message → Channel → </a:t>
            </a:r>
            <a:r>
              <a:rPr lang="en-US" sz="3200" b="1" dirty="0" smtClean="0"/>
              <a:t>Audience.</a:t>
            </a:r>
            <a:endParaRPr lang="en-US" sz="3200" b="1" dirty="0"/>
          </a:p>
          <a:p>
            <a:pPr marL="0" indent="0">
              <a:buNone/>
            </a:pPr>
            <a:r>
              <a:rPr lang="en-US" sz="2900" b="1" dirty="0"/>
              <a:t>1. Source</a:t>
            </a:r>
            <a:r>
              <a:rPr lang="en-US" sz="2900" dirty="0"/>
              <a:t> (Communicator</a:t>
            </a:r>
            <a:r>
              <a:rPr lang="en-US" sz="2900" dirty="0" smtClean="0"/>
              <a:t>)</a:t>
            </a:r>
            <a:endParaRPr lang="en-US" sz="2900" dirty="0"/>
          </a:p>
          <a:p>
            <a:r>
              <a:rPr lang="en-US" sz="2900" dirty="0"/>
              <a:t>Who delivers the </a:t>
            </a:r>
            <a:r>
              <a:rPr lang="en-US" sz="2900" dirty="0" smtClean="0"/>
              <a:t>message</a:t>
            </a:r>
            <a:endParaRPr lang="en-US" sz="2900" dirty="0"/>
          </a:p>
          <a:p>
            <a:pPr marL="0" indent="0">
              <a:buNone/>
            </a:pPr>
            <a:r>
              <a:rPr lang="en-US" sz="2900" b="1" dirty="0"/>
              <a:t>Important source factors:</a:t>
            </a:r>
          </a:p>
          <a:p>
            <a:r>
              <a:rPr lang="en-US" sz="2900" b="1" dirty="0"/>
              <a:t>Credibility </a:t>
            </a:r>
            <a:r>
              <a:rPr lang="en-US" sz="2900" dirty="0"/>
              <a:t>– expertise and trustworthiness</a:t>
            </a:r>
          </a:p>
          <a:p>
            <a:r>
              <a:rPr lang="en-US" sz="2900" b="1" dirty="0"/>
              <a:t>Attractiveness</a:t>
            </a:r>
            <a:r>
              <a:rPr lang="en-US" sz="2900" dirty="0"/>
              <a:t> – physical appeal, likability</a:t>
            </a:r>
          </a:p>
          <a:p>
            <a:pPr marL="0" indent="0">
              <a:buNone/>
            </a:pP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3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Elements of Persuasion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Similarity – </a:t>
            </a:r>
            <a:r>
              <a:rPr lang="en-US" dirty="0"/>
              <a:t>people are persuaded more by those like them</a:t>
            </a:r>
          </a:p>
          <a:p>
            <a:r>
              <a:rPr lang="en-US" b="1" dirty="0"/>
              <a:t>Confidence </a:t>
            </a:r>
            <a:r>
              <a:rPr lang="en-US" dirty="0"/>
              <a:t>– confident speakers are more convincing </a:t>
            </a:r>
          </a:p>
          <a:p>
            <a:pPr marL="0" indent="0">
              <a:buNone/>
            </a:pPr>
            <a:r>
              <a:rPr lang="en-US" b="1" dirty="0" smtClean="0"/>
              <a:t>Example</a:t>
            </a:r>
            <a:r>
              <a:rPr lang="en-US" b="1" dirty="0"/>
              <a:t>:</a:t>
            </a:r>
          </a:p>
          <a:p>
            <a:r>
              <a:rPr lang="en-US" dirty="0"/>
              <a:t>A doctor giving health </a:t>
            </a:r>
            <a:r>
              <a:rPr lang="en-US" dirty="0" smtClean="0"/>
              <a:t>advice</a:t>
            </a:r>
          </a:p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b="1" dirty="0"/>
              <a:t>. Message</a:t>
            </a:r>
            <a:endParaRPr lang="en-US" dirty="0"/>
          </a:p>
          <a:p>
            <a:r>
              <a:rPr lang="en-US" dirty="0"/>
              <a:t>What is said</a:t>
            </a:r>
          </a:p>
          <a:p>
            <a:pPr marL="0" indent="0">
              <a:buNone/>
            </a:pPr>
            <a:r>
              <a:rPr lang="en-US" b="1" dirty="0"/>
              <a:t>Message characteristics:</a:t>
            </a:r>
            <a:endParaRPr lang="en-US" dirty="0"/>
          </a:p>
          <a:p>
            <a:r>
              <a:rPr lang="en-US" dirty="0"/>
              <a:t>Logical appeals (facts, reasoning)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Elements of Persuasion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Emotional appeals (fear, happiness, sympathy)</a:t>
            </a:r>
          </a:p>
          <a:p>
            <a:r>
              <a:rPr lang="en-US" dirty="0"/>
              <a:t>One-sided message – only one viewpoint</a:t>
            </a:r>
          </a:p>
          <a:p>
            <a:r>
              <a:rPr lang="en-US" dirty="0" smtClean="0"/>
              <a:t>Two-sided </a:t>
            </a:r>
            <a:r>
              <a:rPr lang="en-US" dirty="0"/>
              <a:t>message – both pros and cons (more effective with educated audiences</a:t>
            </a:r>
            <a:r>
              <a:rPr lang="en-US" dirty="0" smtClean="0"/>
              <a:t>)</a:t>
            </a:r>
          </a:p>
          <a:p>
            <a:r>
              <a:rPr lang="en-US" dirty="0"/>
              <a:t>Fear appeals – effective when paired with a solution</a:t>
            </a:r>
          </a:p>
          <a:p>
            <a:r>
              <a:rPr lang="en-US" dirty="0"/>
              <a:t>Repetition – increases acceptance]</a:t>
            </a:r>
          </a:p>
          <a:p>
            <a:r>
              <a:rPr lang="en-US" dirty="0"/>
              <a:t>Example:</a:t>
            </a:r>
          </a:p>
          <a:p>
            <a:r>
              <a:rPr lang="en-US" dirty="0"/>
              <a:t>Anti-smoking ads showing health risks and quitting methods.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Elements of Persuasion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smtClean="0"/>
              <a:t>Channel</a:t>
            </a:r>
            <a:endParaRPr lang="en-US" dirty="0"/>
          </a:p>
          <a:p>
            <a:r>
              <a:rPr lang="en-US" dirty="0"/>
              <a:t>How the message is delivered?</a:t>
            </a:r>
          </a:p>
          <a:p>
            <a:pPr marL="0" indent="0">
              <a:buNone/>
            </a:pPr>
            <a:r>
              <a:rPr lang="en-US" b="1" dirty="0"/>
              <a:t>Types of channels:</a:t>
            </a:r>
          </a:p>
          <a:p>
            <a:r>
              <a:rPr lang="en-US" dirty="0"/>
              <a:t>	</a:t>
            </a:r>
            <a:r>
              <a:rPr lang="en-US" dirty="0" smtClean="0"/>
              <a:t>Face-to-face </a:t>
            </a:r>
            <a:r>
              <a:rPr lang="en-US" dirty="0"/>
              <a:t>communication</a:t>
            </a:r>
          </a:p>
          <a:p>
            <a:r>
              <a:rPr lang="en-US" dirty="0"/>
              <a:t>	</a:t>
            </a:r>
            <a:r>
              <a:rPr lang="en-US" dirty="0" smtClean="0"/>
              <a:t>Television</a:t>
            </a:r>
            <a:r>
              <a:rPr lang="en-US" dirty="0"/>
              <a:t>, radio</a:t>
            </a:r>
          </a:p>
          <a:p>
            <a:r>
              <a:rPr lang="en-US" dirty="0"/>
              <a:t>	</a:t>
            </a:r>
            <a:r>
              <a:rPr lang="en-US" dirty="0" smtClean="0"/>
              <a:t>Social </a:t>
            </a:r>
            <a:r>
              <a:rPr lang="en-US" dirty="0"/>
              <a:t>media and internet</a:t>
            </a:r>
          </a:p>
          <a:p>
            <a:r>
              <a:rPr lang="en-US" dirty="0"/>
              <a:t>	</a:t>
            </a:r>
            <a:r>
              <a:rPr lang="en-US" dirty="0" smtClean="0"/>
              <a:t>Written </a:t>
            </a:r>
            <a:r>
              <a:rPr lang="en-US" dirty="0"/>
              <a:t>materials (posters, newspapers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Face-to-face </a:t>
            </a:r>
            <a:r>
              <a:rPr lang="en-US" dirty="0"/>
              <a:t>communication is usually more persuasive.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Elements of Persuasion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r>
              <a:rPr lang="en-US" b="1" dirty="0" smtClean="0"/>
              <a:t>4</a:t>
            </a:r>
            <a:r>
              <a:rPr lang="en-US" sz="2900" b="1" dirty="0"/>
              <a:t>. Audience (Receiver</a:t>
            </a:r>
            <a:r>
              <a:rPr lang="en-US" sz="2900" b="1" dirty="0" smtClean="0"/>
              <a:t>)</a:t>
            </a:r>
            <a:endParaRPr lang="en-US" sz="2900" dirty="0"/>
          </a:p>
          <a:p>
            <a:r>
              <a:rPr lang="en-US" sz="2900" dirty="0"/>
              <a:t>To whom the message is </a:t>
            </a:r>
            <a:r>
              <a:rPr lang="en-US" sz="2900" dirty="0" smtClean="0"/>
              <a:t>addressed</a:t>
            </a:r>
            <a:endParaRPr lang="en-US" sz="2900" dirty="0"/>
          </a:p>
          <a:p>
            <a:pPr marL="0" indent="0">
              <a:buNone/>
            </a:pPr>
            <a:r>
              <a:rPr lang="en-US" sz="2900" b="1" dirty="0"/>
              <a:t>Audience characteristics:</a:t>
            </a:r>
          </a:p>
          <a:p>
            <a:r>
              <a:rPr lang="en-US" sz="2900" dirty="0"/>
              <a:t>	Age</a:t>
            </a:r>
          </a:p>
          <a:p>
            <a:r>
              <a:rPr lang="en-US" sz="2900" dirty="0"/>
              <a:t>	Intelligence</a:t>
            </a:r>
          </a:p>
          <a:p>
            <a:r>
              <a:rPr lang="en-US" sz="2900" dirty="0"/>
              <a:t>	Personality</a:t>
            </a:r>
          </a:p>
          <a:p>
            <a:r>
              <a:rPr lang="en-US" sz="2900" dirty="0"/>
              <a:t>	Self-esteem</a:t>
            </a:r>
          </a:p>
          <a:p>
            <a:r>
              <a:rPr lang="en-US" sz="2900" dirty="0"/>
              <a:t>	</a:t>
            </a:r>
            <a:r>
              <a:rPr lang="en-US" sz="2900" dirty="0" smtClean="0"/>
              <a:t>Mood</a:t>
            </a:r>
            <a:endParaRPr lang="en-US" sz="2900" dirty="0"/>
          </a:p>
          <a:p>
            <a:r>
              <a:rPr lang="en-US" sz="2900" dirty="0"/>
              <a:t>	</a:t>
            </a:r>
            <a:r>
              <a:rPr lang="en-US" sz="2900" dirty="0" smtClean="0"/>
              <a:t>Prior </a:t>
            </a:r>
            <a:r>
              <a:rPr lang="en-US" sz="2900" dirty="0"/>
              <a:t>beliefs and </a:t>
            </a:r>
            <a:r>
              <a:rPr lang="en-US" sz="2900" dirty="0" smtClean="0"/>
              <a:t>attitudes</a:t>
            </a:r>
            <a:endParaRPr lang="en-US" sz="2900" dirty="0"/>
          </a:p>
          <a:p>
            <a:pPr marL="0" indent="0">
              <a:buNone/>
            </a:pPr>
            <a:r>
              <a:rPr lang="en-US" sz="2900" dirty="0" smtClean="0"/>
              <a:t> </a:t>
            </a:r>
            <a:r>
              <a:rPr lang="en-US" sz="2900" dirty="0"/>
              <a:t>People with moderate self-esteem are easiest to persuade.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992" y="508884"/>
            <a:ext cx="803082" cy="47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9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/>
              <a:t>Importance of Elements of Persuasion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	</a:t>
            </a:r>
            <a:r>
              <a:rPr lang="en-US" dirty="0" smtClean="0"/>
              <a:t>Help </a:t>
            </a:r>
            <a:r>
              <a:rPr lang="en-US" dirty="0"/>
              <a:t>in advertising</a:t>
            </a:r>
          </a:p>
          <a:p>
            <a:r>
              <a:rPr lang="en-US" dirty="0"/>
              <a:t>	</a:t>
            </a:r>
            <a:r>
              <a:rPr lang="en-US" dirty="0" smtClean="0"/>
              <a:t>Used </a:t>
            </a:r>
            <a:r>
              <a:rPr lang="en-US" dirty="0"/>
              <a:t>in political campaigns</a:t>
            </a:r>
          </a:p>
          <a:p>
            <a:r>
              <a:rPr lang="en-US" dirty="0"/>
              <a:t>	</a:t>
            </a:r>
            <a:r>
              <a:rPr lang="en-US" dirty="0" smtClean="0"/>
              <a:t>Effective </a:t>
            </a:r>
            <a:r>
              <a:rPr lang="en-US" dirty="0"/>
              <a:t>in education</a:t>
            </a:r>
          </a:p>
          <a:p>
            <a:r>
              <a:rPr lang="en-US"/>
              <a:t>	</a:t>
            </a:r>
            <a:r>
              <a:rPr lang="en-US" smtClean="0"/>
              <a:t>Important </a:t>
            </a:r>
            <a:r>
              <a:rPr lang="en-US" dirty="0"/>
              <a:t>for health awareness programs</a:t>
            </a:r>
          </a:p>
        </p:txBody>
      </p:sp>
    </p:spTree>
    <p:extLst>
      <p:ext uri="{BB962C8B-B14F-4D97-AF65-F5344CB8AC3E}">
        <p14:creationId xmlns:p14="http://schemas.microsoft.com/office/powerpoint/2010/main" val="399317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180</TotalTime>
  <Words>226</Words>
  <Application>Microsoft Office PowerPoint</Application>
  <PresentationFormat>Widescreen</PresentationFormat>
  <Paragraphs>69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Garamond</vt:lpstr>
      <vt:lpstr>Times New Roman</vt:lpstr>
      <vt:lpstr>Organic</vt:lpstr>
      <vt:lpstr>Persuation</vt:lpstr>
      <vt:lpstr>Persuasion</vt:lpstr>
      <vt:lpstr>Persuasion</vt:lpstr>
      <vt:lpstr>Elements of Persuasion</vt:lpstr>
      <vt:lpstr>Elements of Persuasion</vt:lpstr>
      <vt:lpstr>Elements of Persuasion</vt:lpstr>
      <vt:lpstr>Elements of Persuasion</vt:lpstr>
      <vt:lpstr>Elements of Persuasion</vt:lpstr>
      <vt:lpstr>Importance of Elements of Persuasion</vt:lpstr>
      <vt:lpstr>Any Question?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hp</cp:lastModifiedBy>
  <cp:revision>18</cp:revision>
  <dcterms:created xsi:type="dcterms:W3CDTF">2025-12-02T09:03:41Z</dcterms:created>
  <dcterms:modified xsi:type="dcterms:W3CDTF">2026-01-12T19:24:56Z</dcterms:modified>
</cp:coreProperties>
</file>