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9" r:id="rId29"/>
    <p:sldId id="283" r:id="rId30"/>
    <p:sldId id="290" r:id="rId31"/>
    <p:sldId id="284" r:id="rId32"/>
    <p:sldId id="285" r:id="rId33"/>
    <p:sldId id="286" r:id="rId34"/>
    <p:sldId id="287" r:id="rId35"/>
    <p:sldId id="288" r:id="rId36"/>
    <p:sldId id="291" r:id="rId37"/>
    <p:sldId id="292" r:id="rId38"/>
    <p:sldId id="295" r:id="rId39"/>
    <p:sldId id="293" r:id="rId40"/>
    <p:sldId id="299" r:id="rId41"/>
    <p:sldId id="294" r:id="rId42"/>
    <p:sldId id="296" r:id="rId43"/>
    <p:sldId id="300" r:id="rId44"/>
    <p:sldId id="297" r:id="rId45"/>
    <p:sldId id="298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1399430"/>
            <a:ext cx="711102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6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Synovial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Lines </a:t>
            </a:r>
            <a:r>
              <a:rPr lang="en-US" dirty="0"/>
              <a:t>the capsule</a:t>
            </a:r>
          </a:p>
          <a:p>
            <a:r>
              <a:rPr lang="en-US" dirty="0"/>
              <a:t>Covers:</a:t>
            </a:r>
          </a:p>
          <a:p>
            <a:pPr lvl="1"/>
            <a:r>
              <a:rPr lang="en-US" dirty="0"/>
              <a:t>Inner surface of capsule</a:t>
            </a:r>
          </a:p>
          <a:p>
            <a:pPr lvl="1"/>
            <a:r>
              <a:rPr lang="en-US" dirty="0"/>
              <a:t>Tendon of long head of biceps </a:t>
            </a:r>
            <a:r>
              <a:rPr lang="en-US" dirty="0" err="1"/>
              <a:t>brachii</a:t>
            </a:r>
            <a:endParaRPr lang="en-US" dirty="0"/>
          </a:p>
          <a:p>
            <a:r>
              <a:rPr lang="en-US" dirty="0"/>
              <a:t>Produces synovial fluid for lubrication</a:t>
            </a:r>
          </a:p>
        </p:txBody>
      </p:sp>
    </p:spTree>
    <p:extLst>
      <p:ext uri="{BB962C8B-B14F-4D97-AF65-F5344CB8AC3E}">
        <p14:creationId xmlns:p14="http://schemas.microsoft.com/office/powerpoint/2010/main" val="271829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3"/>
            <a:ext cx="11155679" cy="54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Ligaments of the Shoulder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en-US" b="1" dirty="0" err="1"/>
              <a:t>Glenohumeral</a:t>
            </a:r>
            <a:r>
              <a:rPr lang="en-US" b="1" dirty="0"/>
              <a:t> Ligaments (3)</a:t>
            </a:r>
          </a:p>
          <a:p>
            <a:r>
              <a:rPr lang="en-US" b="1" dirty="0"/>
              <a:t>Superior</a:t>
            </a:r>
            <a:endParaRPr lang="en-US" dirty="0"/>
          </a:p>
          <a:p>
            <a:r>
              <a:rPr lang="en-US" b="1" dirty="0"/>
              <a:t>Middle</a:t>
            </a:r>
            <a:endParaRPr lang="en-US" dirty="0"/>
          </a:p>
          <a:p>
            <a:r>
              <a:rPr lang="en-US" b="1" dirty="0"/>
              <a:t>Inferior</a:t>
            </a:r>
            <a:endParaRPr lang="en-US" dirty="0"/>
          </a:p>
          <a:p>
            <a:r>
              <a:rPr lang="en-US" dirty="0"/>
              <a:t>Thickenings of the anterior capsule</a:t>
            </a:r>
          </a:p>
          <a:p>
            <a:r>
              <a:rPr lang="en-US" dirty="0"/>
              <a:t>Strengthen the joint anteriorly</a:t>
            </a:r>
          </a:p>
        </p:txBody>
      </p:sp>
    </p:spTree>
    <p:extLst>
      <p:ext uri="{BB962C8B-B14F-4D97-AF65-F5344CB8AC3E}">
        <p14:creationId xmlns:p14="http://schemas.microsoft.com/office/powerpoint/2010/main" val="135346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7" y="982132"/>
            <a:ext cx="11163630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96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Coracohumeral</a:t>
            </a:r>
            <a:r>
              <a:rPr lang="en-US" b="1" dirty="0"/>
              <a:t> Ligament</a:t>
            </a:r>
          </a:p>
          <a:p>
            <a:r>
              <a:rPr lang="en-US" dirty="0"/>
              <a:t>From coracoid process → greater tubercle of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dirty="0"/>
              <a:t>Strengthens the capsule superiorly</a:t>
            </a:r>
          </a:p>
          <a:p>
            <a:r>
              <a:rPr lang="en-US" dirty="0"/>
              <a:t>Prevents downward displacement of </a:t>
            </a:r>
            <a:r>
              <a:rPr lang="en-US" dirty="0" err="1"/>
              <a:t>humerus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3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31825" cy="53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80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Transverse Humeral Ligament</a:t>
            </a:r>
          </a:p>
          <a:p>
            <a:r>
              <a:rPr lang="en-US" dirty="0"/>
              <a:t>Bridges the </a:t>
            </a:r>
            <a:r>
              <a:rPr lang="en-US" dirty="0" err="1"/>
              <a:t>intertubercular</a:t>
            </a:r>
            <a:r>
              <a:rPr lang="en-US" dirty="0"/>
              <a:t> (bicipital) groove</a:t>
            </a:r>
          </a:p>
          <a:p>
            <a:r>
              <a:rPr lang="en-US" dirty="0"/>
              <a:t>Holds the </a:t>
            </a:r>
            <a:r>
              <a:rPr lang="en-US" b="1" dirty="0"/>
              <a:t>tendon of long head of biceps </a:t>
            </a:r>
            <a:r>
              <a:rPr lang="en-US" b="1" dirty="0" err="1"/>
              <a:t>brachii</a:t>
            </a:r>
            <a:r>
              <a:rPr lang="en-US" dirty="0"/>
              <a:t> in place</a:t>
            </a:r>
          </a:p>
        </p:txBody>
      </p:sp>
    </p:spTree>
    <p:extLst>
      <p:ext uri="{BB962C8B-B14F-4D97-AF65-F5344CB8AC3E}">
        <p14:creationId xmlns:p14="http://schemas.microsoft.com/office/powerpoint/2010/main" val="2193799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29" y="982133"/>
            <a:ext cx="11179533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0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3"/>
            <a:ext cx="11211339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56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</a:t>
            </a:r>
            <a:r>
              <a:rPr lang="en-US" b="1" dirty="0" err="1"/>
              <a:t>Coracoacromial</a:t>
            </a:r>
            <a:r>
              <a:rPr lang="en-US" b="1" dirty="0"/>
              <a:t> Ligament</a:t>
            </a:r>
          </a:p>
          <a:p>
            <a:r>
              <a:rPr lang="en-US" dirty="0"/>
              <a:t>Extends between coracoid process and acromion</a:t>
            </a:r>
          </a:p>
          <a:p>
            <a:r>
              <a:rPr lang="en-US" dirty="0"/>
              <a:t>Forms the </a:t>
            </a:r>
            <a:r>
              <a:rPr lang="en-US" b="1" dirty="0" err="1"/>
              <a:t>coracoacromial</a:t>
            </a:r>
            <a:r>
              <a:rPr lang="en-US" b="1" dirty="0"/>
              <a:t> arch</a:t>
            </a:r>
            <a:endParaRPr lang="en-US" dirty="0"/>
          </a:p>
          <a:p>
            <a:r>
              <a:rPr lang="en-US" dirty="0"/>
              <a:t>Protects the humeral head from superior displacement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5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GLENOHUMERAL (SHOULDER)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Synovial </a:t>
            </a:r>
            <a:r>
              <a:rPr lang="en-US" b="1" dirty="0"/>
              <a:t>joint</a:t>
            </a:r>
            <a:endParaRPr lang="en-US" dirty="0"/>
          </a:p>
          <a:p>
            <a:r>
              <a:rPr lang="en-US" b="1" dirty="0"/>
              <a:t>Ball-and-socket type</a:t>
            </a:r>
            <a:endParaRPr lang="en-US" dirty="0"/>
          </a:p>
          <a:p>
            <a:r>
              <a:rPr lang="en-US" dirty="0"/>
              <a:t>Multiaxial → allows movement in all directions</a:t>
            </a:r>
          </a:p>
        </p:txBody>
      </p:sp>
    </p:spTree>
    <p:extLst>
      <p:ext uri="{BB962C8B-B14F-4D97-AF65-F5344CB8AC3E}">
        <p14:creationId xmlns:p14="http://schemas.microsoft.com/office/powerpoint/2010/main" val="1067830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3"/>
            <a:ext cx="11131826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45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Bursae</a:t>
            </a:r>
            <a:r>
              <a:rPr lang="en-US" b="1" dirty="0"/>
              <a:t> Related to Shoulder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Subacromial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err="1"/>
              <a:t>subdeltoid</a:t>
            </a:r>
            <a:r>
              <a:rPr lang="en-US" b="1" dirty="0"/>
              <a:t>) bursa</a:t>
            </a:r>
            <a:endParaRPr lang="en-US" dirty="0"/>
          </a:p>
          <a:p>
            <a:pPr lvl="1"/>
            <a:r>
              <a:rPr lang="en-US" dirty="0"/>
              <a:t>Lies between supraspinatus tendon and acromion</a:t>
            </a:r>
          </a:p>
          <a:p>
            <a:pPr lvl="1"/>
            <a:r>
              <a:rPr lang="en-US" dirty="0"/>
              <a:t>Reduces friction during abduction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25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82132"/>
            <a:ext cx="11243144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25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Muscles Related to the Shoulder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Rotator Cuff Muscles (SITS)</a:t>
            </a:r>
          </a:p>
          <a:p>
            <a:r>
              <a:rPr lang="en-US" dirty="0"/>
              <a:t>These muscles:</a:t>
            </a:r>
          </a:p>
          <a:p>
            <a:r>
              <a:rPr lang="en-US" dirty="0"/>
              <a:t>Blend with the capsule</a:t>
            </a:r>
          </a:p>
          <a:p>
            <a:r>
              <a:rPr lang="en-US" dirty="0"/>
              <a:t>Stabilize the joint</a:t>
            </a:r>
          </a:p>
          <a:p>
            <a:r>
              <a:rPr lang="en-US" dirty="0"/>
              <a:t>Hold the humeral head in the glenoid </a:t>
            </a:r>
            <a:r>
              <a:rPr lang="en-US" dirty="0" smtClean="0"/>
              <a:t>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46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Supraspinatus</a:t>
            </a:r>
            <a:endParaRPr lang="en-US" dirty="0"/>
          </a:p>
          <a:p>
            <a:pPr lvl="1"/>
            <a:r>
              <a:rPr lang="en-US" dirty="0"/>
              <a:t>Superior</a:t>
            </a:r>
          </a:p>
          <a:p>
            <a:r>
              <a:rPr lang="en-US" b="1" dirty="0"/>
              <a:t>Infraspinatus</a:t>
            </a:r>
            <a:endParaRPr lang="en-US" dirty="0"/>
          </a:p>
          <a:p>
            <a:pPr lvl="1"/>
            <a:r>
              <a:rPr lang="en-US" dirty="0"/>
              <a:t>Posterior</a:t>
            </a:r>
          </a:p>
          <a:p>
            <a:r>
              <a:rPr lang="en-US" b="1" dirty="0" err="1"/>
              <a:t>Teres</a:t>
            </a:r>
            <a:r>
              <a:rPr lang="en-US" b="1" dirty="0"/>
              <a:t> minor</a:t>
            </a:r>
            <a:endParaRPr lang="en-US" dirty="0"/>
          </a:p>
          <a:p>
            <a:pPr lvl="1"/>
            <a:r>
              <a:rPr lang="en-US" dirty="0"/>
              <a:t>Posterior</a:t>
            </a:r>
          </a:p>
          <a:p>
            <a:r>
              <a:rPr lang="en-US" b="1" dirty="0"/>
              <a:t>Subscapularis</a:t>
            </a:r>
            <a:endParaRPr lang="en-US" dirty="0"/>
          </a:p>
          <a:p>
            <a:pPr lvl="1"/>
            <a:r>
              <a:rPr lang="en-US" dirty="0"/>
              <a:t>Anterior</a:t>
            </a:r>
          </a:p>
          <a:p>
            <a:r>
              <a:rPr lang="en-US" b="1" dirty="0" smtClean="0"/>
              <a:t>Inferior </a:t>
            </a:r>
            <a:r>
              <a:rPr lang="en-US" b="1" dirty="0"/>
              <a:t>aspect has no rotator cuff support → weakest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49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982131"/>
            <a:ext cx="11171582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1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Movements at the Shoulder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Flexion</a:t>
            </a:r>
            <a:endParaRPr lang="en-US" dirty="0"/>
          </a:p>
          <a:p>
            <a:r>
              <a:rPr lang="en-US" dirty="0"/>
              <a:t>Extension</a:t>
            </a:r>
          </a:p>
          <a:p>
            <a:r>
              <a:rPr lang="en-US" dirty="0"/>
              <a:t>Abduction</a:t>
            </a:r>
          </a:p>
          <a:p>
            <a:r>
              <a:rPr lang="en-US" dirty="0"/>
              <a:t>Adduction</a:t>
            </a:r>
          </a:p>
          <a:p>
            <a:r>
              <a:rPr lang="en-US" dirty="0"/>
              <a:t>Medial rotation</a:t>
            </a:r>
          </a:p>
          <a:p>
            <a:r>
              <a:rPr lang="en-US" dirty="0"/>
              <a:t>Lateral rotation</a:t>
            </a:r>
          </a:p>
          <a:p>
            <a:r>
              <a:rPr lang="en-US" dirty="0"/>
              <a:t>Circumduction</a:t>
            </a:r>
          </a:p>
        </p:txBody>
      </p:sp>
    </p:spTree>
    <p:extLst>
      <p:ext uri="{BB962C8B-B14F-4D97-AF65-F5344CB8AC3E}">
        <p14:creationId xmlns:p14="http://schemas.microsoft.com/office/powerpoint/2010/main" val="3379012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Abduction of the Shoulder (VERY IMPORTANT)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Phases of </a:t>
            </a:r>
            <a:r>
              <a:rPr lang="en-US" b="1" dirty="0" smtClean="0"/>
              <a:t>Abduction:</a:t>
            </a:r>
          </a:p>
          <a:p>
            <a:r>
              <a:rPr lang="en-US" b="1" dirty="0"/>
              <a:t>1. First 0–15°</a:t>
            </a:r>
          </a:p>
          <a:p>
            <a:r>
              <a:rPr lang="en-US" dirty="0"/>
              <a:t>Done by </a:t>
            </a:r>
            <a:r>
              <a:rPr lang="en-US" b="1" dirty="0"/>
              <a:t>supraspinatus</a:t>
            </a:r>
            <a:endParaRPr lang="en-US" dirty="0"/>
          </a:p>
          <a:p>
            <a:r>
              <a:rPr lang="en-US" dirty="0"/>
              <a:t>Initiates </a:t>
            </a:r>
            <a:r>
              <a:rPr lang="en-US" dirty="0" smtClean="0"/>
              <a:t>abduction</a:t>
            </a:r>
          </a:p>
          <a:p>
            <a:r>
              <a:rPr lang="en-US" b="1" dirty="0"/>
              <a:t>2. 15–90°</a:t>
            </a:r>
          </a:p>
          <a:p>
            <a:r>
              <a:rPr lang="en-US" dirty="0"/>
              <a:t>Done mainly by </a:t>
            </a:r>
            <a:r>
              <a:rPr lang="en-US" b="1" dirty="0"/>
              <a:t>deltoid muscle</a:t>
            </a:r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0346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982131"/>
            <a:ext cx="11171582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7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2. 15–90°</a:t>
            </a:r>
          </a:p>
          <a:p>
            <a:r>
              <a:rPr lang="en-US" dirty="0"/>
              <a:t>Done mainly by </a:t>
            </a:r>
            <a:r>
              <a:rPr lang="en-US" b="1" dirty="0"/>
              <a:t>deltoid muscle</a:t>
            </a:r>
            <a:endParaRPr lang="en-US" dirty="0"/>
          </a:p>
          <a:p>
            <a:r>
              <a:rPr lang="en-US" b="1" dirty="0"/>
              <a:t>3. Beyond 90°</a:t>
            </a:r>
          </a:p>
          <a:p>
            <a:r>
              <a:rPr lang="en-US" dirty="0"/>
              <a:t>Requires </a:t>
            </a:r>
            <a:r>
              <a:rPr lang="en-US" b="1" dirty="0"/>
              <a:t>rotation of scapula</a:t>
            </a:r>
            <a:endParaRPr lang="en-US" dirty="0"/>
          </a:p>
          <a:p>
            <a:r>
              <a:rPr lang="en-US" dirty="0" err="1"/>
              <a:t>Glenohumeral</a:t>
            </a:r>
            <a:r>
              <a:rPr lang="en-US" dirty="0"/>
              <a:t> joint alone cannot perform this</a:t>
            </a:r>
          </a:p>
          <a:p>
            <a:r>
              <a:rPr lang="en-US" dirty="0"/>
              <a:t>Scapular rotation is done by:</a:t>
            </a:r>
          </a:p>
          <a:p>
            <a:pPr lvl="1"/>
            <a:r>
              <a:rPr lang="en-US" b="1" dirty="0"/>
              <a:t>Trapezius</a:t>
            </a:r>
            <a:endParaRPr lang="en-US" dirty="0"/>
          </a:p>
          <a:p>
            <a:pPr lvl="1"/>
            <a:r>
              <a:rPr lang="en-US" b="1" dirty="0"/>
              <a:t>Serratus </a:t>
            </a:r>
            <a:r>
              <a:rPr lang="en-US" b="1" dirty="0" smtClean="0"/>
              <a:t>anterior</a:t>
            </a:r>
          </a:p>
          <a:p>
            <a:pPr lvl="1"/>
            <a:r>
              <a:rPr lang="en-US" b="1" dirty="0"/>
              <a:t>Pure </a:t>
            </a:r>
            <a:r>
              <a:rPr lang="en-US" b="1" dirty="0" err="1"/>
              <a:t>glenohumeral</a:t>
            </a:r>
            <a:r>
              <a:rPr lang="en-US" b="1" dirty="0"/>
              <a:t> abduction is possible only up to ~120°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9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179534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10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3"/>
            <a:ext cx="11219290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60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</a:t>
            </a:r>
            <a:r>
              <a:rPr lang="en-US" dirty="0"/>
              <a:t>of arm toward the body</a:t>
            </a:r>
          </a:p>
          <a:p>
            <a:r>
              <a:rPr lang="en-US" dirty="0"/>
              <a:t>Muscles involved:</a:t>
            </a:r>
          </a:p>
          <a:p>
            <a:pPr lvl="1"/>
            <a:r>
              <a:rPr lang="en-US" b="1" dirty="0"/>
              <a:t>Pectoralis major</a:t>
            </a:r>
            <a:endParaRPr lang="en-US" dirty="0"/>
          </a:p>
          <a:p>
            <a:pPr lvl="1"/>
            <a:r>
              <a:rPr lang="en-US" b="1" dirty="0"/>
              <a:t>Latissimus </a:t>
            </a:r>
            <a:r>
              <a:rPr lang="en-US" b="1" dirty="0" err="1"/>
              <a:t>dorsi</a:t>
            </a:r>
            <a:endParaRPr lang="en-US" dirty="0"/>
          </a:p>
          <a:p>
            <a:pPr lvl="1"/>
            <a:r>
              <a:rPr lang="en-US" b="1" dirty="0" err="1"/>
              <a:t>Teres</a:t>
            </a:r>
            <a:r>
              <a:rPr lang="en-US" b="1" dirty="0"/>
              <a:t> major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60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171583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70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Flexion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Range</a:t>
            </a:r>
            <a:r>
              <a:rPr lang="en-US" dirty="0"/>
              <a:t>: about 90°</a:t>
            </a:r>
          </a:p>
          <a:p>
            <a:r>
              <a:rPr lang="en-US" dirty="0"/>
              <a:t>Muscles:</a:t>
            </a:r>
          </a:p>
          <a:p>
            <a:pPr lvl="1"/>
            <a:r>
              <a:rPr lang="en-US" dirty="0"/>
              <a:t>Anterior fibers of deltoid</a:t>
            </a:r>
          </a:p>
          <a:p>
            <a:pPr lvl="1"/>
            <a:r>
              <a:rPr lang="en-US" dirty="0"/>
              <a:t>Pectoralis major</a:t>
            </a:r>
          </a:p>
          <a:p>
            <a:pPr lvl="1"/>
            <a:r>
              <a:rPr lang="en-US" dirty="0"/>
              <a:t>Coracobrachialis</a:t>
            </a:r>
          </a:p>
          <a:p>
            <a:pPr lvl="1"/>
            <a:r>
              <a:rPr lang="en-US" dirty="0"/>
              <a:t>Biceps </a:t>
            </a:r>
            <a:r>
              <a:rPr lang="en-US" dirty="0" err="1"/>
              <a:t>brachii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69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4" y="982132"/>
            <a:ext cx="11259047" cy="53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96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Posterior </a:t>
            </a:r>
            <a:r>
              <a:rPr lang="en-US" dirty="0"/>
              <a:t>movement of arm</a:t>
            </a:r>
          </a:p>
          <a:p>
            <a:r>
              <a:rPr lang="en-US" dirty="0"/>
              <a:t>Muscles:</a:t>
            </a:r>
          </a:p>
          <a:p>
            <a:pPr lvl="1"/>
            <a:r>
              <a:rPr lang="en-US" dirty="0"/>
              <a:t>Latissimus </a:t>
            </a:r>
            <a:r>
              <a:rPr lang="en-US" dirty="0" err="1"/>
              <a:t>dorsi</a:t>
            </a:r>
            <a:endParaRPr lang="en-US" dirty="0"/>
          </a:p>
          <a:p>
            <a:pPr lvl="1"/>
            <a:r>
              <a:rPr lang="en-US" dirty="0" err="1"/>
              <a:t>Teres</a:t>
            </a:r>
            <a:r>
              <a:rPr lang="en-US" dirty="0"/>
              <a:t> major</a:t>
            </a:r>
          </a:p>
          <a:p>
            <a:pPr lvl="1"/>
            <a:r>
              <a:rPr lang="en-US" dirty="0"/>
              <a:t>Posterior fibers of deltoid</a:t>
            </a:r>
          </a:p>
        </p:txBody>
      </p:sp>
    </p:spTree>
    <p:extLst>
      <p:ext uri="{BB962C8B-B14F-4D97-AF65-F5344CB8AC3E}">
        <p14:creationId xmlns:p14="http://schemas.microsoft.com/office/powerpoint/2010/main" val="2474820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71581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54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Rotation of Shoulder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Lateral </a:t>
            </a:r>
            <a:r>
              <a:rPr lang="en-US" b="1" dirty="0"/>
              <a:t>(External) Rotation</a:t>
            </a:r>
          </a:p>
          <a:p>
            <a:r>
              <a:rPr lang="en-US" dirty="0"/>
              <a:t>Range: ~40–45°</a:t>
            </a:r>
          </a:p>
          <a:p>
            <a:r>
              <a:rPr lang="en-US" dirty="0"/>
              <a:t>Muscles:</a:t>
            </a:r>
          </a:p>
          <a:p>
            <a:pPr lvl="1"/>
            <a:r>
              <a:rPr lang="en-US" dirty="0"/>
              <a:t>Infraspinatus</a:t>
            </a:r>
          </a:p>
          <a:p>
            <a:pPr lvl="1"/>
            <a:r>
              <a:rPr lang="en-US" dirty="0" err="1"/>
              <a:t>Teres</a:t>
            </a:r>
            <a:r>
              <a:rPr lang="en-US" dirty="0"/>
              <a:t> minor</a:t>
            </a:r>
          </a:p>
        </p:txBody>
      </p:sp>
    </p:spTree>
    <p:extLst>
      <p:ext uri="{BB962C8B-B14F-4D97-AF65-F5344CB8AC3E}">
        <p14:creationId xmlns:p14="http://schemas.microsoft.com/office/powerpoint/2010/main" val="1138506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982131"/>
            <a:ext cx="11171582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52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Medial (Internal)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Range</a:t>
            </a:r>
            <a:r>
              <a:rPr lang="en-US" dirty="0"/>
              <a:t>: ~55°</a:t>
            </a:r>
          </a:p>
          <a:p>
            <a:r>
              <a:rPr lang="en-US" dirty="0"/>
              <a:t>Muscles:</a:t>
            </a:r>
          </a:p>
          <a:p>
            <a:pPr lvl="1"/>
            <a:r>
              <a:rPr lang="en-US" dirty="0"/>
              <a:t>Subscapularis</a:t>
            </a:r>
          </a:p>
          <a:p>
            <a:pPr lvl="1"/>
            <a:r>
              <a:rPr lang="en-US" dirty="0"/>
              <a:t>Latissimus </a:t>
            </a:r>
            <a:r>
              <a:rPr lang="en-US" dirty="0" err="1"/>
              <a:t>dorsi</a:t>
            </a:r>
            <a:endParaRPr lang="en-US" dirty="0"/>
          </a:p>
          <a:p>
            <a:pPr lvl="1"/>
            <a:r>
              <a:rPr lang="en-US" dirty="0" err="1"/>
              <a:t>Teres</a:t>
            </a:r>
            <a:r>
              <a:rPr lang="en-US" dirty="0"/>
              <a:t> major</a:t>
            </a:r>
          </a:p>
          <a:p>
            <a:pPr lvl="1"/>
            <a:r>
              <a:rPr lang="en-US" dirty="0"/>
              <a:t>Pectoralis major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5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Head </a:t>
            </a:r>
            <a:r>
              <a:rPr lang="en-US" b="1" dirty="0"/>
              <a:t>of </a:t>
            </a:r>
            <a:r>
              <a:rPr lang="en-US" b="1" dirty="0" err="1"/>
              <a:t>humerus</a:t>
            </a:r>
            <a:r>
              <a:rPr lang="en-US" dirty="0"/>
              <a:t> (large, spherical)</a:t>
            </a:r>
          </a:p>
          <a:p>
            <a:r>
              <a:rPr lang="en-US" b="1" dirty="0"/>
              <a:t>Glenoid cavity of scapula</a:t>
            </a:r>
            <a:r>
              <a:rPr lang="en-US" dirty="0"/>
              <a:t> (small, shallow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65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982131"/>
            <a:ext cx="11171582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26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Circumduction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Combination </a:t>
            </a:r>
            <a:r>
              <a:rPr lang="en-US" dirty="0"/>
              <a:t>of:</a:t>
            </a:r>
          </a:p>
          <a:p>
            <a:pPr lvl="1"/>
            <a:r>
              <a:rPr lang="en-US" dirty="0"/>
              <a:t>Flexion</a:t>
            </a:r>
          </a:p>
          <a:p>
            <a:pPr lvl="1"/>
            <a:r>
              <a:rPr lang="en-US" dirty="0"/>
              <a:t>Extension</a:t>
            </a:r>
          </a:p>
          <a:p>
            <a:pPr lvl="1"/>
            <a:r>
              <a:rPr lang="en-US" dirty="0"/>
              <a:t>Abduction</a:t>
            </a:r>
          </a:p>
          <a:p>
            <a:pPr lvl="1"/>
            <a:r>
              <a:rPr lang="en-US" dirty="0"/>
              <a:t>Adduction</a:t>
            </a:r>
          </a:p>
          <a:p>
            <a:r>
              <a:rPr lang="en-US" dirty="0"/>
              <a:t>Results in a cone-shaped movement</a:t>
            </a:r>
          </a:p>
        </p:txBody>
      </p:sp>
    </p:spTree>
    <p:extLst>
      <p:ext uri="{BB962C8B-B14F-4D97-AF65-F5344CB8AC3E}">
        <p14:creationId xmlns:p14="http://schemas.microsoft.com/office/powerpoint/2010/main" val="1791631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Relations of the Shoulder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Anterior</a:t>
            </a:r>
          </a:p>
          <a:p>
            <a:r>
              <a:rPr lang="en-US" dirty="0"/>
              <a:t>Subscapularis muscle</a:t>
            </a:r>
          </a:p>
          <a:p>
            <a:r>
              <a:rPr lang="en-US" b="1" dirty="0"/>
              <a:t>Posterior</a:t>
            </a:r>
          </a:p>
          <a:p>
            <a:r>
              <a:rPr lang="en-US" dirty="0"/>
              <a:t>Infraspinatus</a:t>
            </a:r>
          </a:p>
          <a:p>
            <a:r>
              <a:rPr lang="en-US" dirty="0" err="1"/>
              <a:t>Teres</a:t>
            </a:r>
            <a:r>
              <a:rPr lang="en-US" dirty="0"/>
              <a:t> minor</a:t>
            </a:r>
          </a:p>
          <a:p>
            <a:r>
              <a:rPr lang="en-US" b="1" dirty="0"/>
              <a:t>Superior</a:t>
            </a:r>
          </a:p>
          <a:p>
            <a:r>
              <a:rPr lang="en-US" dirty="0"/>
              <a:t>Supraspinatus tendon</a:t>
            </a:r>
          </a:p>
          <a:p>
            <a:r>
              <a:rPr lang="en-US" dirty="0" err="1"/>
              <a:t>Subacromial</a:t>
            </a:r>
            <a:r>
              <a:rPr lang="en-US" dirty="0"/>
              <a:t> bursa</a:t>
            </a:r>
          </a:p>
          <a:p>
            <a:r>
              <a:rPr lang="en-US" dirty="0" err="1"/>
              <a:t>Coracoacromial</a:t>
            </a:r>
            <a:r>
              <a:rPr lang="en-US" dirty="0"/>
              <a:t> arch</a:t>
            </a:r>
          </a:p>
          <a:p>
            <a:r>
              <a:rPr lang="en-US" b="1" dirty="0"/>
              <a:t>Inferior</a:t>
            </a:r>
          </a:p>
          <a:p>
            <a:r>
              <a:rPr lang="en-US" dirty="0"/>
              <a:t>Weak capsule</a:t>
            </a:r>
          </a:p>
          <a:p>
            <a:r>
              <a:rPr lang="en-US" dirty="0"/>
              <a:t>Close relation to axillary nerve</a:t>
            </a:r>
          </a:p>
        </p:txBody>
      </p:sp>
    </p:spTree>
    <p:extLst>
      <p:ext uri="{BB962C8B-B14F-4D97-AF65-F5344CB8AC3E}">
        <p14:creationId xmlns:p14="http://schemas.microsoft.com/office/powerpoint/2010/main" val="919482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982131"/>
            <a:ext cx="11171582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99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Axillary </a:t>
            </a:r>
            <a:r>
              <a:rPr lang="en-US" b="1" dirty="0"/>
              <a:t>nerve</a:t>
            </a:r>
            <a:endParaRPr lang="en-US" dirty="0"/>
          </a:p>
          <a:p>
            <a:r>
              <a:rPr lang="en-US" b="1" dirty="0" err="1"/>
              <a:t>Suprascapular</a:t>
            </a:r>
            <a:r>
              <a:rPr lang="en-US" b="1" dirty="0"/>
              <a:t> nerve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347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3"/>
            <a:ext cx="11115924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125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Anterior </a:t>
            </a:r>
            <a:r>
              <a:rPr lang="en-US" b="1" dirty="0"/>
              <a:t>circumflex humeral artery</a:t>
            </a:r>
            <a:endParaRPr lang="en-US" dirty="0"/>
          </a:p>
          <a:p>
            <a:r>
              <a:rPr lang="en-US" b="1" dirty="0"/>
              <a:t>Posterior circumflex humeral artery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14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3"/>
            <a:ext cx="11195437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86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Shoulder </a:t>
            </a:r>
            <a:r>
              <a:rPr lang="en-US" dirty="0"/>
              <a:t>is the </a:t>
            </a:r>
            <a:r>
              <a:rPr lang="en-US" b="1" dirty="0"/>
              <a:t>most mobile joint</a:t>
            </a:r>
            <a:endParaRPr lang="en-US" dirty="0"/>
          </a:p>
          <a:p>
            <a:r>
              <a:rPr lang="en-US" dirty="0"/>
              <a:t>Stability is sacrificed for mobility</a:t>
            </a:r>
          </a:p>
          <a:p>
            <a:r>
              <a:rPr lang="en-US" dirty="0"/>
              <a:t>Inferior dislocation is common</a:t>
            </a:r>
          </a:p>
          <a:p>
            <a:r>
              <a:rPr lang="en-US" dirty="0"/>
              <a:t>Injury to axillary nerve → deltoid paralysis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81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548640"/>
            <a:ext cx="11251095" cy="58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3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179534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861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176" y="982132"/>
            <a:ext cx="11266997" cy="537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5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Glenoid Labrum:</a:t>
            </a:r>
          </a:p>
          <a:p>
            <a:r>
              <a:rPr lang="en-US" dirty="0" err="1"/>
              <a:t>Fibrocartilaginous</a:t>
            </a:r>
            <a:r>
              <a:rPr lang="en-US" dirty="0"/>
              <a:t> rim attached to the margin of the glenoid cavity</a:t>
            </a:r>
          </a:p>
          <a:p>
            <a:r>
              <a:rPr lang="en-US" b="1" dirty="0"/>
              <a:t>Functions:</a:t>
            </a:r>
            <a:endParaRPr lang="en-US" dirty="0"/>
          </a:p>
          <a:p>
            <a:pPr lvl="1"/>
            <a:r>
              <a:rPr lang="en-US" dirty="0"/>
              <a:t>Deepens the socket</a:t>
            </a:r>
          </a:p>
          <a:p>
            <a:pPr lvl="1"/>
            <a:r>
              <a:rPr lang="en-US" dirty="0"/>
              <a:t>Increases stability</a:t>
            </a:r>
          </a:p>
          <a:p>
            <a:pPr lvl="1"/>
            <a:r>
              <a:rPr lang="en-US" dirty="0"/>
              <a:t>Provides attachment to the capsule</a:t>
            </a:r>
          </a:p>
        </p:txBody>
      </p:sp>
    </p:spTree>
    <p:extLst>
      <p:ext uri="{BB962C8B-B14F-4D97-AF65-F5344CB8AC3E}">
        <p14:creationId xmlns:p14="http://schemas.microsoft.com/office/powerpoint/2010/main" val="170655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1" y="982133"/>
            <a:ext cx="11219291" cy="540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0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Joint Capsule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 </a:t>
            </a:r>
            <a:r>
              <a:rPr lang="en-US" dirty="0"/>
              <a:t>and loose to allow free movement</a:t>
            </a:r>
          </a:p>
          <a:p>
            <a:r>
              <a:rPr lang="en-US" b="1" dirty="0"/>
              <a:t>Attachments:</a:t>
            </a:r>
            <a:endParaRPr lang="en-US" dirty="0"/>
          </a:p>
          <a:p>
            <a:pPr lvl="1"/>
            <a:r>
              <a:rPr lang="en-US" dirty="0"/>
              <a:t>Medially: margin of the glenoid cavity (outside the labrum)</a:t>
            </a:r>
          </a:p>
          <a:p>
            <a:pPr lvl="1"/>
            <a:r>
              <a:rPr lang="en-US" dirty="0"/>
              <a:t>Laterally: anatomical neck of the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dirty="0"/>
              <a:t>Capsule is weakest inferiorly → common site of shoulder dislocation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3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82989"/>
            <a:ext cx="711102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3" y="982133"/>
            <a:ext cx="11195436" cy="540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2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187</TotalTime>
  <Words>546</Words>
  <Application>Microsoft Office PowerPoint</Application>
  <PresentationFormat>Widescreen</PresentationFormat>
  <Paragraphs>159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Garamond</vt:lpstr>
      <vt:lpstr>Organic</vt:lpstr>
      <vt:lpstr>ANATOMY THE UPPER LIMB</vt:lpstr>
      <vt:lpstr>GLENOHUMERAL (SHOULDER) JOINT</vt:lpstr>
      <vt:lpstr>PowerPoint Presentation</vt:lpstr>
      <vt:lpstr>Articulation</vt:lpstr>
      <vt:lpstr>PowerPoint Presentation</vt:lpstr>
      <vt:lpstr>Continued </vt:lpstr>
      <vt:lpstr>PowerPoint Presentation</vt:lpstr>
      <vt:lpstr>Joint Capsule</vt:lpstr>
      <vt:lpstr>PowerPoint Presentation</vt:lpstr>
      <vt:lpstr>Synovial Membrane</vt:lpstr>
      <vt:lpstr>PowerPoint Presentation</vt:lpstr>
      <vt:lpstr>Ligaments of the Shoulder Joint</vt:lpstr>
      <vt:lpstr>PowerPoint Presentation</vt:lpstr>
      <vt:lpstr>Continued </vt:lpstr>
      <vt:lpstr>PowerPoint Presentation</vt:lpstr>
      <vt:lpstr>Continued </vt:lpstr>
      <vt:lpstr>PowerPoint Presentation</vt:lpstr>
      <vt:lpstr>PowerPoint Presentation</vt:lpstr>
      <vt:lpstr>Continued </vt:lpstr>
      <vt:lpstr>PowerPoint Presentation</vt:lpstr>
      <vt:lpstr>Bursae Related to Shoulder Joint</vt:lpstr>
      <vt:lpstr>PowerPoint Presentation</vt:lpstr>
      <vt:lpstr>Muscles Related to the Shoulder Joint</vt:lpstr>
      <vt:lpstr>Continued </vt:lpstr>
      <vt:lpstr>PowerPoint Presentation</vt:lpstr>
      <vt:lpstr>Movements at the Shoulder Joint</vt:lpstr>
      <vt:lpstr>Abduction of the Shoulder (VERY IMPORTANT)</vt:lpstr>
      <vt:lpstr>PowerPoint Presentation</vt:lpstr>
      <vt:lpstr>Continued </vt:lpstr>
      <vt:lpstr>PowerPoint Presentation</vt:lpstr>
      <vt:lpstr>Adduction</vt:lpstr>
      <vt:lpstr>PowerPoint Presentation</vt:lpstr>
      <vt:lpstr>Flexion</vt:lpstr>
      <vt:lpstr>PowerPoint Presentation</vt:lpstr>
      <vt:lpstr>Extension</vt:lpstr>
      <vt:lpstr>PowerPoint Presentation</vt:lpstr>
      <vt:lpstr>Rotation of Shoulder</vt:lpstr>
      <vt:lpstr>PowerPoint Presentation</vt:lpstr>
      <vt:lpstr>Medial (Internal) Rotation</vt:lpstr>
      <vt:lpstr>PowerPoint Presentation</vt:lpstr>
      <vt:lpstr>Circumduction</vt:lpstr>
      <vt:lpstr>Relations of the Shoulder Joint</vt:lpstr>
      <vt:lpstr>PowerPoint Presentation</vt:lpstr>
      <vt:lpstr>Nerve Supply</vt:lpstr>
      <vt:lpstr>PowerPoint Presentation</vt:lpstr>
      <vt:lpstr>Blood Supply</vt:lpstr>
      <vt:lpstr>PowerPoint Presentation</vt:lpstr>
      <vt:lpstr>Clinical Importance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UPPER LIMB</dc:title>
  <dc:creator>Moorche</dc:creator>
  <cp:lastModifiedBy>Moorche</cp:lastModifiedBy>
  <cp:revision>11</cp:revision>
  <dcterms:created xsi:type="dcterms:W3CDTF">2026-01-09T14:22:32Z</dcterms:created>
  <dcterms:modified xsi:type="dcterms:W3CDTF">2026-01-10T04:23:41Z</dcterms:modified>
</cp:coreProperties>
</file>