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Reactance, Resonance and </a:t>
            </a:r>
            <a:r>
              <a:rPr lang="en-US" dirty="0" err="1" smtClean="0"/>
              <a:t>Impedence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RIT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Capacitive Reactance (XC)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• Opposition offered by a </a:t>
            </a:r>
            <a:r>
              <a:rPr lang="en-US" b="1" dirty="0"/>
              <a:t>capacitor</a:t>
            </a:r>
            <a:r>
              <a:rPr lang="en-US" dirty="0"/>
              <a:t> to AC current</a:t>
            </a:r>
            <a:br>
              <a:rPr lang="en-US" dirty="0"/>
            </a:br>
            <a:r>
              <a:rPr lang="en-US" dirty="0"/>
              <a:t>• Due to charge storage on plates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of Capacitive Reactance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XC = 1 / (2π</a:t>
            </a:r>
            <a:r>
              <a:rPr lang="en-US" b="1" dirty="0" err="1"/>
              <a:t>fC</a:t>
            </a:r>
            <a:r>
              <a:rPr lang="en-US" b="1" dirty="0"/>
              <a:t>)</a:t>
            </a:r>
          </a:p>
          <a:p>
            <a:r>
              <a:rPr lang="en-US" dirty="0"/>
              <a:t>Where:</a:t>
            </a:r>
            <a:br>
              <a:rPr lang="en-US" dirty="0"/>
            </a:br>
            <a:r>
              <a:rPr lang="en-US" dirty="0"/>
              <a:t>• f = frequency (Hz)</a:t>
            </a:r>
            <a:br>
              <a:rPr lang="en-US" dirty="0"/>
            </a:br>
            <a:r>
              <a:rPr lang="en-US" dirty="0"/>
              <a:t>• C = capacitance (Farads)</a:t>
            </a:r>
          </a:p>
          <a:p>
            <a:r>
              <a:rPr lang="en-US" dirty="0"/>
              <a:t>📌 </a:t>
            </a:r>
            <a:r>
              <a:rPr lang="en-US" b="1" dirty="0"/>
              <a:t>As frequency increases → XC decreases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of Capacitive Reactance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At </a:t>
            </a:r>
            <a:r>
              <a:rPr lang="en-US" b="1" dirty="0"/>
              <a:t>low frequency</a:t>
            </a:r>
            <a:r>
              <a:rPr lang="en-US" dirty="0"/>
              <a:t> → XC is large</a:t>
            </a:r>
            <a:br>
              <a:rPr lang="en-US" dirty="0"/>
            </a:br>
            <a:r>
              <a:rPr lang="en-US" dirty="0"/>
              <a:t>• At </a:t>
            </a:r>
            <a:r>
              <a:rPr lang="en-US" b="1" dirty="0"/>
              <a:t>high frequency</a:t>
            </a:r>
            <a:r>
              <a:rPr lang="en-US" dirty="0"/>
              <a:t> → XC is small</a:t>
            </a:r>
            <a:br>
              <a:rPr lang="en-US" dirty="0"/>
            </a:br>
            <a:r>
              <a:rPr lang="en-US" dirty="0"/>
              <a:t>• At </a:t>
            </a:r>
            <a:r>
              <a:rPr lang="en-US" b="1" dirty="0"/>
              <a:t>DC (f = 0)</a:t>
            </a:r>
            <a:r>
              <a:rPr lang="en-US" dirty="0"/>
              <a:t> → XC = infinite</a:t>
            </a:r>
          </a:p>
          <a:p>
            <a:r>
              <a:rPr lang="en-US" dirty="0"/>
              <a:t>➡ Capacitor behaves like </a:t>
            </a:r>
            <a:r>
              <a:rPr lang="en-US" b="1" dirty="0"/>
              <a:t>open circuit for DC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Relation in Capacitor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b="1" dirty="0"/>
              <a:t>leads voltage by 90°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Voltage lags current</a:t>
            </a:r>
          </a:p>
          <a:p>
            <a:r>
              <a:rPr lang="en-US" b="1" dirty="0" smtClean="0"/>
              <a:t>“</a:t>
            </a:r>
            <a:r>
              <a:rPr lang="en-US" b="1" dirty="0"/>
              <a:t>ICE”</a:t>
            </a:r>
            <a:r>
              <a:rPr lang="en-US" dirty="0"/>
              <a:t> → </a:t>
            </a:r>
            <a:r>
              <a:rPr lang="en-US" b="1" dirty="0"/>
              <a:t>I leads E in Capacitor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XL vs XC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XL ∝ frequency</a:t>
            </a:r>
            <a:br>
              <a:rPr lang="en-US" dirty="0"/>
            </a:br>
            <a:r>
              <a:rPr lang="en-US" dirty="0"/>
              <a:t>• XC ∝ 1 / frequency</a:t>
            </a:r>
            <a:br>
              <a:rPr lang="en-US" dirty="0"/>
            </a:br>
            <a:r>
              <a:rPr lang="en-US" dirty="0"/>
              <a:t>• XL increases with frequency</a:t>
            </a:r>
            <a:br>
              <a:rPr lang="en-US" dirty="0"/>
            </a:br>
            <a:r>
              <a:rPr lang="en-US" dirty="0"/>
              <a:t>• XC decreases with frequency</a:t>
            </a:r>
            <a:br>
              <a:rPr lang="en-US" dirty="0"/>
            </a:br>
            <a:r>
              <a:rPr lang="en-US" dirty="0"/>
              <a:t>• Phase behavior is opposite</a:t>
            </a:r>
          </a:p>
        </p:txBody>
      </p:sp>
    </p:spTree>
    <p:extLst>
      <p:ext uri="{BB962C8B-B14F-4D97-AF65-F5344CB8AC3E}">
        <p14:creationId xmlns:p14="http://schemas.microsoft.com/office/powerpoint/2010/main" val="15572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Impedance (Z)?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Total opposition to AC current</a:t>
            </a:r>
            <a:br>
              <a:rPr lang="en-US" dirty="0"/>
            </a:br>
            <a:r>
              <a:rPr lang="en-US" dirty="0"/>
              <a:t>• Combination of:</a:t>
            </a:r>
            <a:br>
              <a:rPr lang="en-US" dirty="0"/>
            </a:br>
            <a:r>
              <a:rPr lang="en-US" dirty="0"/>
              <a:t>– Resistance (R)</a:t>
            </a:r>
            <a:br>
              <a:rPr lang="en-US" dirty="0"/>
            </a:br>
            <a:r>
              <a:rPr lang="en-US" dirty="0"/>
              <a:t>– Reactance (X)</a:t>
            </a:r>
          </a:p>
          <a:p>
            <a:r>
              <a:rPr lang="en-US" dirty="0"/>
              <a:t>• Measured in </a:t>
            </a:r>
            <a:r>
              <a:rPr lang="en-US" b="1" dirty="0"/>
              <a:t>ohms (Ω)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Impedance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Z = √(R² + X²)</a:t>
            </a:r>
          </a:p>
          <a:p>
            <a:r>
              <a:rPr lang="en-US" dirty="0"/>
              <a:t>Where:</a:t>
            </a:r>
            <a:br>
              <a:rPr lang="en-US" dirty="0"/>
            </a:br>
            <a:r>
              <a:rPr lang="en-US" dirty="0"/>
              <a:t>• X = net reactance</a:t>
            </a:r>
            <a:br>
              <a:rPr lang="en-US" dirty="0"/>
            </a:br>
            <a:r>
              <a:rPr lang="en-US" dirty="0"/>
              <a:t>• X = XL − XC</a:t>
            </a:r>
          </a:p>
          <a:p>
            <a:r>
              <a:rPr lang="en-US" dirty="0" smtClean="0"/>
              <a:t>Used </a:t>
            </a:r>
            <a:r>
              <a:rPr lang="en-US" dirty="0"/>
              <a:t>in </a:t>
            </a:r>
            <a:r>
              <a:rPr lang="en-US" b="1" dirty="0"/>
              <a:t>RLC circuits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Impedance in Different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Pure resistor → Z = R</a:t>
            </a:r>
            <a:br>
              <a:rPr lang="en-US" dirty="0"/>
            </a:br>
            <a:r>
              <a:rPr lang="en-US" dirty="0"/>
              <a:t>• Pure inductor → Z = XL</a:t>
            </a:r>
            <a:br>
              <a:rPr lang="en-US" dirty="0"/>
            </a:br>
            <a:r>
              <a:rPr lang="en-US" dirty="0"/>
              <a:t>• Pure capacitor → Z = XC</a:t>
            </a:r>
            <a:br>
              <a:rPr lang="en-US" dirty="0"/>
            </a:br>
            <a:r>
              <a:rPr lang="en-US" dirty="0"/>
              <a:t>• RLC circuit → combination of all</a:t>
            </a:r>
          </a:p>
        </p:txBody>
      </p:sp>
    </p:spTree>
    <p:extLst>
      <p:ext uri="{BB962C8B-B14F-4D97-AF65-F5344CB8AC3E}">
        <p14:creationId xmlns:p14="http://schemas.microsoft.com/office/powerpoint/2010/main" val="24584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Resonance?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Resonance</a:t>
            </a:r>
          </a:p>
          <a:p>
            <a:r>
              <a:rPr lang="en-US" dirty="0"/>
              <a:t>• Condition when:</a:t>
            </a:r>
            <a:br>
              <a:rPr lang="en-US" dirty="0"/>
            </a:br>
            <a:r>
              <a:rPr lang="en-US" b="1" dirty="0"/>
              <a:t>Inductive reactance = Capacitive reactance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XL = XC</a:t>
            </a:r>
            <a:endParaRPr lang="en-US" dirty="0"/>
          </a:p>
          <a:p>
            <a:r>
              <a:rPr lang="en-US" dirty="0"/>
              <a:t>• Net reactance becomes </a:t>
            </a:r>
            <a:r>
              <a:rPr lang="en-US" b="1" dirty="0"/>
              <a:t>zero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Resonant Frequency (</a:t>
            </a:r>
            <a:r>
              <a:rPr lang="en-US" b="1" dirty="0" err="1"/>
              <a:t>fr</a:t>
            </a:r>
            <a:r>
              <a:rPr lang="en-US" b="1" dirty="0"/>
              <a:t>)</a:t>
            </a:r>
          </a:p>
          <a:p>
            <a:r>
              <a:rPr lang="en-US" b="1" dirty="0" err="1"/>
              <a:t>fr</a:t>
            </a:r>
            <a:r>
              <a:rPr lang="en-US" b="1" dirty="0"/>
              <a:t> = 1 / (2π√LC)</a:t>
            </a:r>
          </a:p>
          <a:p>
            <a:r>
              <a:rPr lang="en-US" dirty="0"/>
              <a:t>At resonance:</a:t>
            </a:r>
            <a:br>
              <a:rPr lang="en-US" dirty="0"/>
            </a:br>
            <a:r>
              <a:rPr lang="en-US" dirty="0"/>
              <a:t>• Circuit behaves like </a:t>
            </a:r>
            <a:r>
              <a:rPr lang="en-US" b="1" dirty="0"/>
              <a:t>pure resistor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Impedance is minimum (series circuit)</a:t>
            </a:r>
            <a:br>
              <a:rPr lang="en-US" dirty="0"/>
            </a:br>
            <a:r>
              <a:rPr lang="en-US" dirty="0"/>
              <a:t>• Current is maximum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Reactance &amp; Impedance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AC current continuously changes direction</a:t>
            </a:r>
            <a:br>
              <a:rPr lang="en-US" dirty="0"/>
            </a:br>
            <a:r>
              <a:rPr lang="en-US" dirty="0"/>
              <a:t>• Circuit components </a:t>
            </a:r>
            <a:r>
              <a:rPr lang="en-US" b="1" dirty="0"/>
              <a:t>oppose AC current differently</a:t>
            </a:r>
            <a:r>
              <a:rPr lang="en-US" dirty="0"/>
              <a:t> than DC</a:t>
            </a:r>
            <a:br>
              <a:rPr lang="en-US" dirty="0"/>
            </a:br>
            <a:r>
              <a:rPr lang="en-US" dirty="0"/>
              <a:t>• Opposition to AC is not just resistance</a:t>
            </a:r>
            <a:br>
              <a:rPr lang="en-US" dirty="0"/>
            </a:br>
            <a:r>
              <a:rPr lang="en-US" dirty="0"/>
              <a:t>• This opposition is called </a:t>
            </a:r>
            <a:r>
              <a:rPr lang="en-US" b="1" dirty="0"/>
              <a:t>impedance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XL = XC</a:t>
            </a:r>
            <a:br>
              <a:rPr lang="en-US" dirty="0"/>
            </a:br>
            <a:r>
              <a:rPr lang="en-US" dirty="0"/>
              <a:t>• Z = R (minimum)</a:t>
            </a:r>
            <a:br>
              <a:rPr lang="en-US" dirty="0"/>
            </a:br>
            <a:r>
              <a:rPr lang="en-US" dirty="0"/>
              <a:t>• Current is maximum</a:t>
            </a:r>
            <a:br>
              <a:rPr lang="en-US" dirty="0"/>
            </a:br>
            <a:r>
              <a:rPr lang="en-US" dirty="0"/>
              <a:t>• Power factor = 1</a:t>
            </a:r>
            <a:br>
              <a:rPr lang="en-US" dirty="0"/>
            </a:br>
            <a:r>
              <a:rPr lang="en-US" dirty="0"/>
              <a:t>• Used in </a:t>
            </a:r>
            <a:r>
              <a:rPr lang="en-US" b="1" dirty="0"/>
              <a:t>tuning circuits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Impedance is </a:t>
            </a:r>
            <a:r>
              <a:rPr lang="en-US" b="1" dirty="0"/>
              <a:t>maximum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Current is minimum</a:t>
            </a:r>
            <a:br>
              <a:rPr lang="en-US" dirty="0"/>
            </a:br>
            <a:r>
              <a:rPr lang="en-US" dirty="0"/>
              <a:t>• Used in </a:t>
            </a:r>
            <a:r>
              <a:rPr lang="en-US" b="1" dirty="0"/>
              <a:t>filters and oscillators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Response at 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Below resonance → circuit is </a:t>
            </a:r>
            <a:r>
              <a:rPr lang="en-US" b="1" dirty="0"/>
              <a:t>capacitive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At resonance → purely resistive</a:t>
            </a:r>
            <a:br>
              <a:rPr lang="en-US" dirty="0"/>
            </a:br>
            <a:r>
              <a:rPr lang="en-US" dirty="0"/>
              <a:t>• Above resonance → circuit is </a:t>
            </a:r>
            <a:r>
              <a:rPr lang="en-US" b="1" dirty="0"/>
              <a:t>inductive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at 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Maximum power transfer</a:t>
            </a:r>
            <a:br>
              <a:rPr lang="en-US" dirty="0"/>
            </a:br>
            <a:r>
              <a:rPr lang="en-US" dirty="0"/>
              <a:t>• Voltage and current in phase</a:t>
            </a:r>
            <a:br>
              <a:rPr lang="en-US" dirty="0"/>
            </a:br>
            <a:r>
              <a:rPr lang="en-US" dirty="0"/>
              <a:t>• No reactive power loss</a:t>
            </a:r>
          </a:p>
        </p:txBody>
      </p:sp>
    </p:spTree>
    <p:extLst>
      <p:ext uri="{BB962C8B-B14F-4D97-AF65-F5344CB8AC3E}">
        <p14:creationId xmlns:p14="http://schemas.microsoft.com/office/powerpoint/2010/main" val="36366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AC Circuit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main components affect AC current:</a:t>
            </a:r>
          </a:p>
          <a:p>
            <a:r>
              <a:rPr lang="en-US" dirty="0"/>
              <a:t>• </a:t>
            </a:r>
            <a:r>
              <a:rPr lang="en-US" b="1" dirty="0"/>
              <a:t>Resistor (R)</a:t>
            </a:r>
            <a:r>
              <a:rPr lang="en-US" dirty="0"/>
              <a:t> – opposes current equally in AC &amp; DC</a:t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Inductor (L)</a:t>
            </a:r>
            <a:r>
              <a:rPr lang="en-US" dirty="0"/>
              <a:t> – opposes change in current</a:t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Capacitor (C)</a:t>
            </a:r>
            <a:r>
              <a:rPr lang="en-US" dirty="0"/>
              <a:t> – opposes change in voltage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Reactance?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Reactance (X)</a:t>
            </a:r>
          </a:p>
          <a:p>
            <a:r>
              <a:rPr lang="en-US" dirty="0"/>
              <a:t>• Opposition offered </a:t>
            </a:r>
            <a:r>
              <a:rPr lang="en-US" b="1" dirty="0"/>
              <a:t>only to AC current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Caused by </a:t>
            </a:r>
            <a:r>
              <a:rPr lang="en-US" b="1" dirty="0"/>
              <a:t>inductors and capacitors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Depends on </a:t>
            </a:r>
            <a:r>
              <a:rPr lang="en-US" b="1" dirty="0"/>
              <a:t>frequency</a:t>
            </a:r>
            <a:r>
              <a:rPr lang="en-US" dirty="0"/>
              <a:t> of AC</a:t>
            </a:r>
            <a:br>
              <a:rPr lang="en-US" dirty="0"/>
            </a:br>
            <a:r>
              <a:rPr lang="en-US" dirty="0"/>
              <a:t>• Measured in </a:t>
            </a:r>
            <a:r>
              <a:rPr lang="en-US" b="1" dirty="0"/>
              <a:t>ohms (Ω)</a:t>
            </a:r>
            <a:endParaRPr lang="en-US" dirty="0"/>
          </a:p>
          <a:p>
            <a:r>
              <a:rPr lang="en-US" dirty="0"/>
              <a:t>⚠️ Reactance does </a:t>
            </a:r>
            <a:r>
              <a:rPr lang="en-US" b="1" dirty="0"/>
              <a:t>not dissipate power</a:t>
            </a:r>
            <a:r>
              <a:rPr lang="en-US" dirty="0"/>
              <a:t>, it stores energy temporarily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Reactance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b="1" dirty="0"/>
              <a:t>two types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b="1" dirty="0"/>
              <a:t>Inductive Reactance (XL)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Capacitive Reactance (XC)</a:t>
            </a:r>
            <a:endParaRPr lang="en-US" dirty="0"/>
          </a:p>
          <a:p>
            <a:r>
              <a:rPr lang="en-US" dirty="0"/>
              <a:t>They behave </a:t>
            </a:r>
            <a:r>
              <a:rPr lang="en-US" b="1" dirty="0"/>
              <a:t>oppositely</a:t>
            </a:r>
            <a:r>
              <a:rPr lang="en-US" dirty="0"/>
              <a:t> with frequency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Reactance (XL)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• Opposition offered by an </a:t>
            </a:r>
            <a:r>
              <a:rPr lang="en-US" b="1" dirty="0"/>
              <a:t>inductor</a:t>
            </a:r>
            <a:r>
              <a:rPr lang="en-US" dirty="0"/>
              <a:t> to AC current</a:t>
            </a:r>
            <a:br>
              <a:rPr lang="en-US" dirty="0"/>
            </a:br>
            <a:r>
              <a:rPr lang="en-US" dirty="0"/>
              <a:t>• Due to magnetic field formation</a:t>
            </a:r>
          </a:p>
          <a:p>
            <a:r>
              <a:rPr lang="en-US" b="1" dirty="0"/>
              <a:t>Why it occurs</a:t>
            </a:r>
          </a:p>
          <a:p>
            <a:r>
              <a:rPr lang="en-US" dirty="0"/>
              <a:t>• Inductor resists change in current</a:t>
            </a:r>
            <a:br>
              <a:rPr lang="en-US" dirty="0"/>
            </a:br>
            <a:r>
              <a:rPr lang="en-US" dirty="0"/>
              <a:t>• Increasing current → induces back EMF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Formula of Inductive Reactance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XL = 2π</a:t>
            </a:r>
            <a:r>
              <a:rPr lang="en-US" b="1" dirty="0" err="1"/>
              <a:t>fL</a:t>
            </a:r>
            <a:endParaRPr lang="en-US" b="1" dirty="0"/>
          </a:p>
          <a:p>
            <a:r>
              <a:rPr lang="en-US" dirty="0"/>
              <a:t>Where:</a:t>
            </a:r>
            <a:br>
              <a:rPr lang="en-US" dirty="0"/>
            </a:br>
            <a:r>
              <a:rPr lang="en-US" dirty="0"/>
              <a:t>• f = frequency (Hz)</a:t>
            </a:r>
            <a:br>
              <a:rPr lang="en-US" dirty="0"/>
            </a:br>
            <a:r>
              <a:rPr lang="en-US" dirty="0"/>
              <a:t>• L = inductance (Henrys)</a:t>
            </a:r>
          </a:p>
          <a:p>
            <a:r>
              <a:rPr lang="en-US" dirty="0"/>
              <a:t>📌 </a:t>
            </a:r>
            <a:r>
              <a:rPr lang="en-US" b="1" dirty="0"/>
              <a:t>As frequency increases → XL increases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Behavior of Inductive Reactance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At </a:t>
            </a:r>
            <a:r>
              <a:rPr lang="en-US" b="1" dirty="0"/>
              <a:t>low frequency</a:t>
            </a:r>
            <a:r>
              <a:rPr lang="en-US" dirty="0"/>
              <a:t> → XL is small</a:t>
            </a:r>
            <a:br>
              <a:rPr lang="en-US" dirty="0"/>
            </a:br>
            <a:r>
              <a:rPr lang="en-US" dirty="0"/>
              <a:t>• At </a:t>
            </a:r>
            <a:r>
              <a:rPr lang="en-US" b="1" dirty="0"/>
              <a:t>high frequency</a:t>
            </a:r>
            <a:r>
              <a:rPr lang="en-US" dirty="0"/>
              <a:t> → XL is large</a:t>
            </a:r>
            <a:br>
              <a:rPr lang="en-US" dirty="0"/>
            </a:br>
            <a:r>
              <a:rPr lang="en-US" dirty="0"/>
              <a:t>• At </a:t>
            </a:r>
            <a:r>
              <a:rPr lang="en-US" b="1" dirty="0"/>
              <a:t>DC (f = 0)</a:t>
            </a:r>
            <a:r>
              <a:rPr lang="en-US" dirty="0"/>
              <a:t> → XL = 0</a:t>
            </a:r>
          </a:p>
          <a:p>
            <a:r>
              <a:rPr lang="en-US" dirty="0"/>
              <a:t>➡ Inductor behaves like </a:t>
            </a:r>
            <a:r>
              <a:rPr lang="en-US" b="1" dirty="0"/>
              <a:t>short circuit for DC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Relation in Inductor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Current </a:t>
            </a:r>
            <a:r>
              <a:rPr lang="en-US" b="1" dirty="0"/>
              <a:t>lags voltage by 90°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Voltage leads current</a:t>
            </a:r>
          </a:p>
          <a:p>
            <a:r>
              <a:rPr lang="en-US" dirty="0"/>
              <a:t>📌 Mnemonic:</a:t>
            </a:r>
            <a:br>
              <a:rPr lang="en-US" dirty="0"/>
            </a:br>
            <a:r>
              <a:rPr lang="en-US" b="1" dirty="0"/>
              <a:t>“ELI”</a:t>
            </a:r>
            <a:r>
              <a:rPr lang="en-US" dirty="0"/>
              <a:t> → </a:t>
            </a:r>
            <a:r>
              <a:rPr lang="en-US" b="1" dirty="0"/>
              <a:t>E leads I in Inductor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271</Words>
  <Application>Microsoft Office PowerPoint</Application>
  <PresentationFormat>Widescreen</PresentationFormat>
  <Paragraphs>71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Organic</vt:lpstr>
      <vt:lpstr>Reactance, Resonance and Impedence</vt:lpstr>
      <vt:lpstr>Why Reactance &amp; Impedance Matter</vt:lpstr>
      <vt:lpstr>Basic AC Circuit Components</vt:lpstr>
      <vt:lpstr>What is Reactance?</vt:lpstr>
      <vt:lpstr>Types of Reactance</vt:lpstr>
      <vt:lpstr>Inductive Reactance (XL)</vt:lpstr>
      <vt:lpstr>Formula of Inductive Reactance</vt:lpstr>
      <vt:lpstr>Behavior of Inductive Reactance</vt:lpstr>
      <vt:lpstr>Phase Relation in Inductor</vt:lpstr>
      <vt:lpstr>Capacitive Reactance (XC)</vt:lpstr>
      <vt:lpstr>Formula of Capacitive Reactance</vt:lpstr>
      <vt:lpstr>Behavior of Capacitive Reactance</vt:lpstr>
      <vt:lpstr>Phase Relation in Capacitor</vt:lpstr>
      <vt:lpstr>Comparison: XL vs XC</vt:lpstr>
      <vt:lpstr>What is Impedance (Z)?</vt:lpstr>
      <vt:lpstr>Impedance Formula</vt:lpstr>
      <vt:lpstr>Impedance in Different Circuits</vt:lpstr>
      <vt:lpstr>What is Resonance?</vt:lpstr>
      <vt:lpstr>Resonant Frequency</vt:lpstr>
      <vt:lpstr>Series Resonance</vt:lpstr>
      <vt:lpstr>Parallel Resonance</vt:lpstr>
      <vt:lpstr>Frequency Response at Resonance</vt:lpstr>
      <vt:lpstr>Power at Resonance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Reactance, Resonance and Impedence</dc:title>
  <dc:creator>Moorche</dc:creator>
  <cp:lastModifiedBy>Moorche</cp:lastModifiedBy>
  <cp:revision>3</cp:revision>
  <dcterms:created xsi:type="dcterms:W3CDTF">2026-01-06T08:23:16Z</dcterms:created>
  <dcterms:modified xsi:type="dcterms:W3CDTF">2026-01-06T09:06:45Z</dcterms:modified>
</cp:coreProperties>
</file>