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9" r:id="rId23"/>
    <p:sldId id="298" r:id="rId24"/>
    <p:sldId id="300" r:id="rId25"/>
    <p:sldId id="301" r:id="rId26"/>
    <p:sldId id="302" r:id="rId27"/>
    <p:sldId id="303" r:id="rId28"/>
    <p:sldId id="306" r:id="rId29"/>
    <p:sldId id="307" r:id="rId30"/>
    <p:sldId id="308" r:id="rId31"/>
    <p:sldId id="304" r:id="rId32"/>
    <p:sldId id="305" r:id="rId33"/>
    <p:sldId id="309" r:id="rId34"/>
    <p:sldId id="310" r:id="rId35"/>
    <p:sldId id="311" r:id="rId36"/>
    <p:sldId id="312" r:id="rId37"/>
    <p:sldId id="313" r:id="rId38"/>
    <p:sldId id="314" r:id="rId39"/>
    <p:sldId id="315" r:id="rId40"/>
    <p:sldId id="316" r:id="rId41"/>
    <p:sldId id="318" r:id="rId42"/>
    <p:sldId id="31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0"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3" r:id="rId77"/>
    <p:sldId id="334" r:id="rId78"/>
    <p:sldId id="332" r:id="rId79"/>
    <p:sldId id="335" r:id="rId80"/>
    <p:sldId id="336" r:id="rId81"/>
    <p:sldId id="337" r:id="rId82"/>
    <p:sldId id="338" r:id="rId83"/>
    <p:sldId id="339" r:id="rId84"/>
    <p:sldId id="340" r:id="rId85"/>
    <p:sldId id="341" r:id="rId86"/>
    <p:sldId id="342" r:id="rId87"/>
    <p:sldId id="343" r:id="rId88"/>
    <p:sldId id="344" r:id="rId89"/>
    <p:sldId id="345"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6-01-08T04:49:43.631"/>
    </inkml:context>
    <inkml:brush xml:id="br0">
      <inkml:brushProperty name="width" value="0.05292" units="cm"/>
      <inkml:brushProperty name="height" value="0.05292" units="cm"/>
      <inkml:brushProperty name="color" value="#FF0000"/>
    </inkml:brush>
  </inkml:definitions>
  <inkml:trace contextRef="#ctx0" brushRef="#br0">27452 3556 0,'0'29'47,"0"0"-16,0 0 16,-29 28-32,0 88 1,-58 28 0,30 30-16,-30-1 15,0 0 1,58-86 0,-57 144-16,-1 0 15,58-28 1,-29-88-1,1 59-15,28-117 16,0-28 0,0 0-1,29-29 1,0 0 0,0 0-16,0 0 15,0 28 1,-29-28-1,29 29 1,0-29 0,0 0-1,0-58 360,0 0-343,0 0 30,0 0-15,0 0 47,0 0-63,0-28-31,0-1 16,0-29-1,87-86 1,-58-30-1,57 59-15,-57 57 16,0-29 0,-29 88-1,29-117-15,0 0 16,0-28 0,57 28-1,-57-57 1,-29 115-1,29 1-15,-29 57 16,0-29 0,0 29-1,0 0 1,0 0 62,29-29-47,0 1-15,0 28 0,0-29-1,-29 29 1,29 0-1,0 29 1,-29-29 0,0-29 312,0 1-313,0-1 1,28 0 0,-28 0-1,0 29-15,0 0 16,0 0 15,0 0 16,29 29-31,0 0 15,29 0-15,58 58-1,86 29 1,116 86-16,57 1 15,-57 57 1,-58 0 0,-57-57-16,-30-30 15,-86-57 1,28 87 0,-28-88-1,86 30-15,-86 0 16,-29-30-1,29-28 1,-30 0 0,1 0-1,29 86-15,57 59 16,-28-1 0,-58-58-1,28-28-15,-57-58 16,0-29 15,-29 0-15,0 0 31,0-58 187,0 0-187</inkml:trace>
  <inkml:trace contextRef="#ctx0" brushRef="#br0" timeOffset="2515.3707">27857 3614 0,'0'29'62,"0"0"-46,0 57 0,0 30-1,0 115-15,0 116 16,0 0 0,28-116-1,1 29 1,0-28-16,29 28 15,-29 29 1,58 29 0,-30-29-16,30 0 15,-58-29 1,0-173 0,-29 0-1,29-30 1,0 1-16,-29-29 15,0 29 1,0-29 0,0 0-1,0 0 1</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Nervous System</a:t>
            </a:r>
          </a:p>
        </p:txBody>
      </p:sp>
      <p:sp>
        <p:nvSpPr>
          <p:cNvPr id="3" name="Subtitle 2"/>
          <p:cNvSpPr>
            <a:spLocks noGrp="1"/>
          </p:cNvSpPr>
          <p:nvPr>
            <p:ph type="subTitle" idx="1"/>
          </p:nvPr>
        </p:nvSpPr>
        <p:spPr/>
        <p:txBody>
          <a:bodyPr/>
          <a:lstStyle/>
          <a:p>
            <a:r>
              <a:rPr lang="en-US" dirty="0" smtClean="0"/>
              <a:t>Awais Hamza</a:t>
            </a:r>
          </a:p>
          <a:p>
            <a:r>
              <a:rPr lang="en-US" dirty="0" smtClean="0"/>
              <a:t>BS Hons Medical Technologies</a:t>
            </a:r>
            <a:endParaRPr lang="en-US" dirty="0"/>
          </a:p>
        </p:txBody>
      </p:sp>
    </p:spTree>
    <p:extLst>
      <p:ext uri="{BB962C8B-B14F-4D97-AF65-F5344CB8AC3E}">
        <p14:creationId xmlns:p14="http://schemas.microsoft.com/office/powerpoint/2010/main" val="839320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Diencephalon: Components</a:t>
            </a:r>
          </a:p>
        </p:txBody>
      </p:sp>
      <p:sp>
        <p:nvSpPr>
          <p:cNvPr id="4" name="Rectangle 1"/>
          <p:cNvSpPr>
            <a:spLocks noGrp="1" noChangeArrowheads="1"/>
          </p:cNvSpPr>
          <p:nvPr>
            <p:ph idx="1"/>
          </p:nvPr>
        </p:nvSpPr>
        <p:spPr bwMode="auto">
          <a:xfrm>
            <a:off x="1295402" y="1836496"/>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Located between cerebrum and midbrain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Includes: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Thalamus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Hypothalamus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Epithalamus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Forms walls of third ventricle</a:t>
            </a:r>
          </a:p>
        </p:txBody>
      </p:sp>
    </p:spTree>
    <p:extLst>
      <p:ext uri="{BB962C8B-B14F-4D97-AF65-F5344CB8AC3E}">
        <p14:creationId xmlns:p14="http://schemas.microsoft.com/office/powerpoint/2010/main" val="154277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Thalamus: Functions</a:t>
            </a:r>
          </a:p>
        </p:txBody>
      </p:sp>
      <p:sp>
        <p:nvSpPr>
          <p:cNvPr id="4" name="Rectangle 1"/>
          <p:cNvSpPr>
            <a:spLocks noGrp="1" noChangeArrowheads="1"/>
          </p:cNvSpPr>
          <p:nvPr>
            <p:ph idx="1"/>
          </p:nvPr>
        </p:nvSpPr>
        <p:spPr bwMode="auto">
          <a:xfrm>
            <a:off x="1295402" y="1402386"/>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Major sensory relay station (except olfactory)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Receives sensory impulses and transmits to cortex</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Plays role in motor integration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Regulates consciousness and alertness</a:t>
            </a:r>
          </a:p>
        </p:txBody>
      </p:sp>
    </p:spTree>
    <p:extLst>
      <p:ext uri="{BB962C8B-B14F-4D97-AF65-F5344CB8AC3E}">
        <p14:creationId xmlns:p14="http://schemas.microsoft.com/office/powerpoint/2010/main" val="3653611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Hypothalamus: Functions</a:t>
            </a:r>
          </a:p>
        </p:txBody>
      </p:sp>
      <p:sp>
        <p:nvSpPr>
          <p:cNvPr id="4" name="Rectangle 1"/>
          <p:cNvSpPr>
            <a:spLocks noGrp="1" noChangeArrowheads="1"/>
          </p:cNvSpPr>
          <p:nvPr>
            <p:ph idx="1"/>
          </p:nvPr>
        </p:nvSpPr>
        <p:spPr bwMode="auto">
          <a:xfrm>
            <a:off x="1295402"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Control center for autonomic nervous system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Regulates body temperature, hunger, thirst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Controls pituitary gland (endocrine regulation)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Emotional behavior and circadian rhythms</a:t>
            </a:r>
          </a:p>
        </p:txBody>
      </p:sp>
    </p:spTree>
    <p:extLst>
      <p:ext uri="{BB962C8B-B14F-4D97-AF65-F5344CB8AC3E}">
        <p14:creationId xmlns:p14="http://schemas.microsoft.com/office/powerpoint/2010/main" val="1493810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Brainstem</a:t>
            </a:r>
          </a:p>
        </p:txBody>
      </p:sp>
      <p:sp>
        <p:nvSpPr>
          <p:cNvPr id="4" name="Rectangle 1"/>
          <p:cNvSpPr>
            <a:spLocks noGrp="1" noChangeArrowheads="1"/>
          </p:cNvSpPr>
          <p:nvPr>
            <p:ph idx="1"/>
          </p:nvPr>
        </p:nvSpPr>
        <p:spPr bwMode="auto">
          <a:xfrm>
            <a:off x="1184564" y="2471789"/>
            <a:ext cx="960119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Connects brain with spinal cord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Consists of:</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Midbrain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Medulla oblongata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Contains vital centers and cranial nerve nuclei</a:t>
            </a:r>
          </a:p>
        </p:txBody>
      </p:sp>
    </p:spTree>
    <p:extLst>
      <p:ext uri="{BB962C8B-B14F-4D97-AF65-F5344CB8AC3E}">
        <p14:creationId xmlns:p14="http://schemas.microsoft.com/office/powerpoint/2010/main" val="2664598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Cord: Functions</a:t>
            </a:r>
          </a:p>
        </p:txBody>
      </p:sp>
      <p:sp>
        <p:nvSpPr>
          <p:cNvPr id="4" name="Rectangle 1"/>
          <p:cNvSpPr>
            <a:spLocks noGrp="1" noChangeArrowheads="1"/>
          </p:cNvSpPr>
          <p:nvPr>
            <p:ph idx="1"/>
          </p:nvPr>
        </p:nvSpPr>
        <p:spPr bwMode="auto">
          <a:xfrm>
            <a:off x="1295402" y="145780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Extends from medulla to L1–L2 level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Conduction pathway between brain and body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Center for spinal reflexes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Controls posture, muscle tone, and basic motor patterns</a:t>
            </a:r>
          </a:p>
        </p:txBody>
      </p:sp>
    </p:spTree>
    <p:extLst>
      <p:ext uri="{BB962C8B-B14F-4D97-AF65-F5344CB8AC3E}">
        <p14:creationId xmlns:p14="http://schemas.microsoft.com/office/powerpoint/2010/main" val="1778842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Cranial nerves</a:t>
            </a:r>
          </a:p>
        </p:txBody>
      </p:sp>
      <p:sp>
        <p:nvSpPr>
          <p:cNvPr id="3" name="Content Placeholder 2"/>
          <p:cNvSpPr>
            <a:spLocks noGrp="1"/>
          </p:cNvSpPr>
          <p:nvPr>
            <p:ph idx="1"/>
          </p:nvPr>
        </p:nvSpPr>
        <p:spPr/>
        <p:txBody>
          <a:bodyPr/>
          <a:lstStyle/>
          <a:p>
            <a:r>
              <a:rPr lang="en-US" dirty="0"/>
              <a:t>There are 12 pairs of cranial nerves originating from nuclei in the inferior surface of the brain, some sensory, some motor and some </a:t>
            </a:r>
            <a:r>
              <a:rPr lang="en-US" dirty="0" smtClean="0"/>
              <a:t>mixed</a:t>
            </a:r>
            <a:endParaRPr lang="en-US" dirty="0"/>
          </a:p>
        </p:txBody>
      </p:sp>
    </p:spTree>
    <p:extLst>
      <p:ext uri="{BB962C8B-B14F-4D97-AF65-F5344CB8AC3E}">
        <p14:creationId xmlns:p14="http://schemas.microsoft.com/office/powerpoint/2010/main" val="2980615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291" y="479279"/>
            <a:ext cx="6964217" cy="58661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39" y="294419"/>
            <a:ext cx="5080261" cy="6235821"/>
          </a:xfrm>
          <a:prstGeom prst="rect">
            <a:avLst/>
          </a:prstGeom>
        </p:spPr>
      </p:pic>
    </p:spTree>
    <p:extLst>
      <p:ext uri="{BB962C8B-B14F-4D97-AF65-F5344CB8AC3E}">
        <p14:creationId xmlns:p14="http://schemas.microsoft.com/office/powerpoint/2010/main" val="3448108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Olfactory nerves (sensory)</a:t>
            </a:r>
          </a:p>
        </p:txBody>
      </p:sp>
      <p:sp>
        <p:nvSpPr>
          <p:cNvPr id="3" name="Content Placeholder 2"/>
          <p:cNvSpPr>
            <a:spLocks noGrp="1"/>
          </p:cNvSpPr>
          <p:nvPr>
            <p:ph idx="1"/>
          </p:nvPr>
        </p:nvSpPr>
        <p:spPr/>
        <p:txBody>
          <a:bodyPr/>
          <a:lstStyle/>
          <a:p>
            <a:r>
              <a:rPr lang="en-US" dirty="0"/>
              <a:t>These are the nerves of the sense of smell. </a:t>
            </a:r>
            <a:endParaRPr lang="en-US" dirty="0" smtClean="0"/>
          </a:p>
          <a:p>
            <a:r>
              <a:rPr lang="en-US" dirty="0" smtClean="0"/>
              <a:t>Their </a:t>
            </a:r>
            <a:r>
              <a:rPr lang="en-US" dirty="0"/>
              <a:t>nerve endings and </a:t>
            </a:r>
            <a:r>
              <a:rPr lang="en-US" dirty="0" err="1"/>
              <a:t>fibres</a:t>
            </a:r>
            <a:r>
              <a:rPr lang="en-US" dirty="0"/>
              <a:t> originate in the upper part of the mucous membrane of the nasal cavity, pass upwards through the cribriform plate of the ethmoid bone and then go to the olfactory </a:t>
            </a:r>
            <a:r>
              <a:rPr lang="en-US" dirty="0" smtClean="0"/>
              <a:t>bulb</a:t>
            </a:r>
          </a:p>
          <a:p>
            <a:r>
              <a:rPr lang="en-US" dirty="0" smtClean="0"/>
              <a:t>The </a:t>
            </a:r>
            <a:r>
              <a:rPr lang="en-US" dirty="0"/>
              <a:t>nerves then proceed backwards as the olfactory tract, to the area for the perception of smell in the temporal lobe of the cerebrum.</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581040" y="1217520"/>
              <a:ext cx="1487880" cy="1551240"/>
            </p14:xfrm>
          </p:contentPart>
        </mc:Choice>
        <mc:Fallback xmlns="">
          <p:pic>
            <p:nvPicPr>
              <p:cNvPr id="4" name="Ink 3"/>
              <p:cNvPicPr/>
              <p:nvPr/>
            </p:nvPicPr>
            <p:blipFill>
              <a:blip r:embed="rId3"/>
              <a:stretch>
                <a:fillRect/>
              </a:stretch>
            </p:blipFill>
            <p:spPr>
              <a:xfrm>
                <a:off x="9571680" y="1208160"/>
                <a:ext cx="1506600" cy="1569960"/>
              </a:xfrm>
              <a:prstGeom prst="rect">
                <a:avLst/>
              </a:prstGeom>
            </p:spPr>
          </p:pic>
        </mc:Fallback>
      </mc:AlternateContent>
    </p:spTree>
    <p:extLst>
      <p:ext uri="{BB962C8B-B14F-4D97-AF65-F5344CB8AC3E}">
        <p14:creationId xmlns:p14="http://schemas.microsoft.com/office/powerpoint/2010/main" val="2492034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Optic </a:t>
            </a:r>
            <a:r>
              <a:rPr lang="en-US" dirty="0"/>
              <a:t>nerves (sensory)</a:t>
            </a:r>
          </a:p>
        </p:txBody>
      </p:sp>
      <p:sp>
        <p:nvSpPr>
          <p:cNvPr id="3" name="Content Placeholder 2"/>
          <p:cNvSpPr>
            <a:spLocks noGrp="1"/>
          </p:cNvSpPr>
          <p:nvPr>
            <p:ph idx="1"/>
          </p:nvPr>
        </p:nvSpPr>
        <p:spPr/>
        <p:txBody>
          <a:bodyPr/>
          <a:lstStyle/>
          <a:p>
            <a:r>
              <a:rPr lang="en-US" dirty="0"/>
              <a:t>These are the nerves of the sense of sight. </a:t>
            </a:r>
            <a:endParaRPr lang="en-US" dirty="0" smtClean="0"/>
          </a:p>
          <a:p>
            <a:r>
              <a:rPr lang="en-US" dirty="0" smtClean="0"/>
              <a:t>The </a:t>
            </a:r>
            <a:r>
              <a:rPr lang="en-US" dirty="0" err="1"/>
              <a:t>fibres</a:t>
            </a:r>
            <a:r>
              <a:rPr lang="en-US" dirty="0"/>
              <a:t> originate in the retinae of the eyes and they combine to form the optic nerves </a:t>
            </a:r>
            <a:endParaRPr lang="en-US" dirty="0" smtClean="0"/>
          </a:p>
          <a:p>
            <a:r>
              <a:rPr lang="en-US" dirty="0" smtClean="0"/>
              <a:t>They </a:t>
            </a:r>
            <a:r>
              <a:rPr lang="en-US" dirty="0"/>
              <a:t>are directed backwards and medially through the posterior part of the orbital cavity. </a:t>
            </a:r>
            <a:endParaRPr lang="en-US" dirty="0" smtClean="0"/>
          </a:p>
          <a:p>
            <a:r>
              <a:rPr lang="en-US" dirty="0" smtClean="0"/>
              <a:t>The </a:t>
            </a:r>
            <a:r>
              <a:rPr lang="en-US" dirty="0"/>
              <a:t>central retinal artery and vein enter the eye enveloped by the </a:t>
            </a:r>
            <a:r>
              <a:rPr lang="en-US" dirty="0" err="1"/>
              <a:t>fibres</a:t>
            </a:r>
            <a:r>
              <a:rPr lang="en-US" dirty="0"/>
              <a:t> of the optic nerve. </a:t>
            </a:r>
          </a:p>
        </p:txBody>
      </p:sp>
    </p:spTree>
    <p:extLst>
      <p:ext uri="{BB962C8B-B14F-4D97-AF65-F5344CB8AC3E}">
        <p14:creationId xmlns:p14="http://schemas.microsoft.com/office/powerpoint/2010/main" val="538993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Oculomotor nerves (motor)</a:t>
            </a:r>
          </a:p>
        </p:txBody>
      </p:sp>
      <p:sp>
        <p:nvSpPr>
          <p:cNvPr id="3" name="Content Placeholder 2"/>
          <p:cNvSpPr>
            <a:spLocks noGrp="1"/>
          </p:cNvSpPr>
          <p:nvPr>
            <p:ph idx="1"/>
          </p:nvPr>
        </p:nvSpPr>
        <p:spPr/>
        <p:txBody>
          <a:bodyPr>
            <a:normAutofit fontScale="92500"/>
          </a:bodyPr>
          <a:lstStyle/>
          <a:p>
            <a:r>
              <a:rPr lang="en-US" dirty="0"/>
              <a:t>These nerves arise from nerve cells near the cerebral aqueduct. </a:t>
            </a:r>
            <a:endParaRPr lang="en-US" dirty="0" smtClean="0"/>
          </a:p>
          <a:p>
            <a:r>
              <a:rPr lang="en-US" dirty="0" smtClean="0"/>
              <a:t>They </a:t>
            </a:r>
            <a:r>
              <a:rPr lang="en-US" dirty="0"/>
              <a:t>supply: </a:t>
            </a:r>
            <a:endParaRPr lang="en-US" dirty="0" smtClean="0"/>
          </a:p>
          <a:p>
            <a:r>
              <a:rPr lang="en-US" dirty="0" smtClean="0"/>
              <a:t>• </a:t>
            </a:r>
            <a:r>
              <a:rPr lang="en-US" dirty="0"/>
              <a:t>four extraocular muscles, which move the eyeball, i.e. the superior, medial and inferior recti and the inferior oblique muscle </a:t>
            </a:r>
            <a:endParaRPr lang="en-US" dirty="0" smtClean="0"/>
          </a:p>
          <a:p>
            <a:r>
              <a:rPr lang="en-US" dirty="0" smtClean="0"/>
              <a:t>• </a:t>
            </a:r>
            <a:r>
              <a:rPr lang="en-US" dirty="0"/>
              <a:t>intraocular muscles: — ciliary muscles which alter the shape of the lens, changing its refractive power — circular muscles of the iris which constrict the pupil </a:t>
            </a:r>
            <a:endParaRPr lang="en-US" dirty="0" smtClean="0"/>
          </a:p>
          <a:p>
            <a:r>
              <a:rPr lang="en-US" dirty="0" smtClean="0"/>
              <a:t>• </a:t>
            </a:r>
            <a:r>
              <a:rPr lang="en-US" dirty="0"/>
              <a:t>the </a:t>
            </a:r>
            <a:r>
              <a:rPr lang="en-US" dirty="0" err="1"/>
              <a:t>levator</a:t>
            </a:r>
            <a:r>
              <a:rPr lang="en-US" dirty="0"/>
              <a:t> </a:t>
            </a:r>
            <a:r>
              <a:rPr lang="en-US" dirty="0" err="1"/>
              <a:t>palpebrae</a:t>
            </a:r>
            <a:r>
              <a:rPr lang="en-US" dirty="0"/>
              <a:t> muscle which raises the upper eyelid.</a:t>
            </a:r>
          </a:p>
        </p:txBody>
      </p:sp>
    </p:spTree>
    <p:extLst>
      <p:ext uri="{BB962C8B-B14F-4D97-AF65-F5344CB8AC3E}">
        <p14:creationId xmlns:p14="http://schemas.microsoft.com/office/powerpoint/2010/main" val="168889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Nervous System</a:t>
            </a:r>
          </a:p>
        </p:txBody>
      </p:sp>
      <p:sp>
        <p:nvSpPr>
          <p:cNvPr id="3" name="Content Placeholder 2"/>
          <p:cNvSpPr>
            <a:spLocks noGrp="1"/>
          </p:cNvSpPr>
          <p:nvPr>
            <p:ph idx="1"/>
          </p:nvPr>
        </p:nvSpPr>
        <p:spPr/>
        <p:txBody>
          <a:bodyPr>
            <a:normAutofit fontScale="92500" lnSpcReduction="20000"/>
          </a:bodyPr>
          <a:lstStyle/>
          <a:p>
            <a:r>
              <a:rPr lang="en-US" dirty="0" smtClean="0"/>
              <a:t>Nervous system Together </a:t>
            </a:r>
            <a:r>
              <a:rPr lang="en-US" dirty="0"/>
              <a:t>with the endocrine system it controls important aspects of body function and maintains homeostasis. Nervous system stimulation provides an immediate response while endocrine activity is, in the main, slower and more </a:t>
            </a:r>
            <a:r>
              <a:rPr lang="en-US" dirty="0" smtClean="0"/>
              <a:t>prolonged.</a:t>
            </a:r>
          </a:p>
          <a:p>
            <a:r>
              <a:rPr lang="en-US" b="1" dirty="0" smtClean="0"/>
              <a:t>The </a:t>
            </a:r>
            <a:r>
              <a:rPr lang="en-US" b="1" dirty="0"/>
              <a:t>nervous system consists of the brain, the spinal cord and peripheral nerves. </a:t>
            </a:r>
            <a:endParaRPr lang="en-US" dirty="0" smtClean="0"/>
          </a:p>
          <a:p>
            <a:r>
              <a:rPr lang="en-US" dirty="0" smtClean="0"/>
              <a:t>Response </a:t>
            </a:r>
            <a:r>
              <a:rPr lang="en-US" dirty="0"/>
              <a:t>to changes in the internal environment maintains homeostasis and regulates involuntary functions, e.g. blood pressure and digestive activity. Response to changes in the external environment maintains posture and other voluntary activities.</a:t>
            </a:r>
          </a:p>
        </p:txBody>
      </p:sp>
    </p:spTree>
    <p:extLst>
      <p:ext uri="{BB962C8B-B14F-4D97-AF65-F5344CB8AC3E}">
        <p14:creationId xmlns:p14="http://schemas.microsoft.com/office/powerpoint/2010/main" val="1824120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Trochlear nerves (motor) </a:t>
            </a:r>
          </a:p>
        </p:txBody>
      </p:sp>
      <p:sp>
        <p:nvSpPr>
          <p:cNvPr id="3" name="Content Placeholder 2"/>
          <p:cNvSpPr>
            <a:spLocks noGrp="1"/>
          </p:cNvSpPr>
          <p:nvPr>
            <p:ph idx="1"/>
          </p:nvPr>
        </p:nvSpPr>
        <p:spPr/>
        <p:txBody>
          <a:bodyPr/>
          <a:lstStyle/>
          <a:p>
            <a:r>
              <a:rPr lang="en-US" dirty="0"/>
              <a:t>These nerves arise from nerve cells near the cerebral aqueduct. They supply the superior oblique muscles of the eyes.</a:t>
            </a:r>
          </a:p>
        </p:txBody>
      </p:sp>
    </p:spTree>
    <p:extLst>
      <p:ext uri="{BB962C8B-B14F-4D97-AF65-F5344CB8AC3E}">
        <p14:creationId xmlns:p14="http://schemas.microsoft.com/office/powerpoint/2010/main" val="1171546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Trigeminal nerves (mixed)</a:t>
            </a:r>
          </a:p>
        </p:txBody>
      </p:sp>
      <p:sp>
        <p:nvSpPr>
          <p:cNvPr id="3" name="Content Placeholder 2"/>
          <p:cNvSpPr>
            <a:spLocks noGrp="1"/>
          </p:cNvSpPr>
          <p:nvPr>
            <p:ph idx="1"/>
          </p:nvPr>
        </p:nvSpPr>
        <p:spPr/>
        <p:txBody>
          <a:bodyPr/>
          <a:lstStyle/>
          <a:p>
            <a:r>
              <a:rPr lang="en-US" dirty="0"/>
              <a:t>These nerves contain motor and sensory </a:t>
            </a:r>
            <a:r>
              <a:rPr lang="en-US" dirty="0" err="1"/>
              <a:t>fibres</a:t>
            </a:r>
            <a:r>
              <a:rPr lang="en-US" dirty="0"/>
              <a:t> and are among the largest of the cranial nerves. </a:t>
            </a:r>
            <a:endParaRPr lang="en-US" dirty="0" smtClean="0"/>
          </a:p>
          <a:p>
            <a:r>
              <a:rPr lang="en-US" dirty="0" smtClean="0"/>
              <a:t>They </a:t>
            </a:r>
            <a:r>
              <a:rPr lang="en-US" dirty="0"/>
              <a:t>are the chief sensory nerves for the face and head (including the oral and nasal cavities and teeth), receiving impulses of pain, temperature and touch. </a:t>
            </a:r>
            <a:endParaRPr lang="en-US" dirty="0" smtClean="0"/>
          </a:p>
          <a:p>
            <a:r>
              <a:rPr lang="en-US" dirty="0" smtClean="0"/>
              <a:t>The </a:t>
            </a:r>
            <a:r>
              <a:rPr lang="en-US" dirty="0"/>
              <a:t>motor </a:t>
            </a:r>
            <a:r>
              <a:rPr lang="en-US" dirty="0" err="1"/>
              <a:t>fibres</a:t>
            </a:r>
            <a:r>
              <a:rPr lang="en-US" dirty="0"/>
              <a:t> stimulate the muscles of mastication.</a:t>
            </a:r>
          </a:p>
        </p:txBody>
      </p:sp>
    </p:spTree>
    <p:extLst>
      <p:ext uri="{BB962C8B-B14F-4D97-AF65-F5344CB8AC3E}">
        <p14:creationId xmlns:p14="http://schemas.microsoft.com/office/powerpoint/2010/main" val="1256886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Trigeminal nerves (mixed)</a:t>
            </a:r>
          </a:p>
        </p:txBody>
      </p:sp>
      <p:sp>
        <p:nvSpPr>
          <p:cNvPr id="3" name="Content Placeholder 2"/>
          <p:cNvSpPr>
            <a:spLocks noGrp="1"/>
          </p:cNvSpPr>
          <p:nvPr>
            <p:ph idx="1"/>
          </p:nvPr>
        </p:nvSpPr>
        <p:spPr/>
        <p:txBody>
          <a:bodyPr/>
          <a:lstStyle/>
          <a:p>
            <a:r>
              <a:rPr lang="en-US" dirty="0"/>
              <a:t>The trigeminal nerve (Cranial Nerve V) has three main branches: the </a:t>
            </a:r>
            <a:r>
              <a:rPr lang="en-US" b="1" dirty="0"/>
              <a:t>Ophthalmic (V1), the Maxillary (V2), and the Mandibular (V3), </a:t>
            </a:r>
            <a:r>
              <a:rPr lang="en-US" dirty="0"/>
              <a:t>which provide sensory innervation to different facial areas and carry motor control for chewing muscles. </a:t>
            </a:r>
            <a:r>
              <a:rPr lang="en-US" b="1" dirty="0"/>
              <a:t>V1 supplies the forehead/eye area, V2 the middle face/upper jaw, and V3 the lower jaw, with V3 being the only branch with both sensory and motor fibers</a:t>
            </a:r>
          </a:p>
        </p:txBody>
      </p:sp>
    </p:spTree>
    <p:extLst>
      <p:ext uri="{BB962C8B-B14F-4D97-AF65-F5344CB8AC3E}">
        <p14:creationId xmlns:p14="http://schemas.microsoft.com/office/powerpoint/2010/main" val="1143303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 </a:t>
            </a:r>
            <a:r>
              <a:rPr lang="en-US" dirty="0" err="1"/>
              <a:t>Abducent</a:t>
            </a:r>
            <a:r>
              <a:rPr lang="en-US" dirty="0"/>
              <a:t> nerves (motor)</a:t>
            </a:r>
          </a:p>
        </p:txBody>
      </p:sp>
      <p:sp>
        <p:nvSpPr>
          <p:cNvPr id="3" name="Content Placeholder 2"/>
          <p:cNvSpPr>
            <a:spLocks noGrp="1"/>
          </p:cNvSpPr>
          <p:nvPr>
            <p:ph idx="1"/>
          </p:nvPr>
        </p:nvSpPr>
        <p:spPr/>
        <p:txBody>
          <a:bodyPr/>
          <a:lstStyle/>
          <a:p>
            <a:r>
              <a:rPr lang="en-US" dirty="0"/>
              <a:t>These nerves arise from a group of nerve cells lying under the floor of the fourth ventricle. </a:t>
            </a:r>
            <a:endParaRPr lang="en-US" dirty="0" smtClean="0"/>
          </a:p>
          <a:p>
            <a:r>
              <a:rPr lang="en-US" dirty="0" smtClean="0"/>
              <a:t>They </a:t>
            </a:r>
            <a:r>
              <a:rPr lang="en-US" dirty="0"/>
              <a:t>supply the lateral rectus muscles of the eyeballs. </a:t>
            </a:r>
          </a:p>
        </p:txBody>
      </p:sp>
    </p:spTree>
    <p:extLst>
      <p:ext uri="{BB962C8B-B14F-4D97-AF65-F5344CB8AC3E}">
        <p14:creationId xmlns:p14="http://schemas.microsoft.com/office/powerpoint/2010/main" val="389790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 Facial nerves (mixed)</a:t>
            </a:r>
          </a:p>
        </p:txBody>
      </p:sp>
      <p:sp>
        <p:nvSpPr>
          <p:cNvPr id="3" name="Content Placeholder 2"/>
          <p:cNvSpPr>
            <a:spLocks noGrp="1"/>
          </p:cNvSpPr>
          <p:nvPr>
            <p:ph idx="1"/>
          </p:nvPr>
        </p:nvSpPr>
        <p:spPr/>
        <p:txBody>
          <a:bodyPr/>
          <a:lstStyle/>
          <a:p>
            <a:r>
              <a:rPr lang="en-US" dirty="0"/>
              <a:t>These nerves are composed of both motor and sensory nerve </a:t>
            </a:r>
            <a:r>
              <a:rPr lang="en-US" dirty="0" err="1"/>
              <a:t>fibres</a:t>
            </a:r>
            <a:r>
              <a:rPr lang="en-US" dirty="0"/>
              <a:t>, arising from nerve cells in the lower part of the pons</a:t>
            </a:r>
            <a:r>
              <a:rPr lang="en-US" dirty="0" smtClean="0"/>
              <a:t>.</a:t>
            </a:r>
          </a:p>
          <a:p>
            <a:r>
              <a:rPr lang="en-US" dirty="0" smtClean="0"/>
              <a:t> </a:t>
            </a:r>
            <a:r>
              <a:rPr lang="en-US" dirty="0"/>
              <a:t>The motor </a:t>
            </a:r>
            <a:r>
              <a:rPr lang="en-US" dirty="0" err="1"/>
              <a:t>fibres</a:t>
            </a:r>
            <a:r>
              <a:rPr lang="en-US" dirty="0"/>
              <a:t> supply the muscles of facial expression. </a:t>
            </a:r>
            <a:endParaRPr lang="en-US" dirty="0" smtClean="0"/>
          </a:p>
          <a:p>
            <a:r>
              <a:rPr lang="en-US" dirty="0" smtClean="0"/>
              <a:t>The </a:t>
            </a:r>
            <a:r>
              <a:rPr lang="en-US" dirty="0"/>
              <a:t>sensory </a:t>
            </a:r>
            <a:r>
              <a:rPr lang="en-US" dirty="0" err="1"/>
              <a:t>fibres</a:t>
            </a:r>
            <a:r>
              <a:rPr lang="en-US" dirty="0"/>
              <a:t> convey impulses from the taste buds in the anterior two-thirds of the tongue to the taste perception area in the cerebral cortex.</a:t>
            </a:r>
          </a:p>
        </p:txBody>
      </p:sp>
    </p:spTree>
    <p:extLst>
      <p:ext uri="{BB962C8B-B14F-4D97-AF65-F5344CB8AC3E}">
        <p14:creationId xmlns:p14="http://schemas.microsoft.com/office/powerpoint/2010/main" val="1250018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VIM. Vestibulocochlear (auditory) nerves (sensory)</a:t>
            </a:r>
          </a:p>
        </p:txBody>
      </p:sp>
      <p:sp>
        <p:nvSpPr>
          <p:cNvPr id="3" name="Content Placeholder 2"/>
          <p:cNvSpPr>
            <a:spLocks noGrp="1"/>
          </p:cNvSpPr>
          <p:nvPr>
            <p:ph idx="1"/>
          </p:nvPr>
        </p:nvSpPr>
        <p:spPr/>
        <p:txBody>
          <a:bodyPr>
            <a:normAutofit lnSpcReduction="10000"/>
          </a:bodyPr>
          <a:lstStyle/>
          <a:p>
            <a:r>
              <a:rPr lang="en-US" dirty="0"/>
              <a:t>These nerves are composed of two distinct sets of </a:t>
            </a:r>
            <a:r>
              <a:rPr lang="en-US" dirty="0" err="1"/>
              <a:t>fibres</a:t>
            </a:r>
            <a:r>
              <a:rPr lang="en-US" dirty="0"/>
              <a:t>, vestibular nerves and cochlear nerves. </a:t>
            </a:r>
            <a:endParaRPr lang="en-US" dirty="0" smtClean="0"/>
          </a:p>
          <a:p>
            <a:r>
              <a:rPr lang="en-US" dirty="0" smtClean="0"/>
              <a:t>The </a:t>
            </a:r>
            <a:r>
              <a:rPr lang="en-US" dirty="0"/>
              <a:t>vestibular nerves arise from the semicircular canals of the inner ear and convey impulses to the cerebellum. </a:t>
            </a:r>
            <a:endParaRPr lang="en-US" dirty="0" smtClean="0"/>
          </a:p>
          <a:p>
            <a:r>
              <a:rPr lang="en-US" dirty="0" smtClean="0"/>
              <a:t>They </a:t>
            </a:r>
            <a:r>
              <a:rPr lang="en-US" dirty="0"/>
              <a:t>are associated with the maintenance of posture and balance. </a:t>
            </a:r>
            <a:endParaRPr lang="en-US" dirty="0" smtClean="0"/>
          </a:p>
          <a:p>
            <a:r>
              <a:rPr lang="en-US" dirty="0" smtClean="0"/>
              <a:t>The </a:t>
            </a:r>
            <a:r>
              <a:rPr lang="en-US" dirty="0"/>
              <a:t>cochlear nerves originate in the organ of </a:t>
            </a:r>
            <a:r>
              <a:rPr lang="en-US" dirty="0" err="1"/>
              <a:t>Corti</a:t>
            </a:r>
            <a:r>
              <a:rPr lang="en-US" dirty="0"/>
              <a:t> in the inner ear and convey impulses to the hearing areas in the cerebral cortex where sound is perceived.</a:t>
            </a:r>
          </a:p>
        </p:txBody>
      </p:sp>
    </p:spTree>
    <p:extLst>
      <p:ext uri="{BB962C8B-B14F-4D97-AF65-F5344CB8AC3E}">
        <p14:creationId xmlns:p14="http://schemas.microsoft.com/office/powerpoint/2010/main" val="3028370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IX. Glossopharyngeal nerves (mixed) </a:t>
            </a:r>
          </a:p>
        </p:txBody>
      </p:sp>
      <p:sp>
        <p:nvSpPr>
          <p:cNvPr id="3" name="Content Placeholder 2"/>
          <p:cNvSpPr>
            <a:spLocks noGrp="1"/>
          </p:cNvSpPr>
          <p:nvPr>
            <p:ph idx="1"/>
          </p:nvPr>
        </p:nvSpPr>
        <p:spPr/>
        <p:txBody>
          <a:bodyPr/>
          <a:lstStyle/>
          <a:p>
            <a:r>
              <a:rPr lang="en-US" dirty="0"/>
              <a:t>These nerves arise from nuclei in the medulla oblongata. </a:t>
            </a:r>
            <a:endParaRPr lang="en-US" dirty="0" smtClean="0"/>
          </a:p>
          <a:p>
            <a:r>
              <a:rPr lang="en-US" dirty="0" smtClean="0"/>
              <a:t>The </a:t>
            </a:r>
            <a:r>
              <a:rPr lang="en-US" dirty="0"/>
              <a:t>motor </a:t>
            </a:r>
            <a:r>
              <a:rPr lang="en-US" dirty="0" err="1"/>
              <a:t>fibres</a:t>
            </a:r>
            <a:r>
              <a:rPr lang="en-US" dirty="0"/>
              <a:t> stimulate the muscles of the tongue and pharynx and the secretory cells of the parotid (salivary) glands. </a:t>
            </a:r>
            <a:endParaRPr lang="en-US" dirty="0" smtClean="0"/>
          </a:p>
          <a:p>
            <a:r>
              <a:rPr lang="en-US" dirty="0" smtClean="0"/>
              <a:t>The </a:t>
            </a:r>
            <a:r>
              <a:rPr lang="en-US" dirty="0"/>
              <a:t>sensory </a:t>
            </a:r>
            <a:r>
              <a:rPr lang="en-US" dirty="0" err="1"/>
              <a:t>fibres</a:t>
            </a:r>
            <a:r>
              <a:rPr lang="en-US" dirty="0"/>
              <a:t> convey impulses to the cerebral cortex from the posterior third of the tongue, the tonsils and pharynx and from taste buds in the tongue and pharynx. </a:t>
            </a:r>
            <a:endParaRPr lang="en-US" dirty="0" smtClean="0"/>
          </a:p>
          <a:p>
            <a:r>
              <a:rPr lang="en-US" dirty="0" smtClean="0"/>
              <a:t>These </a:t>
            </a:r>
            <a:r>
              <a:rPr lang="en-US" dirty="0"/>
              <a:t>nerves are essential for the swallowing and gag reflexes.</a:t>
            </a:r>
          </a:p>
        </p:txBody>
      </p:sp>
    </p:spTree>
    <p:extLst>
      <p:ext uri="{BB962C8B-B14F-4D97-AF65-F5344CB8AC3E}">
        <p14:creationId xmlns:p14="http://schemas.microsoft.com/office/powerpoint/2010/main" val="3998270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 </a:t>
            </a:r>
            <a:r>
              <a:rPr lang="en-US" dirty="0" err="1"/>
              <a:t>Vagus</a:t>
            </a:r>
            <a:r>
              <a:rPr lang="en-US" dirty="0"/>
              <a:t> nerves (mixed)</a:t>
            </a:r>
          </a:p>
        </p:txBody>
      </p:sp>
      <p:sp>
        <p:nvSpPr>
          <p:cNvPr id="3" name="Content Placeholder 2"/>
          <p:cNvSpPr>
            <a:spLocks noGrp="1"/>
          </p:cNvSpPr>
          <p:nvPr>
            <p:ph idx="1"/>
          </p:nvPr>
        </p:nvSpPr>
        <p:spPr/>
        <p:txBody>
          <a:bodyPr/>
          <a:lstStyle/>
          <a:p>
            <a:r>
              <a:rPr lang="en-US" dirty="0"/>
              <a:t>These nerves have a more extensive distribution than any other cranial nerves. </a:t>
            </a:r>
            <a:endParaRPr lang="en-US" dirty="0" smtClean="0"/>
          </a:p>
          <a:p>
            <a:r>
              <a:rPr lang="en-US" dirty="0" smtClean="0"/>
              <a:t>They </a:t>
            </a:r>
            <a:r>
              <a:rPr lang="en-US" dirty="0"/>
              <a:t>arise from nerve cells in the medulla oblongata and other nuclei, and pass down through the neck into the thorax and the abdomen. </a:t>
            </a:r>
            <a:endParaRPr lang="en-US" dirty="0" smtClean="0"/>
          </a:p>
          <a:p>
            <a:r>
              <a:rPr lang="en-US" dirty="0" smtClean="0"/>
              <a:t>The </a:t>
            </a:r>
            <a:r>
              <a:rPr lang="en-US" dirty="0"/>
              <a:t>motor </a:t>
            </a:r>
            <a:r>
              <a:rPr lang="en-US" dirty="0" err="1"/>
              <a:t>fibres</a:t>
            </a:r>
            <a:r>
              <a:rPr lang="en-US" dirty="0"/>
              <a:t> supply the smooth muscles and secretory glands of the pharynx, larynx, trachea, heart, </a:t>
            </a:r>
            <a:r>
              <a:rPr lang="en-US" dirty="0" err="1"/>
              <a:t>oesophagus</a:t>
            </a:r>
            <a:r>
              <a:rPr lang="en-US" dirty="0"/>
              <a:t>, stomach, intestines, pancreas, gall bladder, bile ducts, spleen, kidneys, ureter and blood vessels in the thoracic and abdominal cavities.</a:t>
            </a:r>
          </a:p>
        </p:txBody>
      </p:sp>
    </p:spTree>
    <p:extLst>
      <p:ext uri="{BB962C8B-B14F-4D97-AF65-F5344CB8AC3E}">
        <p14:creationId xmlns:p14="http://schemas.microsoft.com/office/powerpoint/2010/main" val="4197426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 Accessory nerves (motor)</a:t>
            </a:r>
          </a:p>
        </p:txBody>
      </p:sp>
      <p:sp>
        <p:nvSpPr>
          <p:cNvPr id="3" name="Content Placeholder 2"/>
          <p:cNvSpPr>
            <a:spLocks noGrp="1"/>
          </p:cNvSpPr>
          <p:nvPr>
            <p:ph idx="1"/>
          </p:nvPr>
        </p:nvSpPr>
        <p:spPr/>
        <p:txBody>
          <a:bodyPr/>
          <a:lstStyle/>
          <a:p>
            <a:r>
              <a:rPr lang="en-US" dirty="0"/>
              <a:t>These nerves arise from cell bodies in the medulla oblongata and in the spinal cord. </a:t>
            </a:r>
            <a:endParaRPr lang="en-US" dirty="0" smtClean="0"/>
          </a:p>
          <a:p>
            <a:r>
              <a:rPr lang="en-US" dirty="0" smtClean="0"/>
              <a:t>The </a:t>
            </a:r>
            <a:r>
              <a:rPr lang="en-US" dirty="0" err="1"/>
              <a:t>fibres</a:t>
            </a:r>
            <a:r>
              <a:rPr lang="en-US" dirty="0"/>
              <a:t> supply the </a:t>
            </a:r>
            <a:r>
              <a:rPr lang="en-US" dirty="0" err="1"/>
              <a:t>sternodeidomastoid</a:t>
            </a:r>
            <a:r>
              <a:rPr lang="en-US" dirty="0"/>
              <a:t> and trapezius muscles. Branches join the </a:t>
            </a:r>
            <a:r>
              <a:rPr lang="en-US" dirty="0" err="1"/>
              <a:t>vagus</a:t>
            </a:r>
            <a:r>
              <a:rPr lang="en-US" dirty="0"/>
              <a:t> nerves and supply the </a:t>
            </a:r>
            <a:r>
              <a:rPr lang="en-US" dirty="0" err="1"/>
              <a:t>phanyngeal</a:t>
            </a:r>
            <a:r>
              <a:rPr lang="en-US" dirty="0"/>
              <a:t> and laryngeal muscles.</a:t>
            </a:r>
          </a:p>
        </p:txBody>
      </p:sp>
    </p:spTree>
    <p:extLst>
      <p:ext uri="{BB962C8B-B14F-4D97-AF65-F5344CB8AC3E}">
        <p14:creationId xmlns:p14="http://schemas.microsoft.com/office/powerpoint/2010/main" val="1962688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XII. Hypoglossal nerves (motor) </a:t>
            </a:r>
          </a:p>
        </p:txBody>
      </p:sp>
      <p:sp>
        <p:nvSpPr>
          <p:cNvPr id="3" name="Content Placeholder 2"/>
          <p:cNvSpPr>
            <a:spLocks noGrp="1"/>
          </p:cNvSpPr>
          <p:nvPr>
            <p:ph idx="1"/>
          </p:nvPr>
        </p:nvSpPr>
        <p:spPr/>
        <p:txBody>
          <a:bodyPr/>
          <a:lstStyle/>
          <a:p>
            <a:r>
              <a:rPr lang="en-US" dirty="0"/>
              <a:t>These nerves arise from cells in the medulla oblongata. They supply the muscles of the tongue and muscles surrounding the hyoid bone and contribute to swallowing and speech. </a:t>
            </a:r>
          </a:p>
        </p:txBody>
      </p:sp>
    </p:spTree>
    <p:extLst>
      <p:ext uri="{BB962C8B-B14F-4D97-AF65-F5344CB8AC3E}">
        <p14:creationId xmlns:p14="http://schemas.microsoft.com/office/powerpoint/2010/main" val="3263308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964" y="627061"/>
            <a:ext cx="10751127" cy="5653666"/>
          </a:xfrm>
        </p:spPr>
      </p:pic>
    </p:spTree>
    <p:extLst>
      <p:ext uri="{BB962C8B-B14F-4D97-AF65-F5344CB8AC3E}">
        <p14:creationId xmlns:p14="http://schemas.microsoft.com/office/powerpoint/2010/main" val="3785369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Resting Membrane Potential &amp; Action Potential</a:t>
            </a:r>
          </a:p>
        </p:txBody>
      </p:sp>
      <p:sp>
        <p:nvSpPr>
          <p:cNvPr id="4" name="Rectangle 1"/>
          <p:cNvSpPr>
            <a:spLocks noGrp="1" noChangeArrowheads="1"/>
          </p:cNvSpPr>
          <p:nvPr>
            <p:ph idx="1"/>
          </p:nvPr>
        </p:nvSpPr>
        <p:spPr bwMode="auto">
          <a:xfrm>
            <a:off x="1295402" y="2757576"/>
            <a:ext cx="921558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CNS neurons communicate using </a:t>
            </a:r>
            <a:r>
              <a:rPr kumimoji="0" lang="en-US" altLang="en-US" sz="1800" b="1" i="0" u="none" strike="noStrike" cap="none" normalizeH="0" baseline="0" dirty="0" smtClean="0">
                <a:ln>
                  <a:noFill/>
                </a:ln>
                <a:solidFill>
                  <a:schemeClr val="tx1"/>
                </a:solidFill>
                <a:effectLst/>
                <a:latin typeface="Arial" panose="020B0604020202020204" pitchFamily="34" charset="0"/>
              </a:rPr>
              <a:t>electrical signals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Electrical signals allow: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Rapid communication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Long-distance transmission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Precise timing</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Two fundamental properties: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Resting membrane potential (RMP)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Action potential (AP)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7575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Electrical Terms </a:t>
            </a:r>
          </a:p>
        </p:txBody>
      </p:sp>
      <p:sp>
        <p:nvSpPr>
          <p:cNvPr id="3" name="Content Placeholder 2"/>
          <p:cNvSpPr>
            <a:spLocks noGrp="1"/>
          </p:cNvSpPr>
          <p:nvPr>
            <p:ph idx="1"/>
          </p:nvPr>
        </p:nvSpPr>
        <p:spPr/>
        <p:txBody>
          <a:bodyPr/>
          <a:lstStyle/>
          <a:p>
            <a:r>
              <a:rPr lang="en-US" dirty="0"/>
              <a:t>Membrane potential: Voltage difference across cell </a:t>
            </a:r>
            <a:r>
              <a:rPr lang="en-US" dirty="0" smtClean="0"/>
              <a:t>membrane</a:t>
            </a:r>
          </a:p>
          <a:p>
            <a:r>
              <a:rPr lang="en-US" dirty="0" smtClean="0"/>
              <a:t>Measured </a:t>
            </a:r>
            <a:r>
              <a:rPr lang="en-US" dirty="0"/>
              <a:t>in millivolts (mV</a:t>
            </a:r>
            <a:r>
              <a:rPr lang="en-US" dirty="0" smtClean="0"/>
              <a:t>)</a:t>
            </a:r>
          </a:p>
          <a:p>
            <a:r>
              <a:rPr lang="en-US" dirty="0" smtClean="0"/>
              <a:t>Inside </a:t>
            </a:r>
            <a:r>
              <a:rPr lang="en-US" dirty="0"/>
              <a:t>of neuron is normally negative relative to </a:t>
            </a:r>
            <a:r>
              <a:rPr lang="en-US" dirty="0" smtClean="0"/>
              <a:t>outside</a:t>
            </a:r>
          </a:p>
          <a:p>
            <a:r>
              <a:rPr lang="en-US" dirty="0" smtClean="0"/>
              <a:t>Electrical </a:t>
            </a:r>
            <a:r>
              <a:rPr lang="en-US" dirty="0"/>
              <a:t>potential arises due to ion distribution and permeability</a:t>
            </a:r>
          </a:p>
        </p:txBody>
      </p:sp>
    </p:spTree>
    <p:extLst>
      <p:ext uri="{BB962C8B-B14F-4D97-AF65-F5344CB8AC3E}">
        <p14:creationId xmlns:p14="http://schemas.microsoft.com/office/powerpoint/2010/main" val="590244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Neuronal Membrane as an Electrical Structure</a:t>
            </a:r>
          </a:p>
        </p:txBody>
      </p:sp>
      <p:sp>
        <p:nvSpPr>
          <p:cNvPr id="4" name="Rectangle 1"/>
          <p:cNvSpPr>
            <a:spLocks noGrp="1" noChangeArrowheads="1"/>
          </p:cNvSpPr>
          <p:nvPr>
            <p:ph idx="1"/>
          </p:nvPr>
        </p:nvSpPr>
        <p:spPr bwMode="auto">
          <a:xfrm>
            <a:off x="1295402" y="171642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Neuronal membrane behaves like: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Capacitor</a:t>
            </a:r>
            <a:r>
              <a:rPr kumimoji="0" lang="en-US" altLang="en-US" sz="1800" b="0" i="0" u="none" strike="noStrike" cap="none" normalizeH="0" baseline="0" dirty="0" smtClean="0">
                <a:ln>
                  <a:noFill/>
                </a:ln>
                <a:solidFill>
                  <a:schemeClr val="tx1"/>
                </a:solidFill>
                <a:effectLst/>
                <a:latin typeface="Arial" panose="020B0604020202020204" pitchFamily="34" charset="0"/>
              </a:rPr>
              <a:t> → lipid bilayer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Resistors</a:t>
            </a:r>
            <a:r>
              <a:rPr kumimoji="0" lang="en-US" altLang="en-US" sz="1800" b="0" i="0" u="none" strike="noStrike" cap="none" normalizeH="0" baseline="0" dirty="0" smtClean="0">
                <a:ln>
                  <a:noFill/>
                </a:ln>
                <a:solidFill>
                  <a:schemeClr val="tx1"/>
                </a:solidFill>
                <a:effectLst/>
                <a:latin typeface="Arial" panose="020B0604020202020204" pitchFamily="34" charset="0"/>
              </a:rPr>
              <a:t> → ion channels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Separates charges across membrane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Selectively permeable to ions</a:t>
            </a:r>
          </a:p>
        </p:txBody>
      </p:sp>
    </p:spTree>
    <p:extLst>
      <p:ext uri="{BB962C8B-B14F-4D97-AF65-F5344CB8AC3E}">
        <p14:creationId xmlns:p14="http://schemas.microsoft.com/office/powerpoint/2010/main" val="1310086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Ions Involved in CNS Electrical Activity</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Sodium (Na⁺)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Potassium (K⁺)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Chloride (Cl⁻)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Calcium (Ca²⁺)</a:t>
            </a:r>
          </a:p>
        </p:txBody>
      </p:sp>
    </p:spTree>
    <p:extLst>
      <p:ext uri="{BB962C8B-B14F-4D97-AF65-F5344CB8AC3E}">
        <p14:creationId xmlns:p14="http://schemas.microsoft.com/office/powerpoint/2010/main" val="2902580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Ionic Distribution Across Neuronal Membrane</a:t>
            </a:r>
          </a:p>
        </p:txBody>
      </p:sp>
      <p:sp>
        <p:nvSpPr>
          <p:cNvPr id="3" name="Content Placeholder 2"/>
          <p:cNvSpPr>
            <a:spLocks noGrp="1"/>
          </p:cNvSpPr>
          <p:nvPr>
            <p:ph idx="1"/>
          </p:nvPr>
        </p:nvSpPr>
        <p:spPr/>
        <p:txBody>
          <a:bodyPr>
            <a:normAutofit fontScale="92500" lnSpcReduction="10000"/>
          </a:bodyPr>
          <a:lstStyle/>
          <a:p>
            <a:r>
              <a:rPr lang="en-US" b="1" dirty="0"/>
              <a:t>Intracellular</a:t>
            </a:r>
            <a:r>
              <a:rPr lang="en-US" dirty="0"/>
              <a:t>:</a:t>
            </a:r>
          </a:p>
          <a:p>
            <a:r>
              <a:rPr lang="en-US" dirty="0"/>
              <a:t>High K⁺</a:t>
            </a:r>
          </a:p>
          <a:p>
            <a:r>
              <a:rPr lang="en-US" dirty="0"/>
              <a:t>High negatively charged proteins (A⁻)</a:t>
            </a:r>
          </a:p>
          <a:p>
            <a:r>
              <a:rPr lang="en-US" b="1" dirty="0"/>
              <a:t>Extracellular</a:t>
            </a:r>
            <a:r>
              <a:rPr lang="en-US" dirty="0"/>
              <a:t>:</a:t>
            </a:r>
          </a:p>
          <a:p>
            <a:r>
              <a:rPr lang="en-US" dirty="0"/>
              <a:t>High Na⁺</a:t>
            </a:r>
          </a:p>
          <a:p>
            <a:r>
              <a:rPr lang="en-US" dirty="0"/>
              <a:t>High Cl⁻</a:t>
            </a:r>
          </a:p>
          <a:p>
            <a:r>
              <a:rPr lang="en-US" dirty="0"/>
              <a:t>High Ca²⁺</a:t>
            </a:r>
          </a:p>
          <a:p>
            <a:endParaRPr lang="en-US" dirty="0"/>
          </a:p>
        </p:txBody>
      </p:sp>
    </p:spTree>
    <p:extLst>
      <p:ext uri="{BB962C8B-B14F-4D97-AF65-F5344CB8AC3E}">
        <p14:creationId xmlns:p14="http://schemas.microsoft.com/office/powerpoint/2010/main" val="942862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Selective Permeability of Neuronal Membrane</a:t>
            </a:r>
          </a:p>
        </p:txBody>
      </p:sp>
      <p:sp>
        <p:nvSpPr>
          <p:cNvPr id="4" name="Rectangle 1"/>
          <p:cNvSpPr>
            <a:spLocks noGrp="1" noChangeArrowheads="1"/>
          </p:cNvSpPr>
          <p:nvPr>
            <p:ph idx="1"/>
          </p:nvPr>
        </p:nvSpPr>
        <p:spPr bwMode="auto">
          <a:xfrm>
            <a:off x="1230746"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Membrane permeability is </a:t>
            </a:r>
            <a:r>
              <a:rPr kumimoji="0" lang="en-US" altLang="en-US" sz="1800" b="1" i="0" u="none" strike="noStrike" cap="none" normalizeH="0" baseline="0" smtClean="0">
                <a:ln>
                  <a:noFill/>
                </a:ln>
                <a:solidFill>
                  <a:schemeClr val="tx1"/>
                </a:solidFill>
                <a:effectLst/>
                <a:latin typeface="Arial" panose="020B0604020202020204" pitchFamily="34" charset="0"/>
              </a:rPr>
              <a:t>unequal</a:t>
            </a:r>
            <a:r>
              <a:rPr kumimoji="0" lang="en-US" altLang="en-US" sz="1800" b="0" i="0" u="none" strike="noStrike" cap="none" normalizeH="0" baseline="0" smtClean="0">
                <a:ln>
                  <a:noFill/>
                </a:ln>
                <a:solidFill>
                  <a:schemeClr val="tx1"/>
                </a:solidFill>
                <a:effectLst/>
                <a:latin typeface="Arial" panose="020B0604020202020204" pitchFamily="34" charset="0"/>
              </a:rPr>
              <a:t> for 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At rest: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High permeability to 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Low permeability to Na⁺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This selective permeability is key to RMP</a:t>
            </a:r>
          </a:p>
        </p:txBody>
      </p:sp>
    </p:spTree>
    <p:extLst>
      <p:ext uri="{BB962C8B-B14F-4D97-AF65-F5344CB8AC3E}">
        <p14:creationId xmlns:p14="http://schemas.microsoft.com/office/powerpoint/2010/main" val="1916996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Resting Membrane Potential</a:t>
            </a:r>
          </a:p>
        </p:txBody>
      </p:sp>
      <p:sp>
        <p:nvSpPr>
          <p:cNvPr id="4" name="Rectangle 1"/>
          <p:cNvSpPr>
            <a:spLocks noGrp="1" noChangeArrowheads="1"/>
          </p:cNvSpPr>
          <p:nvPr>
            <p:ph idx="1"/>
          </p:nvPr>
        </p:nvSpPr>
        <p:spPr bwMode="auto">
          <a:xfrm>
            <a:off x="1279240" y="145780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Electrical potential difference across neuronal membrane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Present when neuron is </a:t>
            </a:r>
            <a:r>
              <a:rPr kumimoji="0" lang="en-US" altLang="en-US" sz="1800" b="1" i="0" u="none" strike="noStrike" cap="none" normalizeH="0" baseline="0" smtClean="0">
                <a:ln>
                  <a:noFill/>
                </a:ln>
                <a:solidFill>
                  <a:schemeClr val="tx1"/>
                </a:solidFill>
                <a:effectLst/>
                <a:latin typeface="Arial" panose="020B0604020202020204" pitchFamily="34" charset="0"/>
              </a:rPr>
              <a:t>not conducting impulse</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Value in CNS neurons: </a:t>
            </a:r>
            <a:r>
              <a:rPr kumimoji="0" lang="en-US" altLang="en-US" sz="1800" b="1" i="0" u="none" strike="noStrike" cap="none" normalizeH="0" baseline="0" smtClean="0">
                <a:ln>
                  <a:noFill/>
                </a:ln>
                <a:solidFill>
                  <a:schemeClr val="tx1"/>
                </a:solidFill>
                <a:effectLst/>
                <a:latin typeface="Arial" panose="020B0604020202020204" pitchFamily="34" charset="0"/>
              </a:rPr>
              <a:t>–65 to –70 mV</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2398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RMP: Role of Potassium</a:t>
            </a:r>
          </a:p>
        </p:txBody>
      </p:sp>
      <p:sp>
        <p:nvSpPr>
          <p:cNvPr id="4" name="Rectangle 1"/>
          <p:cNvSpPr>
            <a:spLocks noGrp="1" noChangeArrowheads="1"/>
          </p:cNvSpPr>
          <p:nvPr>
            <p:ph idx="1"/>
          </p:nvPr>
        </p:nvSpPr>
        <p:spPr bwMode="auto">
          <a:xfrm>
            <a:off x="1279240" y="1457804"/>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K⁺ diffuses out of neuron via leak channels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Leaves behind negatively charged proteins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Results in </a:t>
            </a:r>
            <a:r>
              <a:rPr kumimoji="0" lang="en-US" altLang="en-US" sz="1800" b="1" i="0" u="none" strike="noStrike" cap="none" normalizeH="0" baseline="0" smtClean="0">
                <a:ln>
                  <a:noFill/>
                </a:ln>
                <a:solidFill>
                  <a:schemeClr val="tx1"/>
                </a:solidFill>
                <a:effectLst/>
                <a:latin typeface="Arial" panose="020B0604020202020204" pitchFamily="34" charset="0"/>
              </a:rPr>
              <a:t>negative intracellular environment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Major contributor to RMP</a:t>
            </a:r>
          </a:p>
        </p:txBody>
      </p:sp>
    </p:spTree>
    <p:extLst>
      <p:ext uri="{BB962C8B-B14F-4D97-AF65-F5344CB8AC3E}">
        <p14:creationId xmlns:p14="http://schemas.microsoft.com/office/powerpoint/2010/main" val="1585876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Sodium in RMP</a:t>
            </a:r>
          </a:p>
        </p:txBody>
      </p:sp>
      <p:sp>
        <p:nvSpPr>
          <p:cNvPr id="4" name="Rectangle 1"/>
          <p:cNvSpPr>
            <a:spLocks noGrp="1" noChangeArrowheads="1"/>
          </p:cNvSpPr>
          <p:nvPr>
            <p:ph idx="1"/>
          </p:nvPr>
        </p:nvSpPr>
        <p:spPr bwMode="auto">
          <a:xfrm>
            <a:off x="1295402" y="131925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Na⁺ tends to diffuse into neuron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But membrane is </a:t>
            </a:r>
            <a:r>
              <a:rPr kumimoji="0" lang="en-US" altLang="en-US" sz="1800" b="1" i="0" u="none" strike="noStrike" cap="none" normalizeH="0" baseline="0" smtClean="0">
                <a:ln>
                  <a:noFill/>
                </a:ln>
                <a:solidFill>
                  <a:schemeClr val="tx1"/>
                </a:solidFill>
                <a:effectLst/>
                <a:latin typeface="Arial" panose="020B0604020202020204" pitchFamily="34" charset="0"/>
              </a:rPr>
              <a:t>poorly permeable</a:t>
            </a:r>
            <a:r>
              <a:rPr kumimoji="0" lang="en-US" altLang="en-US" sz="1800" b="0" i="0" u="none" strike="noStrike" cap="none" normalizeH="0" baseline="0" smtClean="0">
                <a:ln>
                  <a:noFill/>
                </a:ln>
                <a:solidFill>
                  <a:schemeClr val="tx1"/>
                </a:solidFill>
                <a:effectLst/>
                <a:latin typeface="Arial" panose="020B0604020202020204" pitchFamily="34" charset="0"/>
              </a:rPr>
              <a:t> to Na⁺ at rest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Minimal contribution compared to K⁺</a:t>
            </a:r>
          </a:p>
        </p:txBody>
      </p:sp>
    </p:spTree>
    <p:extLst>
      <p:ext uri="{BB962C8B-B14F-4D97-AF65-F5344CB8AC3E}">
        <p14:creationId xmlns:p14="http://schemas.microsoft.com/office/powerpoint/2010/main" val="2348335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Na⁺/K⁺ ATPase Pump</a:t>
            </a:r>
          </a:p>
        </p:txBody>
      </p:sp>
      <p:sp>
        <p:nvSpPr>
          <p:cNvPr id="4" name="Rectangle 1"/>
          <p:cNvSpPr>
            <a:spLocks noGrp="1" noChangeArrowheads="1"/>
          </p:cNvSpPr>
          <p:nvPr>
            <p:ph idx="1"/>
          </p:nvPr>
        </p:nvSpPr>
        <p:spPr bwMode="auto">
          <a:xfrm>
            <a:off x="1295402" y="1744132"/>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Actively transports: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3 Na⁺ out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2 K⁺ 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Maintains ionic gradients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Contributes ~ –5 mV to RMP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Electrogenic pump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1145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of the Nervous System</a:t>
            </a:r>
          </a:p>
        </p:txBody>
      </p:sp>
      <p:sp>
        <p:nvSpPr>
          <p:cNvPr id="4" name="Rectangle 1"/>
          <p:cNvSpPr>
            <a:spLocks noGrp="1" noChangeArrowheads="1"/>
          </p:cNvSpPr>
          <p:nvPr>
            <p:ph idx="1"/>
          </p:nvPr>
        </p:nvSpPr>
        <p:spPr bwMode="auto">
          <a:xfrm>
            <a:off x="1295402" y="1836496"/>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Central Nervous System (CNS)</a:t>
            </a:r>
            <a:r>
              <a:rPr kumimoji="0" lang="en-US" altLang="en-US" sz="1800" b="0" i="0" u="none" strike="noStrike" cap="none" normalizeH="0" baseline="0" smtClean="0">
                <a:ln>
                  <a:noFill/>
                </a:ln>
                <a:solidFill>
                  <a:schemeClr val="tx1"/>
                </a:solidFill>
                <a:effectLst/>
                <a:latin typeface="Arial" panose="020B0604020202020204" pitchFamily="34" charset="0"/>
              </a:rPr>
              <a:t>: Brain and spinal cord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Peripheral Nervous System (PNS)</a:t>
            </a:r>
            <a:r>
              <a:rPr kumimoji="0" lang="en-US" altLang="en-US" sz="1800" b="0" i="0" u="none" strike="noStrike" cap="none" normalizeH="0" baseline="0" smtClean="0">
                <a:ln>
                  <a:noFill/>
                </a:ln>
                <a:solidFill>
                  <a:schemeClr val="tx1"/>
                </a:solidFill>
                <a:effectLst/>
                <a:latin typeface="Arial" panose="020B0604020202020204" pitchFamily="34" charset="0"/>
              </a:rPr>
              <a:t>: Cranial nerves, spinal nerves, ganglia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Functional divisions</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Somatic nervous system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Autonomic nervous system (sympathetic &amp; parasympathetic)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4281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Action Potential</a:t>
            </a:r>
          </a:p>
        </p:txBody>
      </p:sp>
      <p:sp>
        <p:nvSpPr>
          <p:cNvPr id="4" name="Rectangle 1"/>
          <p:cNvSpPr>
            <a:spLocks noGrp="1" noChangeArrowheads="1"/>
          </p:cNvSpPr>
          <p:nvPr>
            <p:ph idx="1"/>
          </p:nvPr>
        </p:nvSpPr>
        <p:spPr bwMode="auto">
          <a:xfrm>
            <a:off x="1443183" y="2720584"/>
            <a:ext cx="617669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Rapid, transient, reversible change in membrane potential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Propagates without decrement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Follows </a:t>
            </a:r>
            <a:r>
              <a:rPr kumimoji="0" lang="en-US" altLang="en-US" sz="1800" b="1" i="0" u="none" strike="noStrike" cap="none" normalizeH="0" baseline="0" dirty="0" smtClean="0">
                <a:ln>
                  <a:noFill/>
                </a:ln>
                <a:solidFill>
                  <a:schemeClr val="tx1"/>
                </a:solidFill>
                <a:effectLst/>
                <a:latin typeface="Arial" panose="020B0604020202020204" pitchFamily="34" charset="0"/>
              </a:rPr>
              <a:t>all-or-none law</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Phases:</a:t>
            </a:r>
          </a:p>
          <a:p>
            <a:pPr marL="0" lvl="0" indent="0" defTabSz="914400" eaLnBrk="0" fontAlgn="base" hangingPunct="0">
              <a:spcBef>
                <a:spcPct val="0"/>
              </a:spcBef>
              <a:spcAft>
                <a:spcPct val="0"/>
              </a:spcAft>
              <a:buClrTx/>
              <a:buSzTx/>
              <a:buFontTx/>
              <a:buChar char="•"/>
            </a:pPr>
            <a:r>
              <a:rPr lang="en-US" altLang="en-US" sz="1800" dirty="0">
                <a:solidFill>
                  <a:schemeClr val="tx1"/>
                </a:solidFill>
                <a:latin typeface="Arial" panose="020B0604020202020204" pitchFamily="34" charset="0"/>
              </a:rPr>
              <a:t>Resting phase</a:t>
            </a:r>
          </a:p>
          <a:p>
            <a:pPr marL="0" lvl="0" indent="0" defTabSz="914400" eaLnBrk="0" fontAlgn="base" hangingPunct="0">
              <a:spcBef>
                <a:spcPct val="0"/>
              </a:spcBef>
              <a:spcAft>
                <a:spcPct val="0"/>
              </a:spcAft>
              <a:buClrTx/>
              <a:buSzTx/>
              <a:buFontTx/>
              <a:buChar char="•"/>
            </a:pPr>
            <a:r>
              <a:rPr lang="en-US" altLang="en-US" sz="1800" dirty="0">
                <a:solidFill>
                  <a:schemeClr val="tx1"/>
                </a:solidFill>
                <a:latin typeface="Arial" panose="020B0604020202020204" pitchFamily="34" charset="0"/>
              </a:rPr>
              <a:t>Depolarization</a:t>
            </a:r>
          </a:p>
          <a:p>
            <a:pPr marL="0" lvl="0" indent="0" defTabSz="914400" eaLnBrk="0" fontAlgn="base" hangingPunct="0">
              <a:spcBef>
                <a:spcPct val="0"/>
              </a:spcBef>
              <a:spcAft>
                <a:spcPct val="0"/>
              </a:spcAft>
              <a:buClrTx/>
              <a:buSzTx/>
              <a:buFontTx/>
              <a:buChar char="•"/>
            </a:pPr>
            <a:r>
              <a:rPr lang="en-US" altLang="en-US" sz="1800" dirty="0">
                <a:solidFill>
                  <a:schemeClr val="tx1"/>
                </a:solidFill>
                <a:latin typeface="Arial" panose="020B0604020202020204" pitchFamily="34" charset="0"/>
              </a:rPr>
              <a:t>Repolarization</a:t>
            </a:r>
          </a:p>
          <a:p>
            <a:pPr marL="0" lvl="0" indent="0" defTabSz="914400" eaLnBrk="0" fontAlgn="base" hangingPunct="0">
              <a:spcBef>
                <a:spcPct val="0"/>
              </a:spcBef>
              <a:spcAft>
                <a:spcPct val="0"/>
              </a:spcAft>
              <a:buClrTx/>
              <a:buSzTx/>
              <a:buFontTx/>
              <a:buChar char="•"/>
            </a:pPr>
            <a:r>
              <a:rPr lang="en-US" altLang="en-US" sz="1800" dirty="0">
                <a:solidFill>
                  <a:schemeClr val="tx1"/>
                </a:solidFill>
                <a:latin typeface="Arial" panose="020B0604020202020204" pitchFamily="34" charset="0"/>
              </a:rPr>
              <a:t>Hyperpolarization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0590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Depolarization and Repolarization Phase</a:t>
            </a:r>
          </a:p>
        </p:txBody>
      </p:sp>
      <p:sp>
        <p:nvSpPr>
          <p:cNvPr id="3" name="Content Placeholder 2"/>
          <p:cNvSpPr>
            <a:spLocks noGrp="1"/>
          </p:cNvSpPr>
          <p:nvPr>
            <p:ph idx="1"/>
          </p:nvPr>
        </p:nvSpPr>
        <p:spPr/>
        <p:txBody>
          <a:bodyPr>
            <a:normAutofit lnSpcReduction="10000"/>
          </a:bodyPr>
          <a:lstStyle/>
          <a:p>
            <a:r>
              <a:rPr lang="en-US" dirty="0"/>
              <a:t>Opening of voltage-gated </a:t>
            </a:r>
            <a:r>
              <a:rPr lang="en-US" dirty="0" smtClean="0"/>
              <a:t>Na</a:t>
            </a:r>
            <a:r>
              <a:rPr lang="en-US" dirty="0"/>
              <a:t>⁺ </a:t>
            </a:r>
            <a:r>
              <a:rPr lang="en-US" dirty="0" smtClean="0"/>
              <a:t>channels </a:t>
            </a:r>
          </a:p>
          <a:p>
            <a:r>
              <a:rPr lang="en-US" dirty="0" smtClean="0"/>
              <a:t>Rapid </a:t>
            </a:r>
            <a:r>
              <a:rPr lang="en-US" dirty="0"/>
              <a:t>influx of Na</a:t>
            </a:r>
            <a:r>
              <a:rPr lang="en-US" dirty="0" smtClean="0"/>
              <a:t>⁺</a:t>
            </a:r>
          </a:p>
          <a:p>
            <a:r>
              <a:rPr lang="en-US" dirty="0" smtClean="0"/>
              <a:t>Membrane </a:t>
            </a:r>
            <a:r>
              <a:rPr lang="en-US" dirty="0"/>
              <a:t>potential becomes positive (+30 to +40 mV</a:t>
            </a:r>
            <a:r>
              <a:rPr lang="en-US" dirty="0" smtClean="0"/>
              <a:t>)</a:t>
            </a:r>
          </a:p>
          <a:p>
            <a:r>
              <a:rPr lang="en-US" b="1" dirty="0"/>
              <a:t>Repolarization </a:t>
            </a:r>
            <a:r>
              <a:rPr lang="en-US" b="1" dirty="0" smtClean="0"/>
              <a:t>Phase</a:t>
            </a:r>
            <a:r>
              <a:rPr lang="en-US" b="1" dirty="0"/>
              <a:t>: </a:t>
            </a:r>
            <a:endParaRPr lang="en-US" b="1" dirty="0" smtClean="0"/>
          </a:p>
          <a:p>
            <a:r>
              <a:rPr lang="en-US" dirty="0" smtClean="0"/>
              <a:t>Inactivation </a:t>
            </a:r>
            <a:r>
              <a:rPr lang="en-US" dirty="0"/>
              <a:t>of Na⁺ </a:t>
            </a:r>
            <a:r>
              <a:rPr lang="en-US" dirty="0" smtClean="0"/>
              <a:t>channels</a:t>
            </a:r>
          </a:p>
          <a:p>
            <a:r>
              <a:rPr lang="en-US" dirty="0" smtClean="0"/>
              <a:t>Opening </a:t>
            </a:r>
            <a:r>
              <a:rPr lang="en-US" dirty="0"/>
              <a:t>of voltage-gated K⁺ </a:t>
            </a:r>
            <a:r>
              <a:rPr lang="en-US" dirty="0" smtClean="0"/>
              <a:t>channels</a:t>
            </a:r>
          </a:p>
          <a:p>
            <a:r>
              <a:rPr lang="en-US" dirty="0" smtClean="0"/>
              <a:t>Efflux </a:t>
            </a:r>
            <a:r>
              <a:rPr lang="en-US" dirty="0"/>
              <a:t>of K⁺ restores negativity</a:t>
            </a:r>
          </a:p>
        </p:txBody>
      </p:sp>
    </p:spTree>
    <p:extLst>
      <p:ext uri="{BB962C8B-B14F-4D97-AF65-F5344CB8AC3E}">
        <p14:creationId xmlns:p14="http://schemas.microsoft.com/office/powerpoint/2010/main" val="2109833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Hyperpolarization and Refractory Periods</a:t>
            </a:r>
          </a:p>
        </p:txBody>
      </p:sp>
      <p:sp>
        <p:nvSpPr>
          <p:cNvPr id="3" name="Content Placeholder 2"/>
          <p:cNvSpPr>
            <a:spLocks noGrp="1"/>
          </p:cNvSpPr>
          <p:nvPr>
            <p:ph idx="1"/>
          </p:nvPr>
        </p:nvSpPr>
        <p:spPr/>
        <p:txBody>
          <a:bodyPr>
            <a:normAutofit fontScale="92500" lnSpcReduction="20000"/>
          </a:bodyPr>
          <a:lstStyle/>
          <a:p>
            <a:r>
              <a:rPr lang="en-US" dirty="0"/>
              <a:t>K⁺ channels remain open </a:t>
            </a:r>
            <a:r>
              <a:rPr lang="en-US" dirty="0" smtClean="0"/>
              <a:t>longer</a:t>
            </a:r>
          </a:p>
          <a:p>
            <a:r>
              <a:rPr lang="en-US" dirty="0" smtClean="0"/>
              <a:t>Membrane </a:t>
            </a:r>
            <a:r>
              <a:rPr lang="en-US" dirty="0"/>
              <a:t>becomes more negative than </a:t>
            </a:r>
            <a:r>
              <a:rPr lang="en-US" dirty="0" err="1" smtClean="0"/>
              <a:t>RMP.Gradual</a:t>
            </a:r>
            <a:r>
              <a:rPr lang="en-US" dirty="0" smtClean="0"/>
              <a:t> </a:t>
            </a:r>
            <a:r>
              <a:rPr lang="en-US" dirty="0"/>
              <a:t>return to resting </a:t>
            </a:r>
            <a:r>
              <a:rPr lang="en-US" dirty="0" smtClean="0"/>
              <a:t>level. </a:t>
            </a:r>
            <a:r>
              <a:rPr lang="en-US" sz="2600" b="1" dirty="0"/>
              <a:t>Absolute refractory period</a:t>
            </a:r>
            <a:r>
              <a:rPr lang="en-US" sz="2600" dirty="0"/>
              <a:t>:</a:t>
            </a:r>
          </a:p>
          <a:p>
            <a:r>
              <a:rPr lang="en-US" dirty="0"/>
              <a:t>No AP possible</a:t>
            </a:r>
          </a:p>
          <a:p>
            <a:r>
              <a:rPr lang="en-US" dirty="0"/>
              <a:t>Na⁺ channels inactivated</a:t>
            </a:r>
          </a:p>
          <a:p>
            <a:r>
              <a:rPr lang="en-US" b="1" dirty="0"/>
              <a:t>Relative refractory period</a:t>
            </a:r>
            <a:r>
              <a:rPr lang="en-US" dirty="0"/>
              <a:t>:</a:t>
            </a:r>
          </a:p>
          <a:p>
            <a:r>
              <a:rPr lang="en-US" dirty="0"/>
              <a:t>Strong stimulus required</a:t>
            </a:r>
          </a:p>
          <a:p>
            <a:r>
              <a:rPr lang="en-US" dirty="0"/>
              <a:t>Occurs during hyperpolarization</a:t>
            </a:r>
          </a:p>
          <a:p>
            <a:endParaRPr lang="en-US" dirty="0"/>
          </a:p>
        </p:txBody>
      </p:sp>
    </p:spTree>
    <p:extLst>
      <p:ext uri="{BB962C8B-B14F-4D97-AF65-F5344CB8AC3E}">
        <p14:creationId xmlns:p14="http://schemas.microsoft.com/office/powerpoint/2010/main" val="633234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Neurons and Neuroglia</a:t>
            </a:r>
          </a:p>
        </p:txBody>
      </p:sp>
      <p:sp>
        <p:nvSpPr>
          <p:cNvPr id="3" name="Content Placeholder 2"/>
          <p:cNvSpPr>
            <a:spLocks noGrp="1"/>
          </p:cNvSpPr>
          <p:nvPr>
            <p:ph idx="1"/>
          </p:nvPr>
        </p:nvSpPr>
        <p:spPr/>
        <p:txBody>
          <a:bodyPr/>
          <a:lstStyle/>
          <a:p>
            <a:r>
              <a:rPr lang="en-US" dirty="0"/>
              <a:t>The nervous system consists of a vast number of cells called </a:t>
            </a:r>
            <a:r>
              <a:rPr lang="en-US" dirty="0" err="1" smtClean="0"/>
              <a:t>neurones</a:t>
            </a:r>
            <a:r>
              <a:rPr lang="en-US" dirty="0" smtClean="0"/>
              <a:t>, </a:t>
            </a:r>
            <a:r>
              <a:rPr lang="en-US" dirty="0"/>
              <a:t>supported by a special type of connective tissue, neuroglia. </a:t>
            </a:r>
            <a:endParaRPr lang="en-US" dirty="0" smtClean="0"/>
          </a:p>
          <a:p>
            <a:r>
              <a:rPr lang="en-US" b="1" dirty="0" smtClean="0"/>
              <a:t>Each </a:t>
            </a:r>
            <a:r>
              <a:rPr lang="en-US" b="1" dirty="0" err="1"/>
              <a:t>neurone</a:t>
            </a:r>
            <a:r>
              <a:rPr lang="en-US" b="1" dirty="0"/>
              <a:t> consists of a cell body and its processes, one axon and many dendrites</a:t>
            </a:r>
            <a:r>
              <a:rPr lang="en-US" dirty="0"/>
              <a:t>. </a:t>
            </a:r>
            <a:r>
              <a:rPr lang="en-US" dirty="0" err="1"/>
              <a:t>Neurones</a:t>
            </a:r>
            <a:r>
              <a:rPr lang="en-US" dirty="0"/>
              <a:t> are commonly referred to simply as </a:t>
            </a:r>
            <a:r>
              <a:rPr lang="en-US" b="1" dirty="0"/>
              <a:t>nerve cells</a:t>
            </a:r>
            <a:r>
              <a:rPr lang="en-US" dirty="0"/>
              <a:t>. Bundles of axons bound together are called nerves. </a:t>
            </a:r>
            <a:endParaRPr lang="en-US" dirty="0" smtClean="0"/>
          </a:p>
          <a:p>
            <a:r>
              <a:rPr lang="en-US" dirty="0" err="1" smtClean="0"/>
              <a:t>Neurones</a:t>
            </a:r>
            <a:r>
              <a:rPr lang="en-US" dirty="0" smtClean="0"/>
              <a:t> </a:t>
            </a:r>
            <a:r>
              <a:rPr lang="en-US" dirty="0"/>
              <a:t>cannot divide and for survival they need a continuous supply of oxygen and glucose. Unlike many other cells, </a:t>
            </a:r>
            <a:r>
              <a:rPr lang="en-US" dirty="0" err="1"/>
              <a:t>neurones</a:t>
            </a:r>
            <a:r>
              <a:rPr lang="en-US" dirty="0"/>
              <a:t> can </a:t>
            </a:r>
            <a:r>
              <a:rPr lang="en-US" dirty="0" err="1"/>
              <a:t>synthesise</a:t>
            </a:r>
            <a:r>
              <a:rPr lang="en-US" dirty="0"/>
              <a:t> chemical energy (ATP) only from glucose.</a:t>
            </a:r>
          </a:p>
        </p:txBody>
      </p:sp>
    </p:spTree>
    <p:extLst>
      <p:ext uri="{BB962C8B-B14F-4D97-AF65-F5344CB8AC3E}">
        <p14:creationId xmlns:p14="http://schemas.microsoft.com/office/powerpoint/2010/main" val="2715541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Neurons and Neuroglia</a:t>
            </a:r>
          </a:p>
        </p:txBody>
      </p:sp>
      <p:sp>
        <p:nvSpPr>
          <p:cNvPr id="3" name="Content Placeholder 2"/>
          <p:cNvSpPr>
            <a:spLocks noGrp="1"/>
          </p:cNvSpPr>
          <p:nvPr>
            <p:ph idx="1"/>
          </p:nvPr>
        </p:nvSpPr>
        <p:spPr/>
        <p:txBody>
          <a:bodyPr>
            <a:normAutofit lnSpcReduction="10000"/>
          </a:bodyPr>
          <a:lstStyle/>
          <a:p>
            <a:r>
              <a:rPr lang="en-US" dirty="0"/>
              <a:t>The physiological 'units' of the nervous system are nerve impulses, or action potentials, which are akin to tiny electrical charges. </a:t>
            </a:r>
            <a:endParaRPr lang="en-US" dirty="0" smtClean="0"/>
          </a:p>
          <a:p>
            <a:r>
              <a:rPr lang="en-US" dirty="0" smtClean="0"/>
              <a:t>However</a:t>
            </a:r>
            <a:r>
              <a:rPr lang="en-US" dirty="0"/>
              <a:t>, unlike ordinary electrical wires, the </a:t>
            </a:r>
            <a:r>
              <a:rPr lang="en-US" dirty="0" err="1"/>
              <a:t>neurones</a:t>
            </a:r>
            <a:r>
              <a:rPr lang="en-US" dirty="0"/>
              <a:t> are actively involved in conducting nerve impulses. </a:t>
            </a:r>
            <a:endParaRPr lang="en-US" dirty="0" smtClean="0"/>
          </a:p>
          <a:p>
            <a:r>
              <a:rPr lang="en-US" dirty="0" smtClean="0"/>
              <a:t>In </a:t>
            </a:r>
            <a:r>
              <a:rPr lang="en-US" dirty="0"/>
              <a:t>effect the strength of the impulse is maintained throughout the length of the </a:t>
            </a:r>
            <a:r>
              <a:rPr lang="en-US" dirty="0" err="1"/>
              <a:t>neurone</a:t>
            </a:r>
            <a:r>
              <a:rPr lang="en-US" dirty="0"/>
              <a:t>. </a:t>
            </a:r>
            <a:endParaRPr lang="en-US" dirty="0" smtClean="0"/>
          </a:p>
          <a:p>
            <a:r>
              <a:rPr lang="en-US" dirty="0" smtClean="0"/>
              <a:t>Some </a:t>
            </a:r>
            <a:r>
              <a:rPr lang="en-US" dirty="0" err="1"/>
              <a:t>neurones</a:t>
            </a:r>
            <a:r>
              <a:rPr lang="en-US" dirty="0"/>
              <a:t> initiate nerve impulses while others act as 'relay stations' where impulses are passed on and sometimes redirected.</a:t>
            </a:r>
          </a:p>
        </p:txBody>
      </p:sp>
    </p:spTree>
    <p:extLst>
      <p:ext uri="{BB962C8B-B14F-4D97-AF65-F5344CB8AC3E}">
        <p14:creationId xmlns:p14="http://schemas.microsoft.com/office/powerpoint/2010/main" val="2522400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t>
            </a:r>
            <a:r>
              <a:rPr lang="en-US" dirty="0" err="1"/>
              <a:t>neurones</a:t>
            </a:r>
            <a:endParaRPr lang="en-US" dirty="0"/>
          </a:p>
        </p:txBody>
      </p:sp>
      <p:sp>
        <p:nvSpPr>
          <p:cNvPr id="3" name="Content Placeholder 2"/>
          <p:cNvSpPr>
            <a:spLocks noGrp="1"/>
          </p:cNvSpPr>
          <p:nvPr>
            <p:ph idx="1"/>
          </p:nvPr>
        </p:nvSpPr>
        <p:spPr/>
        <p:txBody>
          <a:bodyPr/>
          <a:lstStyle/>
          <a:p>
            <a:r>
              <a:rPr lang="en-US" dirty="0" err="1"/>
              <a:t>Neurones</a:t>
            </a:r>
            <a:r>
              <a:rPr lang="en-US" dirty="0"/>
              <a:t> have the characteristics of irritability and conductivity. Irritability is the ability to initiate nerve impulses in response to stimuli from</a:t>
            </a:r>
            <a:r>
              <a:rPr lang="en-US" dirty="0" smtClean="0"/>
              <a:t>:</a:t>
            </a:r>
          </a:p>
          <a:p>
            <a:r>
              <a:rPr lang="en-US" dirty="0" smtClean="0"/>
              <a:t> </a:t>
            </a:r>
            <a:r>
              <a:rPr lang="en-US" dirty="0"/>
              <a:t>• outside the body, e.g. touch, light waves </a:t>
            </a:r>
            <a:endParaRPr lang="en-US" dirty="0" smtClean="0"/>
          </a:p>
          <a:p>
            <a:r>
              <a:rPr lang="en-US" dirty="0" smtClean="0"/>
              <a:t>• </a:t>
            </a:r>
            <a:r>
              <a:rPr lang="en-US" dirty="0"/>
              <a:t>inside the body, e.g. a change in the concentration of carbon dioxide in the blood alters respiration; a thought may result in voluntary movement. </a:t>
            </a:r>
          </a:p>
        </p:txBody>
      </p:sp>
    </p:spTree>
    <p:extLst>
      <p:ext uri="{BB962C8B-B14F-4D97-AF65-F5344CB8AC3E}">
        <p14:creationId xmlns:p14="http://schemas.microsoft.com/office/powerpoint/2010/main" val="3362837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bodies</a:t>
            </a:r>
          </a:p>
        </p:txBody>
      </p:sp>
      <p:sp>
        <p:nvSpPr>
          <p:cNvPr id="3" name="Content Placeholder 2"/>
          <p:cNvSpPr>
            <a:spLocks noGrp="1"/>
          </p:cNvSpPr>
          <p:nvPr>
            <p:ph idx="1"/>
          </p:nvPr>
        </p:nvSpPr>
        <p:spPr/>
        <p:txBody>
          <a:bodyPr/>
          <a:lstStyle/>
          <a:p>
            <a:r>
              <a:rPr lang="en-US" dirty="0"/>
              <a:t>Nerve cells vary considerably in size and shape but they are all too small to be seen by the naked eye. </a:t>
            </a:r>
            <a:endParaRPr lang="en-US" dirty="0" smtClean="0"/>
          </a:p>
          <a:p>
            <a:r>
              <a:rPr lang="en-US" dirty="0" smtClean="0"/>
              <a:t>Cell </a:t>
            </a:r>
            <a:r>
              <a:rPr lang="en-US" dirty="0"/>
              <a:t>bodies form the grey matter of the nervous system and are found at the periphery of the brain and in the </a:t>
            </a:r>
            <a:r>
              <a:rPr lang="en-US" dirty="0" err="1"/>
              <a:t>centre</a:t>
            </a:r>
            <a:r>
              <a:rPr lang="en-US" dirty="0"/>
              <a:t> of the spinal cord. </a:t>
            </a:r>
            <a:endParaRPr lang="en-US" dirty="0" smtClean="0"/>
          </a:p>
          <a:p>
            <a:r>
              <a:rPr lang="en-US" dirty="0" smtClean="0"/>
              <a:t>Groups </a:t>
            </a:r>
            <a:r>
              <a:rPr lang="en-US" dirty="0"/>
              <a:t>of cell bodies are called nuclei in the central nervous system and ganglia in the peripheral nervous system.</a:t>
            </a:r>
          </a:p>
        </p:txBody>
      </p:sp>
    </p:spTree>
    <p:extLst>
      <p:ext uri="{BB962C8B-B14F-4D97-AF65-F5344CB8AC3E}">
        <p14:creationId xmlns:p14="http://schemas.microsoft.com/office/powerpoint/2010/main" val="3430189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Axons and dendrites</a:t>
            </a:r>
          </a:p>
        </p:txBody>
      </p:sp>
      <p:sp>
        <p:nvSpPr>
          <p:cNvPr id="3" name="Content Placeholder 2"/>
          <p:cNvSpPr>
            <a:spLocks noGrp="1"/>
          </p:cNvSpPr>
          <p:nvPr>
            <p:ph idx="1"/>
          </p:nvPr>
        </p:nvSpPr>
        <p:spPr/>
        <p:txBody>
          <a:bodyPr/>
          <a:lstStyle/>
          <a:p>
            <a:r>
              <a:rPr lang="en-US" dirty="0"/>
              <a:t>Axons and dendrites are extensions of cell bodies and form the white matter of the nervous system. </a:t>
            </a:r>
            <a:endParaRPr lang="en-US" dirty="0" smtClean="0"/>
          </a:p>
          <a:p>
            <a:r>
              <a:rPr lang="en-US" dirty="0" smtClean="0"/>
              <a:t>Axons </a:t>
            </a:r>
            <a:r>
              <a:rPr lang="en-US" dirty="0"/>
              <a:t>are found deep in the brain and in groups, called tracts, at the periphery of the spinal cord. </a:t>
            </a:r>
            <a:endParaRPr lang="en-US" dirty="0" smtClean="0"/>
          </a:p>
          <a:p>
            <a:r>
              <a:rPr lang="en-US" dirty="0" smtClean="0"/>
              <a:t>They </a:t>
            </a:r>
            <a:r>
              <a:rPr lang="en-US" dirty="0"/>
              <a:t>are referred to as nerves or nerve </a:t>
            </a:r>
            <a:r>
              <a:rPr lang="en-US" dirty="0" err="1"/>
              <a:t>fibres</a:t>
            </a:r>
            <a:r>
              <a:rPr lang="en-US" dirty="0"/>
              <a:t> outside the brain and spinal cord.</a:t>
            </a:r>
          </a:p>
        </p:txBody>
      </p:sp>
    </p:spTree>
    <p:extLst>
      <p:ext uri="{BB962C8B-B14F-4D97-AF65-F5344CB8AC3E}">
        <p14:creationId xmlns:p14="http://schemas.microsoft.com/office/powerpoint/2010/main" val="4159190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an axon</a:t>
            </a:r>
          </a:p>
        </p:txBody>
      </p:sp>
      <p:sp>
        <p:nvSpPr>
          <p:cNvPr id="3" name="Content Placeholder 2"/>
          <p:cNvSpPr>
            <a:spLocks noGrp="1"/>
          </p:cNvSpPr>
          <p:nvPr>
            <p:ph idx="1"/>
          </p:nvPr>
        </p:nvSpPr>
        <p:spPr/>
        <p:txBody>
          <a:bodyPr/>
          <a:lstStyle/>
          <a:p>
            <a:r>
              <a:rPr lang="en-US" b="1" dirty="0"/>
              <a:t>Axon Hillock</a:t>
            </a:r>
          </a:p>
          <a:p>
            <a:r>
              <a:rPr lang="en-US" dirty="0"/>
              <a:t>Cone-shaped region at junction of cell body and axon</a:t>
            </a:r>
          </a:p>
          <a:p>
            <a:r>
              <a:rPr lang="en-US" b="1" dirty="0"/>
              <a:t>Lacks Nissl substance</a:t>
            </a:r>
            <a:endParaRPr lang="en-US" dirty="0"/>
          </a:p>
          <a:p>
            <a:r>
              <a:rPr lang="en-US" dirty="0"/>
              <a:t>Contains high density of </a:t>
            </a:r>
            <a:r>
              <a:rPr lang="en-US" b="1" dirty="0"/>
              <a:t>voltage-gated Na⁺ channels</a:t>
            </a:r>
            <a:endParaRPr lang="en-US" dirty="0"/>
          </a:p>
          <a:p>
            <a:r>
              <a:rPr lang="en-US" dirty="0"/>
              <a:t>Site where </a:t>
            </a:r>
            <a:r>
              <a:rPr lang="en-US" b="1" dirty="0"/>
              <a:t>action potential is initiated</a:t>
            </a:r>
            <a:endParaRPr lang="en-US" dirty="0"/>
          </a:p>
          <a:p>
            <a:endParaRPr lang="en-US" dirty="0"/>
          </a:p>
        </p:txBody>
      </p:sp>
    </p:spTree>
    <p:extLst>
      <p:ext uri="{BB962C8B-B14F-4D97-AF65-F5344CB8AC3E}">
        <p14:creationId xmlns:p14="http://schemas.microsoft.com/office/powerpoint/2010/main" val="1702805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an axon</a:t>
            </a:r>
          </a:p>
        </p:txBody>
      </p:sp>
      <p:sp>
        <p:nvSpPr>
          <p:cNvPr id="3" name="Content Placeholder 2"/>
          <p:cNvSpPr>
            <a:spLocks noGrp="1"/>
          </p:cNvSpPr>
          <p:nvPr>
            <p:ph idx="1"/>
          </p:nvPr>
        </p:nvSpPr>
        <p:spPr/>
        <p:txBody>
          <a:bodyPr/>
          <a:lstStyle/>
          <a:p>
            <a:r>
              <a:rPr lang="en-US" b="1" dirty="0"/>
              <a:t>Initial Segment</a:t>
            </a:r>
          </a:p>
          <a:p>
            <a:r>
              <a:rPr lang="en-US" dirty="0"/>
              <a:t>First part of the axon beyond axon hillock</a:t>
            </a:r>
          </a:p>
          <a:p>
            <a:r>
              <a:rPr lang="en-US" b="1" dirty="0"/>
              <a:t>Most excitable part of neuron</a:t>
            </a:r>
            <a:endParaRPr lang="en-US" dirty="0"/>
          </a:p>
          <a:p>
            <a:r>
              <a:rPr lang="en-US" dirty="0"/>
              <a:t>Lowest threshold for depolarization</a:t>
            </a:r>
          </a:p>
          <a:p>
            <a:r>
              <a:rPr lang="en-US" dirty="0"/>
              <a:t>Critical for determining </a:t>
            </a:r>
            <a:r>
              <a:rPr lang="en-US" b="1" dirty="0"/>
              <a:t>frequency of nerve impulses</a:t>
            </a:r>
            <a:endParaRPr lang="en-US" dirty="0"/>
          </a:p>
          <a:p>
            <a:endParaRPr lang="en-US" dirty="0"/>
          </a:p>
        </p:txBody>
      </p:sp>
    </p:spTree>
    <p:extLst>
      <p:ext uri="{BB962C8B-B14F-4D97-AF65-F5344CB8AC3E}">
        <p14:creationId xmlns:p14="http://schemas.microsoft.com/office/powerpoint/2010/main" val="209052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Gross Functional Anatomy</a:t>
            </a:r>
          </a:p>
        </p:txBody>
      </p:sp>
      <p:sp>
        <p:nvSpPr>
          <p:cNvPr id="4" name="Rectangle 1"/>
          <p:cNvSpPr>
            <a:spLocks noGrp="1" noChangeArrowheads="1"/>
          </p:cNvSpPr>
          <p:nvPr>
            <p:ph idx="1"/>
          </p:nvPr>
        </p:nvSpPr>
        <p:spPr bwMode="auto">
          <a:xfrm>
            <a:off x="1369292" y="1781077"/>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Divided into: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Cerebrum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Diencephalon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Brainstem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Cerebellum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Protected by skull, meninges, and CSF</a:t>
            </a:r>
          </a:p>
        </p:txBody>
      </p:sp>
    </p:spTree>
    <p:extLst>
      <p:ext uri="{BB962C8B-B14F-4D97-AF65-F5344CB8AC3E}">
        <p14:creationId xmlns:p14="http://schemas.microsoft.com/office/powerpoint/2010/main" val="2961516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Axolemma</a:t>
            </a:r>
            <a:r>
              <a:rPr lang="en-US" dirty="0"/>
              <a:t> &amp; </a:t>
            </a:r>
            <a:r>
              <a:rPr lang="en-US" dirty="0" err="1"/>
              <a:t>Axoplasm</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Axolemma</a:t>
            </a:r>
            <a:endParaRPr lang="en-US" b="1" dirty="0"/>
          </a:p>
          <a:p>
            <a:r>
              <a:rPr lang="en-US" dirty="0"/>
              <a:t>Plasma membrane of the </a:t>
            </a:r>
            <a:r>
              <a:rPr lang="en-US" dirty="0" smtClean="0"/>
              <a:t>axon, </a:t>
            </a:r>
            <a:r>
              <a:rPr lang="en-US" dirty="0" err="1" smtClean="0"/>
              <a:t>Contains:Voltage-gated</a:t>
            </a:r>
            <a:r>
              <a:rPr lang="en-US" dirty="0" smtClean="0"/>
              <a:t> </a:t>
            </a:r>
            <a:r>
              <a:rPr lang="en-US" dirty="0"/>
              <a:t>Na⁺ and K⁺ </a:t>
            </a:r>
            <a:r>
              <a:rPr lang="en-US" dirty="0" smtClean="0"/>
              <a:t>channels, Ligand-gated </a:t>
            </a:r>
            <a:r>
              <a:rPr lang="en-US" dirty="0"/>
              <a:t>channels (in </a:t>
            </a:r>
            <a:r>
              <a:rPr lang="en-US" dirty="0" smtClean="0"/>
              <a:t>terminals), Na</a:t>
            </a:r>
            <a:r>
              <a:rPr lang="en-US" dirty="0"/>
              <a:t>⁺/K⁺ ATPase </a:t>
            </a:r>
            <a:r>
              <a:rPr lang="en-US" dirty="0" smtClean="0"/>
              <a:t>pump- Responsible </a:t>
            </a:r>
            <a:r>
              <a:rPr lang="en-US" dirty="0"/>
              <a:t>for </a:t>
            </a:r>
            <a:r>
              <a:rPr lang="en-US" b="1" dirty="0"/>
              <a:t>electrical conduction of nerve impulses</a:t>
            </a:r>
            <a:endParaRPr lang="en-US" dirty="0"/>
          </a:p>
          <a:p>
            <a:r>
              <a:rPr lang="en-US" b="1" dirty="0" err="1"/>
              <a:t>Axoplasm</a:t>
            </a:r>
            <a:endParaRPr lang="en-US" b="1" dirty="0"/>
          </a:p>
          <a:p>
            <a:r>
              <a:rPr lang="en-US" dirty="0"/>
              <a:t>Cytoplasm of the axon</a:t>
            </a:r>
          </a:p>
          <a:p>
            <a:r>
              <a:rPr lang="en-US" dirty="0" err="1" smtClean="0"/>
              <a:t>Contains:Mitochondria</a:t>
            </a:r>
            <a:r>
              <a:rPr lang="en-US" dirty="0" smtClean="0"/>
              <a:t> </a:t>
            </a:r>
            <a:r>
              <a:rPr lang="en-US" dirty="0"/>
              <a:t>(energy </a:t>
            </a:r>
            <a:r>
              <a:rPr lang="en-US" dirty="0" smtClean="0"/>
              <a:t>supply), </a:t>
            </a:r>
            <a:r>
              <a:rPr lang="en-US" dirty="0" err="1" smtClean="0"/>
              <a:t>Neurofilaments</a:t>
            </a:r>
            <a:r>
              <a:rPr lang="en-US" dirty="0" smtClean="0"/>
              <a:t> </a:t>
            </a:r>
            <a:r>
              <a:rPr lang="en-US" dirty="0"/>
              <a:t>(structural </a:t>
            </a:r>
            <a:r>
              <a:rPr lang="en-US" dirty="0" smtClean="0"/>
              <a:t>support), Microtubules </a:t>
            </a:r>
            <a:r>
              <a:rPr lang="en-US" dirty="0"/>
              <a:t>(axonal transport)</a:t>
            </a:r>
          </a:p>
          <a:p>
            <a:endParaRPr lang="en-US" dirty="0"/>
          </a:p>
        </p:txBody>
      </p:sp>
    </p:spTree>
    <p:extLst>
      <p:ext uri="{BB962C8B-B14F-4D97-AF65-F5344CB8AC3E}">
        <p14:creationId xmlns:p14="http://schemas.microsoft.com/office/powerpoint/2010/main" val="2977168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Myelin Sheath</a:t>
            </a:r>
          </a:p>
        </p:txBody>
      </p:sp>
      <p:sp>
        <p:nvSpPr>
          <p:cNvPr id="4" name="Rectangle 1"/>
          <p:cNvSpPr>
            <a:spLocks noGrp="1" noChangeArrowheads="1"/>
          </p:cNvSpPr>
          <p:nvPr>
            <p:ph idx="1"/>
          </p:nvPr>
        </p:nvSpPr>
        <p:spPr bwMode="auto">
          <a:xfrm>
            <a:off x="1175328" y="1744132"/>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Lipoprotein covering around axon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Formed by: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Schwann cells</a:t>
            </a:r>
            <a:r>
              <a:rPr kumimoji="0" lang="en-US" altLang="en-US" sz="1800" b="0" i="0" u="none" strike="noStrike" cap="none" normalizeH="0" baseline="0" dirty="0" smtClean="0">
                <a:ln>
                  <a:noFill/>
                </a:ln>
                <a:solidFill>
                  <a:schemeClr val="tx1"/>
                </a:solidFill>
                <a:effectLst/>
                <a:latin typeface="Arial" panose="020B0604020202020204" pitchFamily="34" charset="0"/>
              </a:rPr>
              <a:t> (PNS)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Oligodendrocytes</a:t>
            </a:r>
            <a:r>
              <a:rPr kumimoji="0" lang="en-US" altLang="en-US" sz="1800" b="0" i="0" u="none" strike="noStrike" cap="none" normalizeH="0" baseline="0" dirty="0" smtClean="0">
                <a:ln>
                  <a:noFill/>
                </a:ln>
                <a:solidFill>
                  <a:schemeClr val="tx1"/>
                </a:solidFill>
                <a:effectLst/>
                <a:latin typeface="Arial" panose="020B0604020202020204" pitchFamily="34" charset="0"/>
              </a:rPr>
              <a:t> (CNS)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Acts as an </a:t>
            </a:r>
            <a:r>
              <a:rPr kumimoji="0" lang="en-US" altLang="en-US" sz="1800" b="1" i="0" u="none" strike="noStrike" cap="none" normalizeH="0" baseline="0" dirty="0" smtClean="0">
                <a:ln>
                  <a:noFill/>
                </a:ln>
                <a:solidFill>
                  <a:schemeClr val="tx1"/>
                </a:solidFill>
                <a:effectLst/>
                <a:latin typeface="Arial" panose="020B0604020202020204" pitchFamily="34" charset="0"/>
              </a:rPr>
              <a:t>electrical insulator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Increases speed of nerve conduction</a:t>
            </a:r>
          </a:p>
        </p:txBody>
      </p:sp>
    </p:spTree>
    <p:extLst>
      <p:ext uri="{BB962C8B-B14F-4D97-AF65-F5344CB8AC3E}">
        <p14:creationId xmlns:p14="http://schemas.microsoft.com/office/powerpoint/2010/main" val="47684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Axon Terminals</a:t>
            </a:r>
          </a:p>
        </p:txBody>
      </p:sp>
      <p:sp>
        <p:nvSpPr>
          <p:cNvPr id="3" name="Content Placeholder 2"/>
          <p:cNvSpPr>
            <a:spLocks noGrp="1"/>
          </p:cNvSpPr>
          <p:nvPr>
            <p:ph idx="1"/>
          </p:nvPr>
        </p:nvSpPr>
        <p:spPr/>
        <p:txBody>
          <a:bodyPr/>
          <a:lstStyle/>
          <a:p>
            <a:r>
              <a:rPr lang="en-US" dirty="0"/>
              <a:t>Terminal branches (</a:t>
            </a:r>
            <a:r>
              <a:rPr lang="en-US" dirty="0" err="1"/>
              <a:t>telodendria</a:t>
            </a:r>
            <a:r>
              <a:rPr lang="en-US" dirty="0"/>
              <a:t>)</a:t>
            </a:r>
          </a:p>
          <a:p>
            <a:r>
              <a:rPr lang="en-US" dirty="0"/>
              <a:t>End in </a:t>
            </a:r>
            <a:r>
              <a:rPr lang="en-US" b="1" dirty="0"/>
              <a:t>synaptic </a:t>
            </a:r>
            <a:r>
              <a:rPr lang="en-US" b="1" dirty="0" err="1"/>
              <a:t>boutons</a:t>
            </a:r>
            <a:endParaRPr lang="en-US" dirty="0"/>
          </a:p>
          <a:p>
            <a:r>
              <a:rPr lang="en-US" dirty="0"/>
              <a:t>Contain synaptic vesicles with neurotransmitters</a:t>
            </a:r>
          </a:p>
          <a:p>
            <a:r>
              <a:rPr lang="en-US" dirty="0"/>
              <a:t>Responsible for </a:t>
            </a:r>
            <a:r>
              <a:rPr lang="en-US" b="1" dirty="0"/>
              <a:t>chemical transmission at synapse</a:t>
            </a:r>
            <a:endParaRPr lang="en-US" dirty="0"/>
          </a:p>
          <a:p>
            <a:endParaRPr lang="en-US" dirty="0"/>
          </a:p>
        </p:txBody>
      </p:sp>
    </p:spTree>
    <p:extLst>
      <p:ext uri="{BB962C8B-B14F-4D97-AF65-F5344CB8AC3E}">
        <p14:creationId xmlns:p14="http://schemas.microsoft.com/office/powerpoint/2010/main" val="2559440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Dendrites </a:t>
            </a:r>
          </a:p>
        </p:txBody>
      </p:sp>
      <p:sp>
        <p:nvSpPr>
          <p:cNvPr id="3" name="Content Placeholder 2"/>
          <p:cNvSpPr>
            <a:spLocks noGrp="1"/>
          </p:cNvSpPr>
          <p:nvPr>
            <p:ph idx="1"/>
          </p:nvPr>
        </p:nvSpPr>
        <p:spPr/>
        <p:txBody>
          <a:bodyPr/>
          <a:lstStyle/>
          <a:p>
            <a:r>
              <a:rPr lang="en-US" dirty="0"/>
              <a:t>The dendrites are the many short processes that receive and carry incoming impulses towards cell bodies. </a:t>
            </a:r>
            <a:endParaRPr lang="en-US" dirty="0" smtClean="0"/>
          </a:p>
          <a:p>
            <a:r>
              <a:rPr lang="en-US" dirty="0" smtClean="0"/>
              <a:t>They </a:t>
            </a:r>
            <a:r>
              <a:rPr lang="en-US" dirty="0"/>
              <a:t>have the same structure as axons but they are usually shorter and branching. </a:t>
            </a:r>
            <a:endParaRPr lang="en-US" dirty="0" smtClean="0"/>
          </a:p>
          <a:p>
            <a:r>
              <a:rPr lang="en-US" dirty="0" smtClean="0"/>
              <a:t>In </a:t>
            </a:r>
            <a:r>
              <a:rPr lang="en-US" dirty="0"/>
              <a:t>motor </a:t>
            </a:r>
            <a:r>
              <a:rPr lang="en-US" dirty="0" err="1"/>
              <a:t>neurones</a:t>
            </a:r>
            <a:r>
              <a:rPr lang="en-US" dirty="0"/>
              <a:t> they form part of synapses </a:t>
            </a:r>
            <a:r>
              <a:rPr lang="en-US" dirty="0" smtClean="0"/>
              <a:t>and </a:t>
            </a:r>
            <a:r>
              <a:rPr lang="en-US" dirty="0"/>
              <a:t>in sensory </a:t>
            </a:r>
            <a:r>
              <a:rPr lang="en-US" dirty="0" err="1"/>
              <a:t>neurones</a:t>
            </a:r>
            <a:r>
              <a:rPr lang="en-US" dirty="0"/>
              <a:t> they form the sensory receptors that respond to stimuli. </a:t>
            </a:r>
          </a:p>
        </p:txBody>
      </p:sp>
    </p:spTree>
    <p:extLst>
      <p:ext uri="{BB962C8B-B14F-4D97-AF65-F5344CB8AC3E}">
        <p14:creationId xmlns:p14="http://schemas.microsoft.com/office/powerpoint/2010/main" val="8048717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nerves</a:t>
            </a:r>
          </a:p>
        </p:txBody>
      </p:sp>
      <p:sp>
        <p:nvSpPr>
          <p:cNvPr id="3" name="Content Placeholder 2"/>
          <p:cNvSpPr>
            <a:spLocks noGrp="1"/>
          </p:cNvSpPr>
          <p:nvPr>
            <p:ph idx="1"/>
          </p:nvPr>
        </p:nvSpPr>
        <p:spPr/>
        <p:txBody>
          <a:bodyPr/>
          <a:lstStyle/>
          <a:p>
            <a:r>
              <a:rPr lang="en-US" b="1" dirty="0"/>
              <a:t>Sensory or afferent </a:t>
            </a:r>
            <a:r>
              <a:rPr lang="en-US" b="1" dirty="0" smtClean="0"/>
              <a:t>nerves: </a:t>
            </a:r>
            <a:r>
              <a:rPr lang="en-US" dirty="0"/>
              <a:t>When action potentials are generated by sensory receptors on the dendrites of these </a:t>
            </a:r>
            <a:r>
              <a:rPr lang="en-US" dirty="0" err="1"/>
              <a:t>neurones</a:t>
            </a:r>
            <a:r>
              <a:rPr lang="en-US" dirty="0"/>
              <a:t>, they are transmitted to the spinal cord by the sensory nerve </a:t>
            </a:r>
            <a:r>
              <a:rPr lang="en-US" dirty="0" err="1"/>
              <a:t>fibres</a:t>
            </a:r>
            <a:r>
              <a:rPr lang="en-US" dirty="0"/>
              <a:t>. The impulses may then pass to the brain or to connector </a:t>
            </a:r>
            <a:r>
              <a:rPr lang="en-US" dirty="0" err="1"/>
              <a:t>neurones</a:t>
            </a:r>
            <a:r>
              <a:rPr lang="en-US" dirty="0"/>
              <a:t> of reflex arcs in the spinal </a:t>
            </a:r>
            <a:r>
              <a:rPr lang="en-US" dirty="0" smtClean="0"/>
              <a:t>cord.</a:t>
            </a:r>
          </a:p>
          <a:p>
            <a:r>
              <a:rPr lang="en-US" b="1" dirty="0"/>
              <a:t>Sensory </a:t>
            </a:r>
            <a:r>
              <a:rPr lang="en-US" b="1" dirty="0" smtClean="0"/>
              <a:t>receptors: </a:t>
            </a:r>
            <a:r>
              <a:rPr lang="en-US" dirty="0" err="1"/>
              <a:t>Specialised</a:t>
            </a:r>
            <a:r>
              <a:rPr lang="en-US" dirty="0"/>
              <a:t> endings of sensory </a:t>
            </a:r>
            <a:r>
              <a:rPr lang="en-US" dirty="0" err="1"/>
              <a:t>neurones</a:t>
            </a:r>
            <a:r>
              <a:rPr lang="en-US" dirty="0"/>
              <a:t> respond to different stimuli (changes) inside and outside the body. </a:t>
            </a:r>
          </a:p>
        </p:txBody>
      </p:sp>
    </p:spTree>
    <p:extLst>
      <p:ext uri="{BB962C8B-B14F-4D97-AF65-F5344CB8AC3E}">
        <p14:creationId xmlns:p14="http://schemas.microsoft.com/office/powerpoint/2010/main" val="4250660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Somatic, cutaneous or common senses</a:t>
            </a:r>
          </a:p>
        </p:txBody>
      </p:sp>
      <p:sp>
        <p:nvSpPr>
          <p:cNvPr id="3" name="Content Placeholder 2"/>
          <p:cNvSpPr>
            <a:spLocks noGrp="1"/>
          </p:cNvSpPr>
          <p:nvPr>
            <p:ph idx="1"/>
          </p:nvPr>
        </p:nvSpPr>
        <p:spPr/>
        <p:txBody>
          <a:bodyPr/>
          <a:lstStyle/>
          <a:p>
            <a:r>
              <a:rPr lang="en-US" dirty="0"/>
              <a:t>These originate in the skin. </a:t>
            </a:r>
            <a:r>
              <a:rPr lang="en-US" b="1" dirty="0"/>
              <a:t>They are: pain, touch, heat and cold. </a:t>
            </a:r>
            <a:endParaRPr lang="en-US" b="1" dirty="0" smtClean="0"/>
          </a:p>
          <a:p>
            <a:r>
              <a:rPr lang="en-US" dirty="0" smtClean="0"/>
              <a:t>Sensory </a:t>
            </a:r>
            <a:r>
              <a:rPr lang="en-US" dirty="0"/>
              <a:t>nerve endings in the skin are fine branching filaments without myelin </a:t>
            </a:r>
            <a:r>
              <a:rPr lang="en-US" dirty="0" smtClean="0"/>
              <a:t>sheaths. </a:t>
            </a:r>
          </a:p>
          <a:p>
            <a:r>
              <a:rPr lang="en-US" dirty="0" smtClean="0"/>
              <a:t>When </a:t>
            </a:r>
            <a:r>
              <a:rPr lang="en-US" dirty="0"/>
              <a:t>stimulated, an impulse is generated and transmitted by the sensory nerves to the brain where the sensation is perceived</a:t>
            </a:r>
          </a:p>
        </p:txBody>
      </p:sp>
    </p:spTree>
    <p:extLst>
      <p:ext uri="{BB962C8B-B14F-4D97-AF65-F5344CB8AC3E}">
        <p14:creationId xmlns:p14="http://schemas.microsoft.com/office/powerpoint/2010/main" val="41516661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receptors</a:t>
            </a:r>
          </a:p>
        </p:txBody>
      </p:sp>
      <p:sp>
        <p:nvSpPr>
          <p:cNvPr id="3" name="Content Placeholder 2"/>
          <p:cNvSpPr>
            <a:spLocks noGrp="1"/>
          </p:cNvSpPr>
          <p:nvPr>
            <p:ph idx="1"/>
          </p:nvPr>
        </p:nvSpPr>
        <p:spPr/>
        <p:txBody>
          <a:bodyPr/>
          <a:lstStyle/>
          <a:p>
            <a:r>
              <a:rPr lang="en-US" b="1" dirty="0"/>
              <a:t>Proprioceptor senses. </a:t>
            </a:r>
            <a:endParaRPr lang="en-US" b="1" dirty="0" smtClean="0"/>
          </a:p>
          <a:p>
            <a:r>
              <a:rPr lang="en-US" dirty="0" smtClean="0"/>
              <a:t>These </a:t>
            </a:r>
            <a:r>
              <a:rPr lang="en-US" dirty="0"/>
              <a:t>originate in muscles and joints and contribute to the maintenance of balance and posture. </a:t>
            </a:r>
            <a:endParaRPr lang="en-US" dirty="0" smtClean="0"/>
          </a:p>
          <a:p>
            <a:r>
              <a:rPr lang="en-US" b="1" dirty="0" smtClean="0"/>
              <a:t>Special </a:t>
            </a:r>
            <a:r>
              <a:rPr lang="en-US" b="1" dirty="0"/>
              <a:t>senses. </a:t>
            </a:r>
            <a:r>
              <a:rPr lang="en-US" dirty="0"/>
              <a:t>These are sight, hearing, smell, touch and </a:t>
            </a:r>
            <a:r>
              <a:rPr lang="en-US" dirty="0" smtClean="0"/>
              <a:t>taste. </a:t>
            </a:r>
          </a:p>
          <a:p>
            <a:r>
              <a:rPr lang="en-US" b="1" dirty="0" smtClean="0"/>
              <a:t>Autonomic </a:t>
            </a:r>
            <a:r>
              <a:rPr lang="en-US" b="1" dirty="0"/>
              <a:t>afferent nerves. </a:t>
            </a:r>
            <a:r>
              <a:rPr lang="en-US" dirty="0"/>
              <a:t>These originate in internal organs, glands and tissues, e.g. baroreceptors, chemoreceptors, and are associated with reflex regulation of involuntary activity and visceral pain</a:t>
            </a:r>
          </a:p>
        </p:txBody>
      </p:sp>
    </p:spTree>
    <p:extLst>
      <p:ext uri="{BB962C8B-B14F-4D97-AF65-F5344CB8AC3E}">
        <p14:creationId xmlns:p14="http://schemas.microsoft.com/office/powerpoint/2010/main" val="249220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or efferent nerves</a:t>
            </a:r>
          </a:p>
        </p:txBody>
      </p:sp>
      <p:sp>
        <p:nvSpPr>
          <p:cNvPr id="3" name="Content Placeholder 2"/>
          <p:cNvSpPr>
            <a:spLocks noGrp="1"/>
          </p:cNvSpPr>
          <p:nvPr>
            <p:ph idx="1"/>
          </p:nvPr>
        </p:nvSpPr>
        <p:spPr/>
        <p:txBody>
          <a:bodyPr/>
          <a:lstStyle/>
          <a:p>
            <a:r>
              <a:rPr lang="en-US" dirty="0"/>
              <a:t>Motor nerves originate in the brain, spinal cord and autonomic ganglia. They transmit impulses to the effector organs: muscles and glands. </a:t>
            </a:r>
            <a:endParaRPr lang="en-US" dirty="0" smtClean="0"/>
          </a:p>
          <a:p>
            <a:r>
              <a:rPr lang="en-US" dirty="0" smtClean="0"/>
              <a:t>There </a:t>
            </a:r>
            <a:r>
              <a:rPr lang="en-US" dirty="0"/>
              <a:t>are two types</a:t>
            </a:r>
            <a:r>
              <a:rPr lang="en-US" dirty="0" smtClean="0"/>
              <a:t>:</a:t>
            </a:r>
          </a:p>
          <a:p>
            <a:r>
              <a:rPr lang="en-US" dirty="0" smtClean="0"/>
              <a:t> </a:t>
            </a:r>
            <a:r>
              <a:rPr lang="en-US" dirty="0"/>
              <a:t>• somatic nerves — involved in voluntary and reflex skeletal muscle contraction </a:t>
            </a:r>
            <a:endParaRPr lang="en-US" dirty="0" smtClean="0"/>
          </a:p>
          <a:p>
            <a:r>
              <a:rPr lang="en-US" dirty="0" smtClean="0"/>
              <a:t>• </a:t>
            </a:r>
            <a:r>
              <a:rPr lang="en-US" dirty="0"/>
              <a:t>autonomic nerves (sympathetic and parasympathetic) — involved in cardiac and smooth muscle contraction and glandular secretion.</a:t>
            </a:r>
          </a:p>
        </p:txBody>
      </p:sp>
    </p:spTree>
    <p:extLst>
      <p:ext uri="{BB962C8B-B14F-4D97-AF65-F5344CB8AC3E}">
        <p14:creationId xmlns:p14="http://schemas.microsoft.com/office/powerpoint/2010/main" val="3544448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nerves</a:t>
            </a:r>
          </a:p>
        </p:txBody>
      </p:sp>
      <p:sp>
        <p:nvSpPr>
          <p:cNvPr id="3" name="Content Placeholder 2"/>
          <p:cNvSpPr>
            <a:spLocks noGrp="1"/>
          </p:cNvSpPr>
          <p:nvPr>
            <p:ph idx="1"/>
          </p:nvPr>
        </p:nvSpPr>
        <p:spPr/>
        <p:txBody>
          <a:bodyPr/>
          <a:lstStyle/>
          <a:p>
            <a:r>
              <a:rPr lang="en-US" dirty="0"/>
              <a:t>In the spinal cord, sensory and motor nerves are arranged in separate groups, or tracts. </a:t>
            </a:r>
            <a:endParaRPr lang="en-US" dirty="0" smtClean="0"/>
          </a:p>
          <a:p>
            <a:r>
              <a:rPr lang="en-US" dirty="0" smtClean="0"/>
              <a:t>Outside </a:t>
            </a:r>
            <a:r>
              <a:rPr lang="en-US" dirty="0"/>
              <a:t>the spinal cord, when sensory and motor nerves are enclosed within the same sheath of connective tissue they are called </a:t>
            </a:r>
            <a:r>
              <a:rPr lang="en-US" b="1" dirty="0"/>
              <a:t>mixed nerves. </a:t>
            </a:r>
          </a:p>
        </p:txBody>
      </p:sp>
    </p:spTree>
    <p:extLst>
      <p:ext uri="{BB962C8B-B14F-4D97-AF65-F5344CB8AC3E}">
        <p14:creationId xmlns:p14="http://schemas.microsoft.com/office/powerpoint/2010/main" val="17593049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synapse and neurotransmitters</a:t>
            </a:r>
          </a:p>
        </p:txBody>
      </p:sp>
      <p:sp>
        <p:nvSpPr>
          <p:cNvPr id="3" name="Content Placeholder 2"/>
          <p:cNvSpPr>
            <a:spLocks noGrp="1"/>
          </p:cNvSpPr>
          <p:nvPr>
            <p:ph idx="1"/>
          </p:nvPr>
        </p:nvSpPr>
        <p:spPr/>
        <p:txBody>
          <a:bodyPr>
            <a:normAutofit/>
          </a:bodyPr>
          <a:lstStyle/>
          <a:p>
            <a:r>
              <a:rPr lang="en-US" dirty="0"/>
              <a:t>There is always more than one </a:t>
            </a:r>
            <a:r>
              <a:rPr lang="en-US" dirty="0" err="1"/>
              <a:t>neurone</a:t>
            </a:r>
            <a:r>
              <a:rPr lang="en-US" dirty="0"/>
              <a:t> involved in the transmission of a nerve impulse from its origin to its destination, whether it is sensory or motor. </a:t>
            </a:r>
            <a:r>
              <a:rPr lang="en-US" dirty="0" smtClean="0"/>
              <a:t>There </a:t>
            </a:r>
            <a:r>
              <a:rPr lang="en-US" dirty="0"/>
              <a:t>is no physical contact between these </a:t>
            </a:r>
            <a:r>
              <a:rPr lang="en-US" dirty="0" err="1"/>
              <a:t>neurones</a:t>
            </a:r>
            <a:r>
              <a:rPr lang="en-US" dirty="0"/>
              <a:t>. </a:t>
            </a:r>
            <a:endParaRPr lang="en-US" dirty="0" smtClean="0"/>
          </a:p>
          <a:p>
            <a:r>
              <a:rPr lang="en-US" dirty="0" smtClean="0"/>
              <a:t>The </a:t>
            </a:r>
            <a:r>
              <a:rPr lang="en-US" dirty="0"/>
              <a:t>point at which the nerve impulse passes from one to another is the synapse. At its free end the axon of the </a:t>
            </a:r>
            <a:r>
              <a:rPr lang="en-US" dirty="0" smtClean="0"/>
              <a:t>presynaptic </a:t>
            </a:r>
            <a:r>
              <a:rPr lang="en-US" dirty="0" err="1"/>
              <a:t>neurone</a:t>
            </a:r>
            <a:r>
              <a:rPr lang="en-US" dirty="0"/>
              <a:t> breaks up into minute branches which terminate in small swellings called synaptic knobs, or terminal </a:t>
            </a:r>
            <a:r>
              <a:rPr lang="en-US" dirty="0" err="1"/>
              <a:t>boutons</a:t>
            </a:r>
            <a:r>
              <a:rPr lang="en-US" dirty="0"/>
              <a:t>. </a:t>
            </a:r>
          </a:p>
        </p:txBody>
      </p:sp>
    </p:spTree>
    <p:extLst>
      <p:ext uri="{BB962C8B-B14F-4D97-AF65-F5344CB8AC3E}">
        <p14:creationId xmlns:p14="http://schemas.microsoft.com/office/powerpoint/2010/main" val="605176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Cerebrum: Structure</a:t>
            </a:r>
          </a:p>
        </p:txBody>
      </p:sp>
      <p:sp>
        <p:nvSpPr>
          <p:cNvPr id="4" name="Rectangle 1"/>
          <p:cNvSpPr>
            <a:spLocks noGrp="1" noChangeArrowheads="1"/>
          </p:cNvSpPr>
          <p:nvPr>
            <p:ph idx="1"/>
          </p:nvPr>
        </p:nvSpPr>
        <p:spPr bwMode="auto">
          <a:xfrm>
            <a:off x="1295402"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Largest part of brain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Two cerebral hemispheres connected by corpus callosum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Outer gray matter (cerebral cortex)</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Inner white matter with basal nuclei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Highly developed in humans</a:t>
            </a:r>
          </a:p>
        </p:txBody>
      </p:sp>
    </p:spTree>
    <p:extLst>
      <p:ext uri="{BB962C8B-B14F-4D97-AF65-F5344CB8AC3E}">
        <p14:creationId xmlns:p14="http://schemas.microsoft.com/office/powerpoint/2010/main" val="36552309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synapse and neurotransmitters</a:t>
            </a:r>
          </a:p>
        </p:txBody>
      </p:sp>
      <p:sp>
        <p:nvSpPr>
          <p:cNvPr id="3" name="Content Placeholder 2"/>
          <p:cNvSpPr>
            <a:spLocks noGrp="1"/>
          </p:cNvSpPr>
          <p:nvPr>
            <p:ph idx="1"/>
          </p:nvPr>
        </p:nvSpPr>
        <p:spPr/>
        <p:txBody>
          <a:bodyPr>
            <a:normAutofit lnSpcReduction="10000"/>
          </a:bodyPr>
          <a:lstStyle/>
          <a:p>
            <a:r>
              <a:rPr lang="en-US" dirty="0"/>
              <a:t>These are in close proximity to the dendrites and the cell body of the postsynaptic </a:t>
            </a:r>
            <a:r>
              <a:rPr lang="en-US" dirty="0" err="1"/>
              <a:t>neurone</a:t>
            </a:r>
            <a:r>
              <a:rPr lang="en-US" dirty="0"/>
              <a:t>. </a:t>
            </a:r>
            <a:endParaRPr lang="en-US" dirty="0" smtClean="0"/>
          </a:p>
          <a:p>
            <a:r>
              <a:rPr lang="en-US" dirty="0" smtClean="0"/>
              <a:t>The </a:t>
            </a:r>
            <a:r>
              <a:rPr lang="en-US" dirty="0"/>
              <a:t>space between them is the synaptic cleft. </a:t>
            </a:r>
            <a:endParaRPr lang="en-US" dirty="0" smtClean="0"/>
          </a:p>
          <a:p>
            <a:r>
              <a:rPr lang="en-US" dirty="0" smtClean="0"/>
              <a:t>In </a:t>
            </a:r>
            <a:r>
              <a:rPr lang="en-US" dirty="0"/>
              <a:t>the ends of synaptic knobs there are spherical synaptic vesicles, containing a chemical, the neurotransmitter, which is released into synaptic clefts. Neurotransmitters are </a:t>
            </a:r>
            <a:r>
              <a:rPr lang="en-US" dirty="0" err="1"/>
              <a:t>synthesised</a:t>
            </a:r>
            <a:r>
              <a:rPr lang="en-US" dirty="0"/>
              <a:t> by nerve cells, actively transported along the axons and stored in the synaptic vesicles. They are released by exocytosis in response to the action potential and diffuse across the synaptic cleft. </a:t>
            </a:r>
          </a:p>
          <a:p>
            <a:endParaRPr lang="en-US" dirty="0"/>
          </a:p>
        </p:txBody>
      </p:sp>
    </p:spTree>
    <p:extLst>
      <p:ext uri="{BB962C8B-B14F-4D97-AF65-F5344CB8AC3E}">
        <p14:creationId xmlns:p14="http://schemas.microsoft.com/office/powerpoint/2010/main" val="992456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synapse and neurotransmitters</a:t>
            </a:r>
          </a:p>
        </p:txBody>
      </p:sp>
      <p:sp>
        <p:nvSpPr>
          <p:cNvPr id="3" name="Content Placeholder 2"/>
          <p:cNvSpPr>
            <a:spLocks noGrp="1"/>
          </p:cNvSpPr>
          <p:nvPr>
            <p:ph idx="1"/>
          </p:nvPr>
        </p:nvSpPr>
        <p:spPr/>
        <p:txBody>
          <a:bodyPr>
            <a:normAutofit lnSpcReduction="10000"/>
          </a:bodyPr>
          <a:lstStyle/>
          <a:p>
            <a:r>
              <a:rPr lang="en-US" dirty="0"/>
              <a:t>They act on specific receptor sites on the postsynaptic membranes. </a:t>
            </a:r>
            <a:endParaRPr lang="en-US" dirty="0" smtClean="0"/>
          </a:p>
          <a:p>
            <a:r>
              <a:rPr lang="en-US" dirty="0" smtClean="0"/>
              <a:t>Their </a:t>
            </a:r>
            <a:r>
              <a:rPr lang="en-US" dirty="0"/>
              <a:t>action is short lived as immediately they have stimulated the postsynaptic </a:t>
            </a:r>
            <a:r>
              <a:rPr lang="en-US" dirty="0" err="1"/>
              <a:t>neurone</a:t>
            </a:r>
            <a:r>
              <a:rPr lang="en-US" dirty="0"/>
              <a:t> or effector organ, such as a muscle </a:t>
            </a:r>
            <a:r>
              <a:rPr lang="en-US" dirty="0" err="1"/>
              <a:t>fibre</a:t>
            </a:r>
            <a:r>
              <a:rPr lang="en-US" dirty="0"/>
              <a:t>, they are either inactivated by enzymes or taken back into the synaptic knob. </a:t>
            </a:r>
            <a:endParaRPr lang="en-US" dirty="0" smtClean="0"/>
          </a:p>
          <a:p>
            <a:r>
              <a:rPr lang="en-US" dirty="0" smtClean="0"/>
              <a:t>A </a:t>
            </a:r>
            <a:r>
              <a:rPr lang="en-US" dirty="0"/>
              <a:t>knowledge of the action of different neurotransmitters is important because some drugs </a:t>
            </a:r>
            <a:r>
              <a:rPr lang="en-US" dirty="0" err="1"/>
              <a:t>neutralise</a:t>
            </a:r>
            <a:r>
              <a:rPr lang="en-US" dirty="0"/>
              <a:t> or prolong their effect. </a:t>
            </a:r>
            <a:endParaRPr lang="en-US" dirty="0" smtClean="0"/>
          </a:p>
          <a:p>
            <a:r>
              <a:rPr lang="en-US" dirty="0" smtClean="0"/>
              <a:t>Usually </a:t>
            </a:r>
            <a:r>
              <a:rPr lang="en-US" dirty="0"/>
              <a:t>neurotransmitters have an excitatory effect at the synapse but they are sometimes inhibitory.</a:t>
            </a:r>
          </a:p>
        </p:txBody>
      </p:sp>
    </p:spTree>
    <p:extLst>
      <p:ext uri="{BB962C8B-B14F-4D97-AF65-F5344CB8AC3E}">
        <p14:creationId xmlns:p14="http://schemas.microsoft.com/office/powerpoint/2010/main" val="7992277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synapse and neurotransmitters</a:t>
            </a:r>
          </a:p>
        </p:txBody>
      </p:sp>
      <p:sp>
        <p:nvSpPr>
          <p:cNvPr id="3" name="Content Placeholder 2"/>
          <p:cNvSpPr>
            <a:spLocks noGrp="1"/>
          </p:cNvSpPr>
          <p:nvPr>
            <p:ph idx="1"/>
          </p:nvPr>
        </p:nvSpPr>
        <p:spPr/>
        <p:txBody>
          <a:bodyPr/>
          <a:lstStyle/>
          <a:p>
            <a:r>
              <a:rPr lang="en-US" dirty="0"/>
              <a:t>The neurotransmitters in the brain and spinal cord and their modes of action are not yet fully understood. </a:t>
            </a:r>
            <a:endParaRPr lang="en-US" dirty="0" smtClean="0"/>
          </a:p>
          <a:p>
            <a:r>
              <a:rPr lang="en-US" dirty="0" smtClean="0"/>
              <a:t>It </a:t>
            </a:r>
            <a:r>
              <a:rPr lang="en-US" dirty="0"/>
              <a:t>is believed however that </a:t>
            </a:r>
            <a:r>
              <a:rPr lang="en-US" b="1" dirty="0" smtClean="0"/>
              <a:t>noradrenaline</a:t>
            </a:r>
            <a:r>
              <a:rPr lang="en-US" b="1" dirty="0"/>
              <a:t>, gamma </a:t>
            </a:r>
            <a:r>
              <a:rPr lang="en-US" b="1" dirty="0" err="1"/>
              <a:t>ammobutyric</a:t>
            </a:r>
            <a:r>
              <a:rPr lang="en-US" b="1" dirty="0"/>
              <a:t> acid (GABA) and acetylcholin</a:t>
            </a:r>
            <a:r>
              <a:rPr lang="en-US" dirty="0"/>
              <a:t>e act as neurotransmitters. </a:t>
            </a:r>
            <a:endParaRPr lang="en-US" dirty="0" smtClean="0"/>
          </a:p>
          <a:p>
            <a:r>
              <a:rPr lang="en-US" dirty="0" smtClean="0"/>
              <a:t>Other </a:t>
            </a:r>
            <a:r>
              <a:rPr lang="en-US" dirty="0"/>
              <a:t>substances, such as </a:t>
            </a:r>
            <a:r>
              <a:rPr lang="en-US" b="1" dirty="0"/>
              <a:t>dopamine, serotonin (5-hydroxytryptamine), </a:t>
            </a:r>
            <a:r>
              <a:rPr lang="en-US" b="1" dirty="0" err="1"/>
              <a:t>enkephalins</a:t>
            </a:r>
            <a:r>
              <a:rPr lang="en-US" b="1" dirty="0"/>
              <a:t>, endorphins and substance P</a:t>
            </a:r>
            <a:r>
              <a:rPr lang="en-US" dirty="0"/>
              <a:t>, have similar functions. Somatic nerves carry impulses directly to the synapses at skeletal muscles: the neuromuscular junctions. </a:t>
            </a:r>
          </a:p>
        </p:txBody>
      </p:sp>
    </p:spTree>
    <p:extLst>
      <p:ext uri="{BB962C8B-B14F-4D97-AF65-F5344CB8AC3E}">
        <p14:creationId xmlns:p14="http://schemas.microsoft.com/office/powerpoint/2010/main" val="12161013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autonomic stimulation</a:t>
            </a:r>
          </a:p>
        </p:txBody>
      </p:sp>
      <p:sp>
        <p:nvSpPr>
          <p:cNvPr id="3" name="Content Placeholder 2"/>
          <p:cNvSpPr>
            <a:spLocks noGrp="1"/>
          </p:cNvSpPr>
          <p:nvPr>
            <p:ph idx="1"/>
          </p:nvPr>
        </p:nvSpPr>
        <p:spPr/>
        <p:txBody>
          <a:bodyPr>
            <a:normAutofit lnSpcReduction="10000"/>
          </a:bodyPr>
          <a:lstStyle/>
          <a:p>
            <a:r>
              <a:rPr lang="en-US" b="1" dirty="0"/>
              <a:t>Cardiovascular system </a:t>
            </a:r>
            <a:r>
              <a:rPr lang="en-US" b="1" dirty="0" smtClean="0"/>
              <a:t>: Sympathetic </a:t>
            </a:r>
            <a:r>
              <a:rPr lang="en-US" b="1" dirty="0"/>
              <a:t>stimulation </a:t>
            </a:r>
            <a:endParaRPr lang="en-US" b="1" dirty="0" smtClean="0"/>
          </a:p>
          <a:p>
            <a:r>
              <a:rPr lang="en-US" dirty="0" smtClean="0"/>
              <a:t>• </a:t>
            </a:r>
            <a:r>
              <a:rPr lang="en-US" dirty="0"/>
              <a:t>Exerts an accelerating effect upon the sinoatrial node in the heart, increasing the rate and force of the heartbeat</a:t>
            </a:r>
            <a:r>
              <a:rPr lang="en-US" dirty="0" smtClean="0"/>
              <a:t>.</a:t>
            </a:r>
          </a:p>
          <a:p>
            <a:r>
              <a:rPr lang="en-US" dirty="0" smtClean="0"/>
              <a:t> </a:t>
            </a:r>
            <a:r>
              <a:rPr lang="en-US" dirty="0"/>
              <a:t>• Causes dilatation of the coronary arteries, increasing the blood supply to cardiac muscle. </a:t>
            </a:r>
            <a:endParaRPr lang="en-US" dirty="0" smtClean="0"/>
          </a:p>
          <a:p>
            <a:r>
              <a:rPr lang="en-US" dirty="0" smtClean="0"/>
              <a:t>• </a:t>
            </a:r>
            <a:r>
              <a:rPr lang="en-US" dirty="0"/>
              <a:t>Causes dilatation of the blood vessels supplying skeletal muscle, increasing the supply of oxygen and nutritional materials and the removal of metabolic waste products, thus increasing the capacity of the muscle to work.</a:t>
            </a:r>
          </a:p>
        </p:txBody>
      </p:sp>
    </p:spTree>
    <p:extLst>
      <p:ext uri="{BB962C8B-B14F-4D97-AF65-F5344CB8AC3E}">
        <p14:creationId xmlns:p14="http://schemas.microsoft.com/office/powerpoint/2010/main" val="57238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Parasympathetic stimulation</a:t>
            </a:r>
          </a:p>
        </p:txBody>
      </p:sp>
      <p:sp>
        <p:nvSpPr>
          <p:cNvPr id="3" name="Content Placeholder 2"/>
          <p:cNvSpPr>
            <a:spLocks noGrp="1"/>
          </p:cNvSpPr>
          <p:nvPr>
            <p:ph idx="1"/>
          </p:nvPr>
        </p:nvSpPr>
        <p:spPr/>
        <p:txBody>
          <a:bodyPr>
            <a:normAutofit/>
          </a:bodyPr>
          <a:lstStyle/>
          <a:p>
            <a:r>
              <a:rPr lang="en-US" b="1" dirty="0"/>
              <a:t>Cardiovascular system : </a:t>
            </a:r>
            <a:r>
              <a:rPr lang="en-US" dirty="0"/>
              <a:t>• </a:t>
            </a:r>
            <a:endParaRPr lang="en-US" dirty="0" smtClean="0"/>
          </a:p>
          <a:p>
            <a:r>
              <a:rPr lang="en-US" dirty="0" smtClean="0"/>
              <a:t>Decreases </a:t>
            </a:r>
            <a:r>
              <a:rPr lang="en-US" dirty="0"/>
              <a:t>the rate and force of the heartbeat. </a:t>
            </a:r>
            <a:endParaRPr lang="en-US" dirty="0" smtClean="0"/>
          </a:p>
          <a:p>
            <a:r>
              <a:rPr lang="en-US" dirty="0" smtClean="0"/>
              <a:t>• </a:t>
            </a:r>
            <a:r>
              <a:rPr lang="en-US" dirty="0"/>
              <a:t>Causes constriction of the coronary arteries reducing the blood supply to cardiac muscle. </a:t>
            </a:r>
            <a:endParaRPr lang="en-US" dirty="0" smtClean="0"/>
          </a:p>
          <a:p>
            <a:r>
              <a:rPr lang="en-US" dirty="0" smtClean="0"/>
              <a:t>The </a:t>
            </a:r>
            <a:r>
              <a:rPr lang="en-US" dirty="0"/>
              <a:t>parasympathetic nervous system exerts little or no effect on blood vessels except the coronary arteries.</a:t>
            </a:r>
          </a:p>
        </p:txBody>
      </p:sp>
    </p:spTree>
    <p:extLst>
      <p:ext uri="{BB962C8B-B14F-4D97-AF65-F5344CB8AC3E}">
        <p14:creationId xmlns:p14="http://schemas.microsoft.com/office/powerpoint/2010/main" val="23358513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system</a:t>
            </a:r>
          </a:p>
        </p:txBody>
      </p:sp>
      <p:sp>
        <p:nvSpPr>
          <p:cNvPr id="3" name="Content Placeholder 2"/>
          <p:cNvSpPr>
            <a:spLocks noGrp="1"/>
          </p:cNvSpPr>
          <p:nvPr>
            <p:ph idx="1"/>
          </p:nvPr>
        </p:nvSpPr>
        <p:spPr/>
        <p:txBody>
          <a:bodyPr/>
          <a:lstStyle/>
          <a:p>
            <a:r>
              <a:rPr lang="en-US" b="1" dirty="0"/>
              <a:t>Sympathetic stimulation </a:t>
            </a:r>
            <a:r>
              <a:rPr lang="en-US" dirty="0"/>
              <a:t>This causes dilatation of the airways, especially the bronchioles, allowing a greater amount of air to enter the lungs at each inspiration and increases the respiratory rate. </a:t>
            </a:r>
          </a:p>
          <a:p>
            <a:r>
              <a:rPr lang="en-US" dirty="0" smtClean="0"/>
              <a:t>In </a:t>
            </a:r>
            <a:r>
              <a:rPr lang="en-US" dirty="0"/>
              <a:t>conjunction with the increased heart rate, the oxygen intake and carbon dioxide output of the body are increased. </a:t>
            </a:r>
            <a:endParaRPr lang="en-US" dirty="0" smtClean="0"/>
          </a:p>
          <a:p>
            <a:r>
              <a:rPr lang="en-US" b="1" dirty="0" smtClean="0"/>
              <a:t>Parasympathetic </a:t>
            </a:r>
            <a:r>
              <a:rPr lang="en-US" b="1" dirty="0"/>
              <a:t>stimulation </a:t>
            </a:r>
            <a:r>
              <a:rPr lang="en-US" dirty="0"/>
              <a:t>Produces constriction of the bronchi.</a:t>
            </a:r>
          </a:p>
        </p:txBody>
      </p:sp>
    </p:spTree>
    <p:extLst>
      <p:ext uri="{BB962C8B-B14F-4D97-AF65-F5344CB8AC3E}">
        <p14:creationId xmlns:p14="http://schemas.microsoft.com/office/powerpoint/2010/main" val="1341387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Digestive and urinary </a:t>
            </a:r>
            <a:r>
              <a:rPr lang="en-US" dirty="0" smtClean="0"/>
              <a:t>systems: Sympathetic system</a:t>
            </a:r>
            <a:endParaRPr lang="en-US" dirty="0"/>
          </a:p>
        </p:txBody>
      </p:sp>
      <p:sp>
        <p:nvSpPr>
          <p:cNvPr id="3" name="Content Placeholder 2"/>
          <p:cNvSpPr>
            <a:spLocks noGrp="1"/>
          </p:cNvSpPr>
          <p:nvPr>
            <p:ph idx="1"/>
          </p:nvPr>
        </p:nvSpPr>
        <p:spPr/>
        <p:txBody>
          <a:bodyPr>
            <a:normAutofit fontScale="92500"/>
          </a:bodyPr>
          <a:lstStyle/>
          <a:p>
            <a:r>
              <a:rPr lang="en-US" dirty="0"/>
              <a:t>The liver converts an increased amount of glycogen to glucose, making more carbohydrate immediately available to provide energy. </a:t>
            </a:r>
            <a:endParaRPr lang="en-US" dirty="0" smtClean="0"/>
          </a:p>
          <a:p>
            <a:r>
              <a:rPr lang="en-US" dirty="0" smtClean="0"/>
              <a:t>• </a:t>
            </a:r>
            <a:r>
              <a:rPr lang="en-US" dirty="0"/>
              <a:t>The </a:t>
            </a:r>
            <a:r>
              <a:rPr lang="en-US" b="1" dirty="0"/>
              <a:t>adrenal (suprarenal) glands are stimulated to secrete adrenaline and noradrenaline </a:t>
            </a:r>
            <a:r>
              <a:rPr lang="en-US" dirty="0"/>
              <a:t>which potentiate and sustain the effects of sympathetic stimulation. </a:t>
            </a:r>
            <a:endParaRPr lang="en-US" dirty="0" smtClean="0"/>
          </a:p>
          <a:p>
            <a:r>
              <a:rPr lang="en-US" dirty="0" smtClean="0"/>
              <a:t>• Smooth </a:t>
            </a:r>
            <a:r>
              <a:rPr lang="en-US" dirty="0"/>
              <a:t>muscle </a:t>
            </a:r>
            <a:r>
              <a:rPr lang="en-US" b="1" dirty="0"/>
              <a:t>contraction and secretion of digestive juices are inhibited</a:t>
            </a:r>
            <a:r>
              <a:rPr lang="en-US" dirty="0"/>
              <a:t>, delaying digestion, </a:t>
            </a:r>
            <a:endParaRPr lang="en-US" dirty="0" smtClean="0"/>
          </a:p>
          <a:p>
            <a:r>
              <a:rPr lang="en-US" dirty="0" smtClean="0"/>
              <a:t>• </a:t>
            </a:r>
            <a:r>
              <a:rPr lang="en-US" b="1" dirty="0"/>
              <a:t>Urethral and anal sphincters. </a:t>
            </a:r>
            <a:r>
              <a:rPr lang="en-US" dirty="0"/>
              <a:t>The muscle tone of the sphincters is increased, inhibiting micturition and defecation. • </a:t>
            </a:r>
            <a:r>
              <a:rPr lang="en-US" b="1" dirty="0"/>
              <a:t>The bladder wall relaxes</a:t>
            </a:r>
          </a:p>
        </p:txBody>
      </p:sp>
    </p:spTree>
    <p:extLst>
      <p:ext uri="{BB962C8B-B14F-4D97-AF65-F5344CB8AC3E}">
        <p14:creationId xmlns:p14="http://schemas.microsoft.com/office/powerpoint/2010/main" val="7388365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Digestive/urinary </a:t>
            </a:r>
            <a:r>
              <a:rPr lang="en-US" dirty="0"/>
              <a:t>systems: </a:t>
            </a:r>
            <a:r>
              <a:rPr lang="en-US" dirty="0" smtClean="0"/>
              <a:t>Para-Sympathetic </a:t>
            </a:r>
            <a:r>
              <a:rPr lang="en-US" dirty="0"/>
              <a:t>system</a:t>
            </a:r>
          </a:p>
        </p:txBody>
      </p:sp>
      <p:sp>
        <p:nvSpPr>
          <p:cNvPr id="3" name="Content Placeholder 2"/>
          <p:cNvSpPr>
            <a:spLocks noGrp="1"/>
          </p:cNvSpPr>
          <p:nvPr>
            <p:ph idx="1"/>
          </p:nvPr>
        </p:nvSpPr>
        <p:spPr/>
        <p:txBody>
          <a:bodyPr/>
          <a:lstStyle/>
          <a:p>
            <a:r>
              <a:rPr lang="en-US" dirty="0"/>
              <a:t>The stomach and small intestine. The rate of digestion and absorption of food is increased. </a:t>
            </a:r>
            <a:endParaRPr lang="en-US" dirty="0" smtClean="0"/>
          </a:p>
          <a:p>
            <a:r>
              <a:rPr lang="en-US" dirty="0" smtClean="0"/>
              <a:t>• </a:t>
            </a:r>
            <a:r>
              <a:rPr lang="en-US" dirty="0"/>
              <a:t>The pancreas. There is an increase in the secretion of pancreatic juice and the hormone insulin. </a:t>
            </a:r>
            <a:endParaRPr lang="en-US" dirty="0" smtClean="0"/>
          </a:p>
          <a:p>
            <a:r>
              <a:rPr lang="en-US" dirty="0" smtClean="0"/>
              <a:t>• </a:t>
            </a:r>
            <a:r>
              <a:rPr lang="en-US" dirty="0"/>
              <a:t>Urethral and anal sphincters. Relaxation of the internal urethral sphincter is accompanied by contraction of the muscle of the bladder wall and micturition occurs.</a:t>
            </a:r>
          </a:p>
        </p:txBody>
      </p:sp>
    </p:spTree>
    <p:extLst>
      <p:ext uri="{BB962C8B-B14F-4D97-AF65-F5344CB8AC3E}">
        <p14:creationId xmlns:p14="http://schemas.microsoft.com/office/powerpoint/2010/main" val="1972436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a:t>
            </a:r>
          </a:p>
        </p:txBody>
      </p:sp>
      <p:sp>
        <p:nvSpPr>
          <p:cNvPr id="3" name="Content Placeholder 2"/>
          <p:cNvSpPr>
            <a:spLocks noGrp="1"/>
          </p:cNvSpPr>
          <p:nvPr>
            <p:ph idx="1"/>
          </p:nvPr>
        </p:nvSpPr>
        <p:spPr/>
        <p:txBody>
          <a:bodyPr/>
          <a:lstStyle/>
          <a:p>
            <a:r>
              <a:rPr lang="en-US" b="1" dirty="0"/>
              <a:t>Sympathetic stimulation </a:t>
            </a:r>
            <a:r>
              <a:rPr lang="en-US" dirty="0"/>
              <a:t>This causes contraction of the radiating muscle </a:t>
            </a:r>
            <a:r>
              <a:rPr lang="en-US" dirty="0" err="1"/>
              <a:t>fibres</a:t>
            </a:r>
            <a:r>
              <a:rPr lang="en-US" dirty="0"/>
              <a:t> of the iris, dilating the pupil. </a:t>
            </a:r>
            <a:endParaRPr lang="en-US" dirty="0" smtClean="0"/>
          </a:p>
          <a:p>
            <a:r>
              <a:rPr lang="en-US" dirty="0" smtClean="0"/>
              <a:t>Retraction </a:t>
            </a:r>
            <a:r>
              <a:rPr lang="en-US" dirty="0"/>
              <a:t>of the </a:t>
            </a:r>
            <a:r>
              <a:rPr lang="en-US" dirty="0" err="1"/>
              <a:t>levator</a:t>
            </a:r>
            <a:r>
              <a:rPr lang="en-US" dirty="0"/>
              <a:t> </a:t>
            </a:r>
            <a:r>
              <a:rPr lang="en-US" dirty="0" smtClean="0"/>
              <a:t>palpebral </a:t>
            </a:r>
            <a:r>
              <a:rPr lang="en-US" dirty="0"/>
              <a:t>muscles occurs, </a:t>
            </a:r>
            <a:r>
              <a:rPr lang="en-US" b="1" dirty="0"/>
              <a:t>opening the eyes wide and giving the appearance of alertness and excitement</a:t>
            </a:r>
            <a:r>
              <a:rPr lang="en-US" dirty="0"/>
              <a:t>. The ciliary muscle that adjusts the thickness of the lens is slightly relaxed</a:t>
            </a:r>
            <a:r>
              <a:rPr lang="en-US" dirty="0" smtClean="0"/>
              <a:t>.</a:t>
            </a:r>
          </a:p>
          <a:p>
            <a:r>
              <a:rPr lang="en-US" b="1" dirty="0"/>
              <a:t>Parasympathetic stimulation </a:t>
            </a:r>
            <a:r>
              <a:rPr lang="en-US" dirty="0"/>
              <a:t>This causes </a:t>
            </a:r>
            <a:r>
              <a:rPr lang="en-US" b="1" dirty="0"/>
              <a:t>contraction of the circular muscle </a:t>
            </a:r>
            <a:r>
              <a:rPr lang="en-US" b="1" dirty="0" err="1"/>
              <a:t>fibres</a:t>
            </a:r>
            <a:r>
              <a:rPr lang="en-US" b="1" dirty="0"/>
              <a:t> of the iris, constricting the pupil. </a:t>
            </a:r>
            <a:r>
              <a:rPr lang="en-US" dirty="0"/>
              <a:t>The eyelids tend to close, giving the appearance of sleepiness. </a:t>
            </a:r>
          </a:p>
        </p:txBody>
      </p:sp>
    </p:spTree>
    <p:extLst>
      <p:ext uri="{BB962C8B-B14F-4D97-AF65-F5344CB8AC3E}">
        <p14:creationId xmlns:p14="http://schemas.microsoft.com/office/powerpoint/2010/main" val="3263600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Skin: Sympathetic and Parasympathetic system</a:t>
            </a:r>
            <a:endParaRPr lang="en-US" dirty="0"/>
          </a:p>
        </p:txBody>
      </p:sp>
      <p:sp>
        <p:nvSpPr>
          <p:cNvPr id="3" name="Content Placeholder 2"/>
          <p:cNvSpPr>
            <a:spLocks noGrp="1"/>
          </p:cNvSpPr>
          <p:nvPr>
            <p:ph idx="1"/>
          </p:nvPr>
        </p:nvSpPr>
        <p:spPr/>
        <p:txBody>
          <a:bodyPr>
            <a:normAutofit fontScale="92500"/>
          </a:bodyPr>
          <a:lstStyle/>
          <a:p>
            <a:r>
              <a:rPr lang="en-US" b="1" dirty="0"/>
              <a:t>Sympathetic stimulation </a:t>
            </a:r>
            <a:endParaRPr lang="en-US" b="1" dirty="0" smtClean="0"/>
          </a:p>
          <a:p>
            <a:r>
              <a:rPr lang="en-US" dirty="0" smtClean="0"/>
              <a:t>• </a:t>
            </a:r>
            <a:r>
              <a:rPr lang="en-US" dirty="0"/>
              <a:t>Causes increased secretion of sweat, leading to increased heat loss from the body. </a:t>
            </a:r>
            <a:endParaRPr lang="en-US" dirty="0" smtClean="0"/>
          </a:p>
          <a:p>
            <a:r>
              <a:rPr lang="en-US" dirty="0" smtClean="0"/>
              <a:t>• </a:t>
            </a:r>
            <a:r>
              <a:rPr lang="en-US" dirty="0"/>
              <a:t>Produces contraction of the </a:t>
            </a:r>
            <a:r>
              <a:rPr lang="en-US" dirty="0" err="1"/>
              <a:t>arrectores</a:t>
            </a:r>
            <a:r>
              <a:rPr lang="en-US" dirty="0"/>
              <a:t> </a:t>
            </a:r>
            <a:r>
              <a:rPr lang="en-US" dirty="0" err="1"/>
              <a:t>pilorum</a:t>
            </a:r>
            <a:r>
              <a:rPr lang="en-US" dirty="0"/>
              <a:t> (the muscles in the hair follicles of the skin), giving the appearance of 'goose flesh'. </a:t>
            </a:r>
            <a:endParaRPr lang="en-US" dirty="0" smtClean="0"/>
          </a:p>
          <a:p>
            <a:r>
              <a:rPr lang="en-US" dirty="0" smtClean="0"/>
              <a:t>• </a:t>
            </a:r>
            <a:r>
              <a:rPr lang="en-US" dirty="0"/>
              <a:t>Causes constriction of the blood vessels preventing heat loss. </a:t>
            </a:r>
            <a:r>
              <a:rPr lang="en-US" b="1" dirty="0"/>
              <a:t>There is no parasympathetic nerve supply to the skin. Some sympathetic </a:t>
            </a:r>
            <a:r>
              <a:rPr lang="en-US" b="1" dirty="0" err="1"/>
              <a:t>fibres</a:t>
            </a:r>
            <a:r>
              <a:rPr lang="en-US" b="1" dirty="0"/>
              <a:t> are adrenergic, causing vasoconstriction, and some are cholinergic, causing vasodilatation</a:t>
            </a:r>
          </a:p>
        </p:txBody>
      </p:sp>
    </p:spTree>
    <p:extLst>
      <p:ext uri="{BB962C8B-B14F-4D97-AF65-F5344CB8AC3E}">
        <p14:creationId xmlns:p14="http://schemas.microsoft.com/office/powerpoint/2010/main" val="145982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Cerebral Cortex: Functional Areas</a:t>
            </a:r>
          </a:p>
        </p:txBody>
      </p:sp>
      <p:sp>
        <p:nvSpPr>
          <p:cNvPr id="3" name="Content Placeholder 2"/>
          <p:cNvSpPr>
            <a:spLocks noGrp="1"/>
          </p:cNvSpPr>
          <p:nvPr>
            <p:ph idx="1"/>
          </p:nvPr>
        </p:nvSpPr>
        <p:spPr/>
        <p:txBody>
          <a:bodyPr/>
          <a:lstStyle/>
          <a:p>
            <a:r>
              <a:rPr lang="en-US" dirty="0"/>
              <a:t>Motor cortex (frontal lobe): voluntary </a:t>
            </a:r>
            <a:r>
              <a:rPr lang="en-US" dirty="0" smtClean="0"/>
              <a:t>movements</a:t>
            </a:r>
          </a:p>
          <a:p>
            <a:r>
              <a:rPr lang="en-US" dirty="0" smtClean="0"/>
              <a:t>Sensory </a:t>
            </a:r>
            <a:r>
              <a:rPr lang="en-US" dirty="0"/>
              <a:t>cortex (parietal lobe): perception of </a:t>
            </a:r>
            <a:r>
              <a:rPr lang="en-US" dirty="0" smtClean="0"/>
              <a:t>sensations</a:t>
            </a:r>
          </a:p>
          <a:p>
            <a:r>
              <a:rPr lang="en-US" dirty="0" smtClean="0"/>
              <a:t>Visual </a:t>
            </a:r>
            <a:r>
              <a:rPr lang="en-US" dirty="0"/>
              <a:t>cortex (occipital lobe</a:t>
            </a:r>
            <a:r>
              <a:rPr lang="en-US" dirty="0" smtClean="0"/>
              <a:t>)</a:t>
            </a:r>
          </a:p>
          <a:p>
            <a:r>
              <a:rPr lang="en-US" dirty="0" smtClean="0"/>
              <a:t>Auditory </a:t>
            </a:r>
            <a:r>
              <a:rPr lang="en-US" dirty="0"/>
              <a:t>cortex (temporal lobe</a:t>
            </a:r>
            <a:r>
              <a:rPr lang="en-US" dirty="0" smtClean="0"/>
              <a:t>)</a:t>
            </a:r>
          </a:p>
          <a:p>
            <a:r>
              <a:rPr lang="en-US" dirty="0" smtClean="0"/>
              <a:t>Association </a:t>
            </a:r>
            <a:r>
              <a:rPr lang="en-US" dirty="0"/>
              <a:t>areas: integration, interpretation, memory</a:t>
            </a:r>
          </a:p>
        </p:txBody>
      </p:sp>
    </p:spTree>
    <p:extLst>
      <p:ext uri="{BB962C8B-B14F-4D97-AF65-F5344CB8AC3E}">
        <p14:creationId xmlns:p14="http://schemas.microsoft.com/office/powerpoint/2010/main" val="295356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Somatic vs Autonomic Nervous System</a:t>
            </a:r>
          </a:p>
        </p:txBody>
      </p:sp>
      <p:sp>
        <p:nvSpPr>
          <p:cNvPr id="4" name="Rectangle 1"/>
          <p:cNvSpPr>
            <a:spLocks noGrp="1" noChangeArrowheads="1"/>
          </p:cNvSpPr>
          <p:nvPr>
            <p:ph idx="1"/>
          </p:nvPr>
        </p:nvSpPr>
        <p:spPr bwMode="auto">
          <a:xfrm>
            <a:off x="1295402" y="176260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PNS: Connects CNS to the body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Two functional divisions: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1" i="0" u="none" strike="noStrike" cap="none" normalizeH="0" baseline="0" smtClean="0">
                <a:ln>
                  <a:noFill/>
                </a:ln>
                <a:solidFill>
                  <a:schemeClr val="tx1"/>
                </a:solidFill>
                <a:effectLst/>
                <a:latin typeface="Arial" panose="020B0604020202020204" pitchFamily="34" charset="0"/>
              </a:rPr>
              <a:t>Somatic Nervous System (SNS)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1" i="0" u="none" strike="noStrike" cap="none" normalizeH="0" baseline="0" smtClean="0">
                <a:ln>
                  <a:noFill/>
                </a:ln>
                <a:solidFill>
                  <a:schemeClr val="tx1"/>
                </a:solidFill>
                <a:effectLst/>
                <a:latin typeface="Arial" panose="020B0604020202020204" pitchFamily="34" charset="0"/>
              </a:rPr>
              <a:t>Autonomic Nervous System (ANS)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SNS: voluntary control, skeletal muscles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ANS: involuntary control, smooth muscle, cardiac muscle, glands</a:t>
            </a:r>
          </a:p>
        </p:txBody>
      </p:sp>
    </p:spTree>
    <p:extLst>
      <p:ext uri="{BB962C8B-B14F-4D97-AF65-F5344CB8AC3E}">
        <p14:creationId xmlns:p14="http://schemas.microsoft.com/office/powerpoint/2010/main" val="237931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Definitions</a:t>
            </a:r>
          </a:p>
        </p:txBody>
      </p:sp>
      <p:sp>
        <p:nvSpPr>
          <p:cNvPr id="4" name="Rectangle 1"/>
          <p:cNvSpPr>
            <a:spLocks noGrp="1" noChangeArrowheads="1"/>
          </p:cNvSpPr>
          <p:nvPr>
            <p:ph idx="1"/>
          </p:nvPr>
        </p:nvSpPr>
        <p:spPr bwMode="auto">
          <a:xfrm>
            <a:off x="1203037" y="2627945"/>
            <a:ext cx="92416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Somatic Nervous System</a:t>
            </a:r>
            <a:r>
              <a:rPr kumimoji="0" lang="en-US" altLang="en-US" sz="1800" b="0" i="0" u="none" strike="noStrike" cap="none" normalizeH="0" baseline="0" dirty="0" smtClean="0">
                <a:ln>
                  <a:noFill/>
                </a:ln>
                <a:solidFill>
                  <a:schemeClr val="tx1"/>
                </a:solidFill>
                <a:effectLst/>
                <a:latin typeface="Arial" panose="020B0604020202020204" pitchFamily="34" charset="0"/>
              </a:rPr>
              <a:t>: Controls voluntary movements and conveys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sensory info from skin, muscles, joints to CNS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Autonomic Nervous System</a:t>
            </a:r>
            <a:r>
              <a:rPr kumimoji="0" lang="en-US" altLang="en-US" sz="1800" b="0" i="0" u="none" strike="noStrike" cap="none" normalizeH="0" baseline="0" dirty="0" smtClean="0">
                <a:ln>
                  <a:noFill/>
                </a:ln>
                <a:solidFill>
                  <a:schemeClr val="tx1"/>
                </a:solidFill>
                <a:effectLst/>
                <a:latin typeface="Arial" panose="020B0604020202020204" pitchFamily="34" charset="0"/>
              </a:rPr>
              <a:t>: Regulates involuntary activities, maintains homeostasis,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controls visceral functions</a:t>
            </a:r>
          </a:p>
        </p:txBody>
      </p:sp>
    </p:spTree>
    <p:extLst>
      <p:ext uri="{BB962C8B-B14F-4D97-AF65-F5344CB8AC3E}">
        <p14:creationId xmlns:p14="http://schemas.microsoft.com/office/powerpoint/2010/main" val="2366377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Difference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143" y="2285999"/>
            <a:ext cx="9513455" cy="3951206"/>
          </a:xfrm>
        </p:spPr>
      </p:pic>
    </p:spTree>
    <p:extLst>
      <p:ext uri="{BB962C8B-B14F-4D97-AF65-F5344CB8AC3E}">
        <p14:creationId xmlns:p14="http://schemas.microsoft.com/office/powerpoint/2010/main" val="1971399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Efferent Pathway Differences</a:t>
            </a:r>
          </a:p>
        </p:txBody>
      </p:sp>
      <p:sp>
        <p:nvSpPr>
          <p:cNvPr id="4" name="Rectangle 1"/>
          <p:cNvSpPr>
            <a:spLocks noGrp="1" noChangeArrowheads="1"/>
          </p:cNvSpPr>
          <p:nvPr>
            <p:ph idx="1"/>
          </p:nvPr>
        </p:nvSpPr>
        <p:spPr bwMode="auto">
          <a:xfrm>
            <a:off x="1260768" y="192885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SNS: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Single neuron from CNS → effector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Myelinated axon → fast conduction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ANS: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Two-neuron chain: </a:t>
            </a:r>
            <a:r>
              <a:rPr kumimoji="0" lang="en-US" altLang="en-US" sz="1800" b="1" i="0" u="none" strike="noStrike" cap="none" normalizeH="0" baseline="0" smtClean="0">
                <a:ln>
                  <a:noFill/>
                </a:ln>
                <a:solidFill>
                  <a:schemeClr val="tx1"/>
                </a:solidFill>
                <a:effectLst/>
                <a:latin typeface="Arial" panose="020B0604020202020204" pitchFamily="34" charset="0"/>
              </a:rPr>
              <a:t>preganglionic → ganglion → postganglionic → effector</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Thinly myelinated/unmyelinated → slower conduction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0877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Differences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5128" y="2443018"/>
            <a:ext cx="7017186" cy="3431310"/>
          </a:xfrm>
        </p:spPr>
      </p:pic>
    </p:spTree>
    <p:extLst>
      <p:ext uri="{BB962C8B-B14F-4D97-AF65-F5344CB8AC3E}">
        <p14:creationId xmlns:p14="http://schemas.microsoft.com/office/powerpoint/2010/main" val="2135957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Sympathetic vs Parasympathetic (Subdivision of ANS)</a:t>
            </a:r>
          </a:p>
        </p:txBody>
      </p:sp>
      <p:sp>
        <p:nvSpPr>
          <p:cNvPr id="4" name="Rectangle 1"/>
          <p:cNvSpPr>
            <a:spLocks noGrp="1" noChangeArrowheads="1"/>
          </p:cNvSpPr>
          <p:nvPr>
            <p:ph idx="1"/>
          </p:nvPr>
        </p:nvSpPr>
        <p:spPr bwMode="auto">
          <a:xfrm>
            <a:off x="1221510"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Sympathetic:</a:t>
            </a:r>
            <a:r>
              <a:rPr kumimoji="0" lang="en-US" altLang="en-US" sz="1800" b="0" i="0" u="none" strike="noStrike" cap="none" normalizeH="0" baseline="0" smtClean="0">
                <a:ln>
                  <a:noFill/>
                </a:ln>
                <a:solidFill>
                  <a:schemeClr val="tx1"/>
                </a:solidFill>
                <a:effectLst/>
                <a:latin typeface="Arial" panose="020B0604020202020204" pitchFamily="34" charset="0"/>
              </a:rPr>
              <a:t> fight or flight, thoracolumbar origin (T1-L2)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Increases heart rate, dilates pupils, inhibits digestion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Parasympathetic:</a:t>
            </a:r>
            <a:r>
              <a:rPr kumimoji="0" lang="en-US" altLang="en-US" sz="1800" b="0" i="0" u="none" strike="noStrike" cap="none" normalizeH="0" baseline="0" smtClean="0">
                <a:ln>
                  <a:noFill/>
                </a:ln>
                <a:solidFill>
                  <a:schemeClr val="tx1"/>
                </a:solidFill>
                <a:effectLst/>
                <a:latin typeface="Arial" panose="020B0604020202020204" pitchFamily="34" charset="0"/>
              </a:rPr>
              <a:t> rest and digest, craniosacral origin (CN III, VII, IX, X; S2–S4)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Decreases heart rate, stimulates digestion, constricts pupils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7766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Synapses</a:t>
            </a:r>
          </a:p>
        </p:txBody>
      </p:sp>
      <p:sp>
        <p:nvSpPr>
          <p:cNvPr id="4" name="Rectangle 1"/>
          <p:cNvSpPr>
            <a:spLocks noGrp="1" noChangeArrowheads="1"/>
          </p:cNvSpPr>
          <p:nvPr>
            <p:ph idx="1"/>
          </p:nvPr>
        </p:nvSpPr>
        <p:spPr bwMode="auto">
          <a:xfrm>
            <a:off x="1260768" y="2085878"/>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Electrical Synapse</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Gap junctions allow </a:t>
            </a:r>
            <a:r>
              <a:rPr kumimoji="0" lang="en-US" altLang="en-US" sz="1800" b="1" i="0" u="none" strike="noStrike" cap="none" normalizeH="0" baseline="0" smtClean="0">
                <a:ln>
                  <a:noFill/>
                </a:ln>
                <a:solidFill>
                  <a:schemeClr val="tx1"/>
                </a:solidFill>
                <a:effectLst/>
                <a:latin typeface="Arial" panose="020B0604020202020204" pitchFamily="34" charset="0"/>
              </a:rPr>
              <a:t>direct ion flow</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Very fast, bidirectional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Found in: cardiac muscle, some CNS neurons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Chemical Synapse</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Uses </a:t>
            </a:r>
            <a:r>
              <a:rPr kumimoji="0" lang="en-US" altLang="en-US" sz="1800" b="1" i="0" u="none" strike="noStrike" cap="none" normalizeH="0" baseline="0" smtClean="0">
                <a:ln>
                  <a:noFill/>
                </a:ln>
                <a:solidFill>
                  <a:schemeClr val="tx1"/>
                </a:solidFill>
                <a:effectLst/>
                <a:latin typeface="Arial" panose="020B0604020202020204" pitchFamily="34" charset="0"/>
              </a:rPr>
              <a:t>neurotransmitters</a:t>
            </a:r>
            <a:r>
              <a:rPr kumimoji="0" lang="en-US" altLang="en-US" sz="1800" b="0" i="0" u="none" strike="noStrike" cap="none" normalizeH="0" baseline="0" smtClean="0">
                <a:ln>
                  <a:noFill/>
                </a:ln>
                <a:solidFill>
                  <a:schemeClr val="tx1"/>
                </a:solidFill>
                <a:effectLst/>
                <a:latin typeface="Arial" panose="020B0604020202020204" pitchFamily="34" charset="0"/>
              </a:rPr>
              <a:t> to transmit impulse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Unidirectional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Slower, allows integration and modulation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0465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a Chemical Synapse</a:t>
            </a:r>
          </a:p>
        </p:txBody>
      </p:sp>
      <p:sp>
        <p:nvSpPr>
          <p:cNvPr id="4" name="Rectangle 1"/>
          <p:cNvSpPr>
            <a:spLocks noGrp="1" noChangeArrowheads="1"/>
          </p:cNvSpPr>
          <p:nvPr>
            <p:ph idx="1"/>
          </p:nvPr>
        </p:nvSpPr>
        <p:spPr bwMode="auto">
          <a:xfrm>
            <a:off x="1189524" y="2399707"/>
            <a:ext cx="80233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Presynaptic neuron</a:t>
            </a:r>
            <a:r>
              <a:rPr kumimoji="0" lang="en-US" altLang="en-US" sz="1800" b="0" i="0" u="none" strike="noStrike" cap="none" normalizeH="0" baseline="0" dirty="0" smtClean="0">
                <a:ln>
                  <a:noFill/>
                </a:ln>
                <a:solidFill>
                  <a:schemeClr val="tx1"/>
                </a:solidFill>
                <a:effectLst/>
                <a:latin typeface="Arial" panose="020B0604020202020204" pitchFamily="34" charset="0"/>
              </a:rPr>
              <a:t>: synaptic vesicles with neurotransmitter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Synaptic cleft</a:t>
            </a:r>
            <a:r>
              <a:rPr kumimoji="0" lang="en-US" altLang="en-US" sz="1800" b="0" i="0" u="none" strike="noStrike" cap="none" normalizeH="0" baseline="0" dirty="0" smtClean="0">
                <a:ln>
                  <a:noFill/>
                </a:ln>
                <a:solidFill>
                  <a:schemeClr val="tx1"/>
                </a:solidFill>
                <a:effectLst/>
                <a:latin typeface="Arial" panose="020B0604020202020204" pitchFamily="34" charset="0"/>
              </a:rPr>
              <a:t>: 20–30 nm gap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Postsynaptic neuron</a:t>
            </a:r>
            <a:r>
              <a:rPr kumimoji="0" lang="en-US" altLang="en-US" sz="1800" b="0" i="0" u="none" strike="noStrike" cap="none" normalizeH="0" baseline="0" dirty="0" smtClean="0">
                <a:ln>
                  <a:noFill/>
                </a:ln>
                <a:solidFill>
                  <a:schemeClr val="tx1"/>
                </a:solidFill>
                <a:effectLst/>
                <a:latin typeface="Arial" panose="020B0604020202020204" pitchFamily="34" charset="0"/>
              </a:rPr>
              <a:t>: neurotransmitter receptors on dendrites or cell body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Synaptic transmission: </a:t>
            </a:r>
            <a:r>
              <a:rPr kumimoji="0" lang="en-US" altLang="en-US" sz="1800" b="1" i="0" u="none" strike="noStrike" cap="none" normalizeH="0" baseline="0" dirty="0" smtClean="0">
                <a:ln>
                  <a:noFill/>
                </a:ln>
                <a:solidFill>
                  <a:schemeClr val="tx1"/>
                </a:solidFill>
                <a:effectLst/>
                <a:latin typeface="Arial" panose="020B0604020202020204" pitchFamily="34" charset="0"/>
              </a:rPr>
              <a:t>action potential → Ca²⁺ influx →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neurotransmitter release → receptor binding → postsynaptic response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4573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Arc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6" y="2285999"/>
            <a:ext cx="9511142" cy="3939310"/>
          </a:xfrm>
        </p:spPr>
      </p:pic>
    </p:spTree>
    <p:extLst>
      <p:ext uri="{BB962C8B-B14F-4D97-AF65-F5344CB8AC3E}">
        <p14:creationId xmlns:p14="http://schemas.microsoft.com/office/powerpoint/2010/main" val="2133498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Reflex Arc:</a:t>
            </a:r>
          </a:p>
        </p:txBody>
      </p:sp>
      <p:sp>
        <p:nvSpPr>
          <p:cNvPr id="3" name="Content Placeholder 2"/>
          <p:cNvSpPr>
            <a:spLocks noGrp="1"/>
          </p:cNvSpPr>
          <p:nvPr>
            <p:ph idx="1"/>
          </p:nvPr>
        </p:nvSpPr>
        <p:spPr/>
        <p:txBody>
          <a:bodyPr>
            <a:normAutofit fontScale="85000" lnSpcReduction="20000"/>
          </a:bodyPr>
          <a:lstStyle/>
          <a:p>
            <a:r>
              <a:rPr lang="en-US" dirty="0"/>
              <a:t>Neural pathway mediating a reflex </a:t>
            </a:r>
            <a:r>
              <a:rPr lang="en-US" dirty="0" smtClean="0"/>
              <a:t>action</a:t>
            </a:r>
          </a:p>
          <a:p>
            <a:r>
              <a:rPr lang="en-US" dirty="0" smtClean="0"/>
              <a:t>Reflex</a:t>
            </a:r>
            <a:r>
              <a:rPr lang="en-US" dirty="0"/>
              <a:t>: rapid, involuntary, predictable response to a </a:t>
            </a:r>
            <a:r>
              <a:rPr lang="en-US" dirty="0" smtClean="0"/>
              <a:t>stimulus. Ensures </a:t>
            </a:r>
            <a:r>
              <a:rPr lang="en-US" dirty="0"/>
              <a:t>protection and </a:t>
            </a:r>
            <a:r>
              <a:rPr lang="en-US" dirty="0" smtClean="0"/>
              <a:t>homeostasis</a:t>
            </a:r>
          </a:p>
          <a:p>
            <a:r>
              <a:rPr lang="en-US" b="1" dirty="0" smtClean="0"/>
              <a:t>Components </a:t>
            </a:r>
            <a:r>
              <a:rPr lang="en-US" b="1" dirty="0"/>
              <a:t>of Reflex </a:t>
            </a:r>
            <a:r>
              <a:rPr lang="en-US" b="1" dirty="0" smtClean="0"/>
              <a:t>Arc </a:t>
            </a:r>
          </a:p>
          <a:p>
            <a:r>
              <a:rPr lang="en-US" dirty="0" smtClean="0"/>
              <a:t>Receptor </a:t>
            </a:r>
            <a:r>
              <a:rPr lang="en-US" dirty="0"/>
              <a:t>– detects </a:t>
            </a:r>
            <a:r>
              <a:rPr lang="en-US" dirty="0" smtClean="0"/>
              <a:t>stimulus</a:t>
            </a:r>
          </a:p>
          <a:p>
            <a:r>
              <a:rPr lang="en-US" dirty="0" smtClean="0"/>
              <a:t>Sensory </a:t>
            </a:r>
            <a:r>
              <a:rPr lang="en-US" dirty="0"/>
              <a:t>(afferent) neuron – transmits signal to </a:t>
            </a:r>
            <a:r>
              <a:rPr lang="en-US" dirty="0" smtClean="0"/>
              <a:t>CNS</a:t>
            </a:r>
          </a:p>
          <a:p>
            <a:r>
              <a:rPr lang="en-US" dirty="0" smtClean="0"/>
              <a:t>Integration </a:t>
            </a:r>
            <a:r>
              <a:rPr lang="en-US" dirty="0"/>
              <a:t>center – spinal cord or brain; may involve </a:t>
            </a:r>
            <a:r>
              <a:rPr lang="en-US" dirty="0" smtClean="0"/>
              <a:t>interneurons</a:t>
            </a:r>
          </a:p>
          <a:p>
            <a:r>
              <a:rPr lang="en-US" dirty="0" smtClean="0"/>
              <a:t>Motor </a:t>
            </a:r>
            <a:r>
              <a:rPr lang="en-US" dirty="0"/>
              <a:t>(efferent) neuron – conducts impulse to </a:t>
            </a:r>
            <a:r>
              <a:rPr lang="en-US" dirty="0" smtClean="0"/>
              <a:t>effector</a:t>
            </a:r>
          </a:p>
          <a:p>
            <a:r>
              <a:rPr lang="en-US" dirty="0" smtClean="0"/>
              <a:t>Effector </a:t>
            </a:r>
            <a:r>
              <a:rPr lang="en-US" dirty="0"/>
              <a:t>– muscle or gland that responds</a:t>
            </a:r>
          </a:p>
        </p:txBody>
      </p:sp>
    </p:spTree>
    <p:extLst>
      <p:ext uri="{BB962C8B-B14F-4D97-AF65-F5344CB8AC3E}">
        <p14:creationId xmlns:p14="http://schemas.microsoft.com/office/powerpoint/2010/main" val="109177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the Cerebrum</a:t>
            </a:r>
          </a:p>
        </p:txBody>
      </p:sp>
      <p:sp>
        <p:nvSpPr>
          <p:cNvPr id="4" name="Rectangle 1"/>
          <p:cNvSpPr>
            <a:spLocks noGrp="1" noChangeArrowheads="1"/>
          </p:cNvSpPr>
          <p:nvPr>
            <p:ph idx="1"/>
          </p:nvPr>
        </p:nvSpPr>
        <p:spPr bwMode="auto">
          <a:xfrm>
            <a:off x="1295402" y="1467041"/>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Conscious perception of sensations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Voluntary motor activity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Higher mental functions: intelligence, learning, memory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Language, behavior, emotions, personality</a:t>
            </a:r>
          </a:p>
        </p:txBody>
      </p:sp>
    </p:spTree>
    <p:extLst>
      <p:ext uri="{BB962C8B-B14F-4D97-AF65-F5344CB8AC3E}">
        <p14:creationId xmlns:p14="http://schemas.microsoft.com/office/powerpoint/2010/main" val="40918251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Monosynaptic </a:t>
            </a:r>
            <a:r>
              <a:rPr lang="en-US" b="1" dirty="0" smtClean="0"/>
              <a:t>reflex</a:t>
            </a:r>
          </a:p>
          <a:p>
            <a:r>
              <a:rPr lang="en-US" dirty="0" smtClean="0"/>
              <a:t>Single </a:t>
            </a:r>
            <a:r>
              <a:rPr lang="en-US" dirty="0"/>
              <a:t>synapse between sensory and motor </a:t>
            </a:r>
            <a:r>
              <a:rPr lang="en-US" dirty="0" smtClean="0"/>
              <a:t>neuron</a:t>
            </a:r>
          </a:p>
          <a:p>
            <a:r>
              <a:rPr lang="en-US" dirty="0" smtClean="0"/>
              <a:t>Example</a:t>
            </a:r>
            <a:r>
              <a:rPr lang="en-US" dirty="0"/>
              <a:t>: Patellar </a:t>
            </a:r>
            <a:r>
              <a:rPr lang="en-US" dirty="0" smtClean="0"/>
              <a:t>reflex</a:t>
            </a:r>
          </a:p>
          <a:p>
            <a:r>
              <a:rPr lang="en-US" dirty="0" smtClean="0"/>
              <a:t>Very fast</a:t>
            </a:r>
          </a:p>
          <a:p>
            <a:r>
              <a:rPr lang="en-US" b="1" dirty="0" smtClean="0"/>
              <a:t>Polysynaptic reflex</a:t>
            </a:r>
          </a:p>
          <a:p>
            <a:r>
              <a:rPr lang="en-US" dirty="0" smtClean="0"/>
              <a:t>Involves </a:t>
            </a:r>
            <a:r>
              <a:rPr lang="en-US" dirty="0"/>
              <a:t>one or more </a:t>
            </a:r>
            <a:r>
              <a:rPr lang="en-US" dirty="0" smtClean="0"/>
              <a:t>interneurons</a:t>
            </a:r>
          </a:p>
          <a:p>
            <a:r>
              <a:rPr lang="en-US" dirty="0" smtClean="0"/>
              <a:t>Example</a:t>
            </a:r>
            <a:r>
              <a:rPr lang="en-US" dirty="0"/>
              <a:t>: Withdrawal </a:t>
            </a:r>
            <a:r>
              <a:rPr lang="en-US" dirty="0" smtClean="0"/>
              <a:t>reflex</a:t>
            </a:r>
          </a:p>
          <a:p>
            <a:r>
              <a:rPr lang="en-US" dirty="0" smtClean="0"/>
              <a:t>Slower</a:t>
            </a:r>
            <a:r>
              <a:rPr lang="en-US" dirty="0"/>
              <a:t>, allows integration and modulation</a:t>
            </a:r>
          </a:p>
        </p:txBody>
      </p:sp>
    </p:spTree>
    <p:extLst>
      <p:ext uri="{BB962C8B-B14F-4D97-AF65-F5344CB8AC3E}">
        <p14:creationId xmlns:p14="http://schemas.microsoft.com/office/powerpoint/2010/main" val="2740079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Relevance</a:t>
            </a:r>
          </a:p>
        </p:txBody>
      </p:sp>
      <p:sp>
        <p:nvSpPr>
          <p:cNvPr id="4" name="Rectangle 1"/>
          <p:cNvSpPr>
            <a:spLocks noGrp="1" noChangeArrowheads="1"/>
          </p:cNvSpPr>
          <p:nvPr>
            <p:ph idx="1"/>
          </p:nvPr>
        </p:nvSpPr>
        <p:spPr bwMode="auto">
          <a:xfrm>
            <a:off x="1295402" y="2693368"/>
            <a:ext cx="99940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Hyperreflexia or </a:t>
            </a:r>
            <a:r>
              <a:rPr kumimoji="0" lang="en-US" altLang="en-US" sz="1800" b="0" i="0" u="none" strike="noStrike" cap="none" normalizeH="0" baseline="0" dirty="0" err="1" smtClean="0">
                <a:ln>
                  <a:noFill/>
                </a:ln>
                <a:solidFill>
                  <a:schemeClr val="tx1"/>
                </a:solidFill>
                <a:effectLst/>
                <a:latin typeface="Arial" panose="020B0604020202020204" pitchFamily="34" charset="0"/>
              </a:rPr>
              <a:t>hyporeflexia</a:t>
            </a:r>
            <a:r>
              <a:rPr kumimoji="0" lang="en-US" altLang="en-US" sz="1800" b="0" i="0" u="none" strike="noStrike" cap="none" normalizeH="0" baseline="0" dirty="0" smtClean="0">
                <a:ln>
                  <a:noFill/>
                </a:ln>
                <a:solidFill>
                  <a:schemeClr val="tx1"/>
                </a:solidFill>
                <a:effectLst/>
                <a:latin typeface="Arial" panose="020B0604020202020204" pitchFamily="34" charset="0"/>
              </a:rPr>
              <a:t> indicates </a:t>
            </a:r>
            <a:r>
              <a:rPr kumimoji="0" lang="en-US" altLang="en-US" sz="1800" b="1" i="0" u="none" strike="noStrike" cap="none" normalizeH="0" baseline="0" dirty="0" smtClean="0">
                <a:ln>
                  <a:noFill/>
                </a:ln>
                <a:solidFill>
                  <a:schemeClr val="tx1"/>
                </a:solidFill>
                <a:effectLst/>
                <a:latin typeface="Arial" panose="020B0604020202020204" pitchFamily="34" charset="0"/>
              </a:rPr>
              <a:t>neurological disorders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Damage to afferent or efferent limb affects reflex</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Synapse malfunction: myasthenia gravis</a:t>
            </a:r>
            <a:r>
              <a:rPr kumimoji="0" lang="en-US" altLang="en-US" sz="1800" b="0" i="0" u="none" strike="noStrike" cap="none" normalizeH="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neurotransmitter imbalance (Parkinson’s, depression)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Understanding reflex arc crucial for </a:t>
            </a:r>
            <a:r>
              <a:rPr kumimoji="0" lang="en-US" altLang="en-US" sz="1800" b="1" i="0" u="none" strike="noStrike" cap="none" normalizeH="0" baseline="0" dirty="0" smtClean="0">
                <a:ln>
                  <a:noFill/>
                </a:ln>
                <a:solidFill>
                  <a:schemeClr val="tx1"/>
                </a:solidFill>
                <a:effectLst/>
                <a:latin typeface="Arial" panose="020B0604020202020204" pitchFamily="34" charset="0"/>
              </a:rPr>
              <a:t>neurological examination and localization of lesions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80796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Nervous System Diseases </a:t>
            </a:r>
          </a:p>
        </p:txBody>
      </p:sp>
      <p:sp>
        <p:nvSpPr>
          <p:cNvPr id="3" name="Content Placeholder 2"/>
          <p:cNvSpPr>
            <a:spLocks noGrp="1"/>
          </p:cNvSpPr>
          <p:nvPr>
            <p:ph idx="1"/>
          </p:nvPr>
        </p:nvSpPr>
        <p:spPr/>
        <p:txBody>
          <a:bodyPr/>
          <a:lstStyle/>
          <a:p>
            <a:r>
              <a:rPr lang="en-US" dirty="0"/>
              <a:t>Nervous system disorders affect CNS or </a:t>
            </a:r>
            <a:r>
              <a:rPr lang="en-US" dirty="0" smtClean="0"/>
              <a:t>PNS</a:t>
            </a:r>
          </a:p>
          <a:p>
            <a:r>
              <a:rPr lang="en-US" dirty="0" smtClean="0"/>
              <a:t>Can </a:t>
            </a:r>
            <a:r>
              <a:rPr lang="en-US" dirty="0"/>
              <a:t>be structural, functional, or </a:t>
            </a:r>
            <a:r>
              <a:rPr lang="en-US" dirty="0" smtClean="0"/>
              <a:t>degenerative</a:t>
            </a:r>
          </a:p>
          <a:p>
            <a:r>
              <a:rPr lang="en-US" dirty="0" smtClean="0"/>
              <a:t>Symptoms</a:t>
            </a:r>
            <a:r>
              <a:rPr lang="en-US" dirty="0"/>
              <a:t>: paralysis, tremors, memory loss, sensory deficits</a:t>
            </a:r>
          </a:p>
        </p:txBody>
      </p:sp>
    </p:spTree>
    <p:extLst>
      <p:ext uri="{BB962C8B-B14F-4D97-AF65-F5344CB8AC3E}">
        <p14:creationId xmlns:p14="http://schemas.microsoft.com/office/powerpoint/2010/main" val="355712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4" name="Rectangle 1"/>
          <p:cNvSpPr>
            <a:spLocks noGrp="1" noChangeArrowheads="1"/>
          </p:cNvSpPr>
          <p:nvPr>
            <p:ph idx="1"/>
          </p:nvPr>
        </p:nvSpPr>
        <p:spPr bwMode="auto">
          <a:xfrm>
            <a:off x="1295402"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CNS degenerative disorder</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Affects </a:t>
            </a:r>
            <a:r>
              <a:rPr kumimoji="0" lang="en-US" altLang="en-US" sz="1800" b="1" i="0" u="none" strike="noStrike" cap="none" normalizeH="0" baseline="0" smtClean="0">
                <a:ln>
                  <a:noFill/>
                </a:ln>
                <a:solidFill>
                  <a:schemeClr val="tx1"/>
                </a:solidFill>
                <a:effectLst/>
                <a:latin typeface="Arial" panose="020B0604020202020204" pitchFamily="34" charset="0"/>
              </a:rPr>
              <a:t>memory and cognition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Characterized by: beta-amyloid plaques, neurofibrillary tangles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Common in elderly</a:t>
            </a:r>
          </a:p>
        </p:txBody>
      </p:sp>
    </p:spTree>
    <p:extLst>
      <p:ext uri="{BB962C8B-B14F-4D97-AF65-F5344CB8AC3E}">
        <p14:creationId xmlns:p14="http://schemas.microsoft.com/office/powerpoint/2010/main" val="8754223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Parkinson’s Disease</a:t>
            </a:r>
          </a:p>
        </p:txBody>
      </p:sp>
      <p:sp>
        <p:nvSpPr>
          <p:cNvPr id="4" name="Rectangle 1"/>
          <p:cNvSpPr>
            <a:spLocks noGrp="1" noChangeArrowheads="1"/>
          </p:cNvSpPr>
          <p:nvPr>
            <p:ph idx="1"/>
          </p:nvPr>
        </p:nvSpPr>
        <p:spPr bwMode="auto">
          <a:xfrm>
            <a:off x="1295402" y="1273078"/>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CNS disorder</a:t>
            </a:r>
            <a:r>
              <a:rPr kumimoji="0" lang="en-US" altLang="en-US" sz="1800" b="0" i="0" u="none" strike="noStrike" cap="none" normalizeH="0" baseline="0" smtClean="0">
                <a:ln>
                  <a:noFill/>
                </a:ln>
                <a:solidFill>
                  <a:schemeClr val="tx1"/>
                </a:solidFill>
                <a:effectLst/>
                <a:latin typeface="Arial" panose="020B0604020202020204" pitchFamily="34" charset="0"/>
              </a:rPr>
              <a:t> affecting basal ganglia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Symptoms: tremor, rigidity, bradykinesia, postural instability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Caused by </a:t>
            </a:r>
            <a:r>
              <a:rPr kumimoji="0" lang="en-US" altLang="en-US" sz="1800" b="1" i="0" u="none" strike="noStrike" cap="none" normalizeH="0" baseline="0" smtClean="0">
                <a:ln>
                  <a:noFill/>
                </a:ln>
                <a:solidFill>
                  <a:schemeClr val="tx1"/>
                </a:solidFill>
                <a:effectLst/>
                <a:latin typeface="Arial" panose="020B0604020202020204" pitchFamily="34" charset="0"/>
              </a:rPr>
              <a:t>dopamine deficiency in substantia nigra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5487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Sclerosis (MS)</a:t>
            </a:r>
          </a:p>
        </p:txBody>
      </p:sp>
      <p:sp>
        <p:nvSpPr>
          <p:cNvPr id="4" name="Rectangle 1"/>
          <p:cNvSpPr>
            <a:spLocks noGrp="1" noChangeArrowheads="1"/>
          </p:cNvSpPr>
          <p:nvPr>
            <p:ph idx="1"/>
          </p:nvPr>
        </p:nvSpPr>
        <p:spPr bwMode="auto">
          <a:xfrm>
            <a:off x="1295402" y="1236132"/>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Autoimmune demyelinating disease of CNS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Symptoms: weakness, visual disturbances, coordination problems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Demyelination slows nerve conduction</a:t>
            </a:r>
          </a:p>
        </p:txBody>
      </p:sp>
    </p:spTree>
    <p:extLst>
      <p:ext uri="{BB962C8B-B14F-4D97-AF65-F5344CB8AC3E}">
        <p14:creationId xmlns:p14="http://schemas.microsoft.com/office/powerpoint/2010/main" val="3180800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Epilepsy</a:t>
            </a:r>
          </a:p>
        </p:txBody>
      </p:sp>
      <p:sp>
        <p:nvSpPr>
          <p:cNvPr id="4" name="Rectangle 1"/>
          <p:cNvSpPr>
            <a:spLocks noGrp="1" noChangeArrowheads="1"/>
          </p:cNvSpPr>
          <p:nvPr>
            <p:ph idx="1"/>
          </p:nvPr>
        </p:nvSpPr>
        <p:spPr bwMode="auto">
          <a:xfrm>
            <a:off x="1233059" y="125460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Chronic CNS disorder</a:t>
            </a:r>
            <a:r>
              <a:rPr kumimoji="0" lang="en-US" altLang="en-US" sz="1800" b="0" i="0" u="none" strike="noStrike" cap="none" normalizeH="0" baseline="0" smtClean="0">
                <a:ln>
                  <a:noFill/>
                </a:ln>
                <a:solidFill>
                  <a:schemeClr val="tx1"/>
                </a:solidFill>
                <a:effectLst/>
                <a:latin typeface="Arial" panose="020B0604020202020204" pitchFamily="34" charset="0"/>
              </a:rPr>
              <a:t> with recurrent seizures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Caused by abnormal neuronal discharges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Symptoms: convulsions, loss of consciousness, sensory disturbances</a:t>
            </a:r>
          </a:p>
        </p:txBody>
      </p:sp>
    </p:spTree>
    <p:extLst>
      <p:ext uri="{BB962C8B-B14F-4D97-AF65-F5344CB8AC3E}">
        <p14:creationId xmlns:p14="http://schemas.microsoft.com/office/powerpoint/2010/main" val="33301377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Amyotrophic Lateral Sclerosis (ALS</a:t>
            </a:r>
            <a:r>
              <a:rPr lang="en-US" b="1" dirty="0" smtClean="0"/>
              <a:t>)</a:t>
            </a:r>
            <a:endParaRPr lang="en-US" dirty="0"/>
          </a:p>
        </p:txBody>
      </p:sp>
      <p:sp>
        <p:nvSpPr>
          <p:cNvPr id="4" name="Rectangle 1"/>
          <p:cNvSpPr>
            <a:spLocks noGrp="1" noChangeArrowheads="1"/>
          </p:cNvSpPr>
          <p:nvPr>
            <p:ph idx="1"/>
          </p:nvPr>
        </p:nvSpPr>
        <p:spPr bwMode="auto">
          <a:xfrm>
            <a:off x="1242295" y="131925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Motor neuron disease</a:t>
            </a:r>
            <a:r>
              <a:rPr kumimoji="0" lang="en-US" altLang="en-US" sz="1800" b="0" i="0" u="none" strike="noStrike" cap="none" normalizeH="0" baseline="0" smtClean="0">
                <a:ln>
                  <a:noFill/>
                </a:ln>
                <a:solidFill>
                  <a:schemeClr val="tx1"/>
                </a:solidFill>
                <a:effectLst/>
                <a:latin typeface="Arial" panose="020B0604020202020204" pitchFamily="34" charset="0"/>
              </a:rPr>
              <a:t> affecting CNS and PNS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Progressive muscle weakness and atrophy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No sensory loss</a:t>
            </a:r>
          </a:p>
        </p:txBody>
      </p:sp>
    </p:spTree>
    <p:extLst>
      <p:ext uri="{BB962C8B-B14F-4D97-AF65-F5344CB8AC3E}">
        <p14:creationId xmlns:p14="http://schemas.microsoft.com/office/powerpoint/2010/main" val="33810256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Peripheral </a:t>
            </a:r>
            <a:r>
              <a:rPr lang="en-US" b="1" dirty="0" smtClean="0"/>
              <a:t>Neuropathy</a:t>
            </a:r>
            <a:endParaRPr lang="en-US" dirty="0"/>
          </a:p>
        </p:txBody>
      </p:sp>
      <p:sp>
        <p:nvSpPr>
          <p:cNvPr id="4" name="Rectangle 1"/>
          <p:cNvSpPr>
            <a:spLocks noGrp="1" noChangeArrowheads="1"/>
          </p:cNvSpPr>
          <p:nvPr>
            <p:ph idx="1"/>
          </p:nvPr>
        </p:nvSpPr>
        <p:spPr bwMode="auto">
          <a:xfrm>
            <a:off x="1295402" y="1346968"/>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PNS disorder</a:t>
            </a:r>
            <a:r>
              <a:rPr kumimoji="0" lang="en-US" altLang="en-US" sz="1800" b="0" i="0" u="none" strike="noStrike" cap="none" normalizeH="0" baseline="0" smtClean="0">
                <a:ln>
                  <a:noFill/>
                </a:ln>
                <a:solidFill>
                  <a:schemeClr val="tx1"/>
                </a:solidFill>
                <a:effectLst/>
                <a:latin typeface="Arial" panose="020B0604020202020204" pitchFamily="34" charset="0"/>
              </a:rPr>
              <a:t> affecting peripheral nerves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Causes: diabetes, toxins, infections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Symptoms: numbness, tingling, weakness in limbs</a:t>
            </a:r>
          </a:p>
        </p:txBody>
      </p:sp>
    </p:spTree>
    <p:extLst>
      <p:ext uri="{BB962C8B-B14F-4D97-AF65-F5344CB8AC3E}">
        <p14:creationId xmlns:p14="http://schemas.microsoft.com/office/powerpoint/2010/main" val="40267115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(Cerebrovascular Accident)</a:t>
            </a:r>
          </a:p>
        </p:txBody>
      </p:sp>
      <p:sp>
        <p:nvSpPr>
          <p:cNvPr id="4" name="Rectangle 1"/>
          <p:cNvSpPr>
            <a:spLocks noGrp="1" noChangeArrowheads="1"/>
          </p:cNvSpPr>
          <p:nvPr>
            <p:ph idx="1"/>
          </p:nvPr>
        </p:nvSpPr>
        <p:spPr bwMode="auto">
          <a:xfrm>
            <a:off x="1251531" y="1263841"/>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Sudden CNS dysfunction due to ischemia or hemorrhage</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Symptoms: hemiplegia, speech difficulty, visual deficits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Emergency condition</a:t>
            </a:r>
          </a:p>
        </p:txBody>
      </p:sp>
    </p:spTree>
    <p:extLst>
      <p:ext uri="{BB962C8B-B14F-4D97-AF65-F5344CB8AC3E}">
        <p14:creationId xmlns:p14="http://schemas.microsoft.com/office/powerpoint/2010/main" val="389785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Basal Nuclei (Basal Ganglia)</a:t>
            </a:r>
          </a:p>
        </p:txBody>
      </p:sp>
      <p:sp>
        <p:nvSpPr>
          <p:cNvPr id="4" name="Rectangle 1"/>
          <p:cNvSpPr>
            <a:spLocks noGrp="1" noChangeArrowheads="1"/>
          </p:cNvSpPr>
          <p:nvPr>
            <p:ph idx="1"/>
          </p:nvPr>
        </p:nvSpPr>
        <p:spPr bwMode="auto">
          <a:xfrm>
            <a:off x="1295402" y="2461689"/>
            <a:ext cx="96011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Deep gray matter masses within cerebrum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Includes caudate nucleus, putamen, globus pallidus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Regulate muscle tone and posture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Smooth and coordinate voluntary movements</a:t>
            </a:r>
          </a:p>
        </p:txBody>
      </p:sp>
    </p:spTree>
    <p:extLst>
      <p:ext uri="{BB962C8B-B14F-4D97-AF65-F5344CB8AC3E}">
        <p14:creationId xmlns:p14="http://schemas.microsoft.com/office/powerpoint/2010/main" val="1416498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136</TotalTime>
  <Words>4027</Words>
  <Application>Microsoft Office PowerPoint</Application>
  <PresentationFormat>Widescreen</PresentationFormat>
  <Paragraphs>430</Paragraphs>
  <Slides>89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89</vt:i4>
      </vt:variant>
    </vt:vector>
  </HeadingPairs>
  <TitlesOfParts>
    <vt:vector size="92" baseType="lpstr">
      <vt:lpstr>Arial</vt:lpstr>
      <vt:lpstr>Garamond</vt:lpstr>
      <vt:lpstr>Organic</vt:lpstr>
      <vt:lpstr>The Nervous System</vt:lpstr>
      <vt:lpstr>The Nervous System</vt:lpstr>
      <vt:lpstr>PowerPoint Presentation</vt:lpstr>
      <vt:lpstr>Divisions of the Nervous System</vt:lpstr>
      <vt:lpstr>Brain: Gross Functional Anatomy</vt:lpstr>
      <vt:lpstr>Cerebrum: Structure</vt:lpstr>
      <vt:lpstr>Cerebral Cortex: Functional Areas</vt:lpstr>
      <vt:lpstr>Functions of the Cerebrum</vt:lpstr>
      <vt:lpstr>Basal Nuclei (Basal Ganglia)</vt:lpstr>
      <vt:lpstr>Diencephalon: Components</vt:lpstr>
      <vt:lpstr>Thalamus: Functions</vt:lpstr>
      <vt:lpstr>Hypothalamus: Functions</vt:lpstr>
      <vt:lpstr>Brainstem</vt:lpstr>
      <vt:lpstr>Spinal Cord: Functions</vt:lpstr>
      <vt:lpstr>Cranial nerves</vt:lpstr>
      <vt:lpstr>PowerPoint Presentation</vt:lpstr>
      <vt:lpstr>Olfactory nerves (sensory)</vt:lpstr>
      <vt:lpstr>II. Optic nerves (sensory)</vt:lpstr>
      <vt:lpstr>III. Oculomotor nerves (motor)</vt:lpstr>
      <vt:lpstr>IV. Trochlear nerves (motor) </vt:lpstr>
      <vt:lpstr>V. Trigeminal nerves (mixed)</vt:lpstr>
      <vt:lpstr>V. Trigeminal nerves (mixed)</vt:lpstr>
      <vt:lpstr>VI. Abducent nerves (motor)</vt:lpstr>
      <vt:lpstr>VII. Facial nerves (mixed)</vt:lpstr>
      <vt:lpstr>VIM. Vestibulocochlear (auditory) nerves (sensory)</vt:lpstr>
      <vt:lpstr>IX. Glossopharyngeal nerves (mixed) </vt:lpstr>
      <vt:lpstr>X. Vagus nerves (mixed)</vt:lpstr>
      <vt:lpstr>XI. Accessory nerves (motor)</vt:lpstr>
      <vt:lpstr>XII. Hypoglossal nerves (motor) </vt:lpstr>
      <vt:lpstr>Resting Membrane Potential &amp; Action Potential</vt:lpstr>
      <vt:lpstr>Basic Electrical Terms </vt:lpstr>
      <vt:lpstr>Neuronal Membrane as an Electrical Structure</vt:lpstr>
      <vt:lpstr>Major Ions Involved in CNS Electrical Activity</vt:lpstr>
      <vt:lpstr>Ionic Distribution Across Neuronal Membrane</vt:lpstr>
      <vt:lpstr>Selective Permeability of Neuronal Membrane</vt:lpstr>
      <vt:lpstr>Definition of Resting Membrane Potential</vt:lpstr>
      <vt:lpstr>Mechanism of RMP: Role of Potassium</vt:lpstr>
      <vt:lpstr>Role of Sodium in RMP</vt:lpstr>
      <vt:lpstr>Role of Na⁺/K⁺ ATPase Pump</vt:lpstr>
      <vt:lpstr>Definition of Action Potential</vt:lpstr>
      <vt:lpstr>Depolarization and Repolarization Phase</vt:lpstr>
      <vt:lpstr>Hyperpolarization and Refractory Periods</vt:lpstr>
      <vt:lpstr>Neurons and Neuroglia</vt:lpstr>
      <vt:lpstr>Neurons and Neuroglia</vt:lpstr>
      <vt:lpstr>Properties of neurones</vt:lpstr>
      <vt:lpstr>Cell bodies</vt:lpstr>
      <vt:lpstr>Axons and dendrites</vt:lpstr>
      <vt:lpstr>Structure of an axon</vt:lpstr>
      <vt:lpstr>Structure of an axon</vt:lpstr>
      <vt:lpstr>Axolemma &amp; Axoplasm</vt:lpstr>
      <vt:lpstr>Myelin Sheath</vt:lpstr>
      <vt:lpstr>Axon Terminals</vt:lpstr>
      <vt:lpstr>Dendrites </vt:lpstr>
      <vt:lpstr>Types of nerves</vt:lpstr>
      <vt:lpstr>Somatic, cutaneous or common senses</vt:lpstr>
      <vt:lpstr>Sensory receptors</vt:lpstr>
      <vt:lpstr>Motor or efferent nerves</vt:lpstr>
      <vt:lpstr>Mixed nerves</vt:lpstr>
      <vt:lpstr>The synapse and neurotransmitters</vt:lpstr>
      <vt:lpstr>The synapse and neurotransmitters</vt:lpstr>
      <vt:lpstr>The synapse and neurotransmitters</vt:lpstr>
      <vt:lpstr>The synapse and neurotransmitters</vt:lpstr>
      <vt:lpstr>Effects of autonomic stimulation</vt:lpstr>
      <vt:lpstr>Parasympathetic stimulation</vt:lpstr>
      <vt:lpstr>Respiratory system</vt:lpstr>
      <vt:lpstr>Digestive and urinary systems: Sympathetic system</vt:lpstr>
      <vt:lpstr>Digestive/urinary systems: Para-Sympathetic system</vt:lpstr>
      <vt:lpstr>Eye </vt:lpstr>
      <vt:lpstr>Skin: Sympathetic and Parasympathetic system</vt:lpstr>
      <vt:lpstr>Somatic vs Autonomic Nervous System</vt:lpstr>
      <vt:lpstr>Basic Definitions</vt:lpstr>
      <vt:lpstr>Functional Difference</vt:lpstr>
      <vt:lpstr>Efferent Pathway Differences</vt:lpstr>
      <vt:lpstr>Structural Differences</vt:lpstr>
      <vt:lpstr>Sympathetic vs Parasympathetic (Subdivision of ANS)</vt:lpstr>
      <vt:lpstr>Types of Synapses</vt:lpstr>
      <vt:lpstr>Structure of a Chemical Synapse</vt:lpstr>
      <vt:lpstr>Reflex Arc</vt:lpstr>
      <vt:lpstr>Reflex Arc:</vt:lpstr>
      <vt:lpstr>Types</vt:lpstr>
      <vt:lpstr>Clinical Relevance</vt:lpstr>
      <vt:lpstr>Nervous System Diseases </vt:lpstr>
      <vt:lpstr>Alzheimer’s Disease</vt:lpstr>
      <vt:lpstr>Parkinson’s Disease</vt:lpstr>
      <vt:lpstr>Multiple Sclerosis (MS)</vt:lpstr>
      <vt:lpstr>Epilepsy</vt:lpstr>
      <vt:lpstr>Amyotrophic Lateral Sclerosis (ALS)</vt:lpstr>
      <vt:lpstr>Peripheral Neuropathy</vt:lpstr>
      <vt:lpstr>Stroke (Cerebrovascular Accident)</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Moorche</dc:creator>
  <cp:lastModifiedBy>Moorche</cp:lastModifiedBy>
  <cp:revision>10</cp:revision>
  <dcterms:created xsi:type="dcterms:W3CDTF">2026-01-03T17:55:12Z</dcterms:created>
  <dcterms:modified xsi:type="dcterms:W3CDTF">2026-01-09T04:46:49Z</dcterms:modified>
</cp:coreProperties>
</file>