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80" r:id="rId11"/>
    <p:sldId id="281" r:id="rId12"/>
    <p:sldId id="282"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4" r:id="rId69"/>
    <p:sldId id="323" r:id="rId70"/>
    <p:sldId id="328" r:id="rId71"/>
    <p:sldId id="325" r:id="rId72"/>
    <p:sldId id="326" r:id="rId73"/>
    <p:sldId id="327" r:id="rId74"/>
    <p:sldId id="329" r:id="rId75"/>
    <p:sldId id="330"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69" d="100"/>
          <a:sy n="69" d="100"/>
        </p:scale>
        <p:origin x="488"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1/8/2026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geeksforgeeks.org/maths/quartile-formul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eeksforgeeks.org/maths/median/" TargetMode="External"/><Relationship Id="rId2" Type="http://schemas.openxmlformats.org/officeDocument/2006/relationships/hyperlink" Target="https://www.geeksforgeeks.org/maths/what-is-mean/" TargetMode="External"/><Relationship Id="rId1" Type="http://schemas.openxmlformats.org/officeDocument/2006/relationships/slideLayout" Target="../slideLayouts/slideLayout2.xml"/><Relationship Id="rId4" Type="http://schemas.openxmlformats.org/officeDocument/2006/relationships/hyperlink" Target="https://www.geeksforgeeks.org/dsa/mod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geeksforgeeks.org/maths/mean-deviation-formula/" TargetMode="External"/><Relationship Id="rId2" Type="http://schemas.openxmlformats.org/officeDocument/2006/relationships/hyperlink" Target="https://www.geeksforgeeks.org/aptitude/averag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eeksforgeeks.org/maths/variance/" TargetMode="External"/><Relationship Id="rId2" Type="http://schemas.openxmlformats.org/officeDocument/2006/relationships/hyperlink" Target="https://www.geeksforgeeks.org/maths/range-in-statistics/" TargetMode="External"/><Relationship Id="rId1" Type="http://schemas.openxmlformats.org/officeDocument/2006/relationships/slideLayout" Target="../slideLayouts/slideLayout2.xml"/><Relationship Id="rId4" Type="http://schemas.openxmlformats.org/officeDocument/2006/relationships/hyperlink" Target="https://www.geeksforgeeks.org/maths/standard-deviation-formula/"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eeksforgeeks.org/maths/mean-deviation/"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eeksforgeeks.org/maths/interquartile-range/" TargetMode="External"/><Relationship Id="rId2" Type="http://schemas.openxmlformats.org/officeDocument/2006/relationships/hyperlink" Target="https://www.geeksforgeeks.org/data-science/quartile-deviation-and-coefficient-of-quartile-deviation-meaning-formula-calculation-and-examples/"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eeksforgeeks.org/data-science/coefficient-of-variation-meaning-formula-and-examples/" TargetMode="External"/><Relationship Id="rId2" Type="http://schemas.openxmlformats.org/officeDocument/2006/relationships/hyperlink" Target="https://www.geeksforgeeks.org/maths/calculation-of-range-and-coefficient-of-range/" TargetMode="External"/><Relationship Id="rId1" Type="http://schemas.openxmlformats.org/officeDocument/2006/relationships/slideLayout" Target="../slideLayouts/slideLayout2.xml"/><Relationship Id="rId5" Type="http://schemas.openxmlformats.org/officeDocument/2006/relationships/hyperlink" Target="https://www.geeksforgeeks.org/data-science/quartile-deviation-and-coefficient-of-quartile-deviation-meaning-formula-calculation-and-examples/" TargetMode="External"/><Relationship Id="rId4" Type="http://schemas.openxmlformats.org/officeDocument/2006/relationships/hyperlink" Target="https://www.geeksforgeeks.org/data-science/mean-deviation-coefficient-of-mean-deviation-merits-and-demeri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Measures of Dispersion </a:t>
            </a:r>
          </a:p>
        </p:txBody>
      </p:sp>
      <p:sp>
        <p:nvSpPr>
          <p:cNvPr id="3" name="Subtitle 2"/>
          <p:cNvSpPr>
            <a:spLocks noGrp="1"/>
          </p:cNvSpPr>
          <p:nvPr>
            <p:ph type="subTitle" idx="1"/>
          </p:nvPr>
        </p:nvSpPr>
        <p:spPr/>
        <p:txBody>
          <a:bodyPr>
            <a:normAutofit lnSpcReduction="10000"/>
          </a:bodyPr>
          <a:lstStyle/>
          <a:p>
            <a:r>
              <a:rPr lang="en-US" dirty="0" smtClean="0"/>
              <a:t>Statistics</a:t>
            </a:r>
          </a:p>
          <a:p>
            <a:r>
              <a:rPr lang="en-US" dirty="0" smtClean="0"/>
              <a:t>DPT</a:t>
            </a:r>
          </a:p>
          <a:p>
            <a:r>
              <a:rPr lang="en-US" dirty="0" smtClean="0"/>
              <a:t>Awais Hamza</a:t>
            </a:r>
            <a:endParaRPr lang="en-US" dirty="0"/>
          </a:p>
        </p:txBody>
      </p:sp>
    </p:spTree>
    <p:extLst>
      <p:ext uri="{BB962C8B-B14F-4D97-AF65-F5344CB8AC3E}">
        <p14:creationId xmlns:p14="http://schemas.microsoft.com/office/powerpoint/2010/main" val="3357250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Examples on </a:t>
            </a:r>
            <a:r>
              <a:rPr lang="en-US" b="1" dirty="0" smtClean="0"/>
              <a:t>Range</a:t>
            </a:r>
            <a:endParaRPr lang="en-US" dirty="0"/>
          </a:p>
        </p:txBody>
      </p:sp>
      <p:sp>
        <p:nvSpPr>
          <p:cNvPr id="3" name="Content Placeholder 2"/>
          <p:cNvSpPr>
            <a:spLocks noGrp="1"/>
          </p:cNvSpPr>
          <p:nvPr>
            <p:ph idx="1"/>
          </p:nvPr>
        </p:nvSpPr>
        <p:spPr/>
        <p:txBody>
          <a:bodyPr>
            <a:normAutofit lnSpcReduction="10000"/>
          </a:bodyPr>
          <a:lstStyle/>
          <a:p>
            <a:r>
              <a:rPr lang="en-US" b="1" dirty="0"/>
              <a:t>Example 1: </a:t>
            </a:r>
            <a:r>
              <a:rPr lang="en-US" dirty="0"/>
              <a:t>You are given a dataset of the ages of students in a classroom: 18, 19, 20, 21, 22, 35, 18, 23</a:t>
            </a:r>
            <a:r>
              <a:rPr lang="en-US" dirty="0" smtClean="0"/>
              <a:t>?</a:t>
            </a:r>
          </a:p>
          <a:p>
            <a:r>
              <a:rPr lang="en-US" b="1" dirty="0"/>
              <a:t>Example 2: </a:t>
            </a:r>
            <a:r>
              <a:rPr lang="en-US" dirty="0"/>
              <a:t>You are given a dataset of the heights of students in a classroom(in cm): 150, 155, 160, 165, 170, 175. Find Range</a:t>
            </a:r>
            <a:r>
              <a:rPr lang="en-US" dirty="0" smtClean="0"/>
              <a:t>.</a:t>
            </a:r>
          </a:p>
          <a:p>
            <a:r>
              <a:rPr lang="en-US" b="1" dirty="0"/>
              <a:t>Example 3: </a:t>
            </a:r>
            <a:r>
              <a:rPr lang="en-US" dirty="0"/>
              <a:t>Consider a dataset of exam scores for a class: Scores: 85, 92, 78, 96, 64, 89, 75, find the range</a:t>
            </a:r>
            <a:r>
              <a:rPr lang="en-US" dirty="0" smtClean="0"/>
              <a:t>?</a:t>
            </a:r>
          </a:p>
          <a:p>
            <a:r>
              <a:rPr lang="en-US" b="1" dirty="0"/>
              <a:t>Example 4: </a:t>
            </a:r>
            <a:r>
              <a:rPr lang="en-US" dirty="0"/>
              <a:t>Consider a dataset of daily temperature of a city( in °F): 68°F, 72°F, 75°F, 70°F, 74°F. Find temperature range.</a:t>
            </a:r>
          </a:p>
        </p:txBody>
      </p:sp>
    </p:spTree>
    <p:extLst>
      <p:ext uri="{BB962C8B-B14F-4D97-AF65-F5344CB8AC3E}">
        <p14:creationId xmlns:p14="http://schemas.microsoft.com/office/powerpoint/2010/main" val="187418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Grouped Data Example 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6801" y="2548227"/>
            <a:ext cx="6593023" cy="3317875"/>
          </a:xfrm>
        </p:spPr>
      </p:pic>
    </p:spTree>
    <p:extLst>
      <p:ext uri="{BB962C8B-B14F-4D97-AF65-F5344CB8AC3E}">
        <p14:creationId xmlns:p14="http://schemas.microsoft.com/office/powerpoint/2010/main" val="1162669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Grouped Data Example </a:t>
            </a:r>
            <a:r>
              <a:rPr lang="en-US" dirty="0" smtClean="0"/>
              <a:t>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2291" y="2428154"/>
            <a:ext cx="5934414" cy="3861810"/>
          </a:xfrm>
        </p:spPr>
      </p:pic>
    </p:spTree>
    <p:extLst>
      <p:ext uri="{BB962C8B-B14F-4D97-AF65-F5344CB8AC3E}">
        <p14:creationId xmlns:p14="http://schemas.microsoft.com/office/powerpoint/2010/main" val="3903879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 Quartile Range</a:t>
            </a:r>
            <a:endParaRPr lang="en-US" dirty="0"/>
          </a:p>
        </p:txBody>
      </p:sp>
      <p:sp>
        <p:nvSpPr>
          <p:cNvPr id="3" name="Content Placeholder 2"/>
          <p:cNvSpPr>
            <a:spLocks noGrp="1"/>
          </p:cNvSpPr>
          <p:nvPr>
            <p:ph idx="1"/>
          </p:nvPr>
        </p:nvSpPr>
        <p:spPr/>
        <p:txBody>
          <a:bodyPr/>
          <a:lstStyle/>
          <a:p>
            <a:r>
              <a:rPr lang="en-US" dirty="0"/>
              <a:t>The Interquartile Range (IQR) tells us how spread out the middle 50% of the data is. It is less affected by extreme values and gives a better idea of how tightly or loosely the central data points are grouped. It is calculated using the first quartile (Q1) and third quartile (Q3).</a:t>
            </a:r>
          </a:p>
        </p:txBody>
      </p:sp>
    </p:spTree>
    <p:extLst>
      <p:ext uri="{BB962C8B-B14F-4D97-AF65-F5344CB8AC3E}">
        <p14:creationId xmlns:p14="http://schemas.microsoft.com/office/powerpoint/2010/main" val="4115152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 Quartile Range</a:t>
            </a:r>
          </a:p>
        </p:txBody>
      </p:sp>
      <p:sp>
        <p:nvSpPr>
          <p:cNvPr id="3" name="Content Placeholder 2"/>
          <p:cNvSpPr>
            <a:spLocks noGrp="1"/>
          </p:cNvSpPr>
          <p:nvPr>
            <p:ph idx="1"/>
          </p:nvPr>
        </p:nvSpPr>
        <p:spPr/>
        <p:txBody>
          <a:bodyPr/>
          <a:lstStyle/>
          <a:p>
            <a:pPr fontAlgn="base"/>
            <a:r>
              <a:rPr lang="en-US" dirty="0"/>
              <a:t>Focuses only on the central portion of the data.</a:t>
            </a:r>
          </a:p>
          <a:p>
            <a:pPr fontAlgn="base"/>
            <a:r>
              <a:rPr lang="en-US" dirty="0"/>
              <a:t>Not affected much by outliers, unlike the full range.</a:t>
            </a:r>
          </a:p>
          <a:p>
            <a:pPr fontAlgn="base"/>
            <a:r>
              <a:rPr lang="en-US" dirty="0"/>
              <a:t>Gives a clear view of how values are arranged around the median.</a:t>
            </a:r>
          </a:p>
          <a:p>
            <a:endParaRPr lang="en-US" dirty="0"/>
          </a:p>
        </p:txBody>
      </p:sp>
    </p:spTree>
    <p:extLst>
      <p:ext uri="{BB962C8B-B14F-4D97-AF65-F5344CB8AC3E}">
        <p14:creationId xmlns:p14="http://schemas.microsoft.com/office/powerpoint/2010/main" val="2351377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Quartiles</a:t>
            </a:r>
            <a:endParaRPr lang="en-US" dirty="0"/>
          </a:p>
        </p:txBody>
      </p:sp>
      <p:sp>
        <p:nvSpPr>
          <p:cNvPr id="3" name="Content Placeholder 2"/>
          <p:cNvSpPr>
            <a:spLocks noGrp="1"/>
          </p:cNvSpPr>
          <p:nvPr>
            <p:ph idx="1"/>
          </p:nvPr>
        </p:nvSpPr>
        <p:spPr/>
        <p:txBody>
          <a:bodyPr/>
          <a:lstStyle/>
          <a:p>
            <a:pPr fontAlgn="base"/>
            <a:r>
              <a:rPr lang="en-US" u="sng" dirty="0">
                <a:hlinkClick r:id="rId2"/>
              </a:rPr>
              <a:t>Quartiles</a:t>
            </a:r>
            <a:r>
              <a:rPr lang="en-US" dirty="0"/>
              <a:t> divide the dataset into four equal parts:</a:t>
            </a:r>
          </a:p>
          <a:p>
            <a:pPr fontAlgn="base"/>
            <a:r>
              <a:rPr lang="en-US" b="1" dirty="0"/>
              <a:t>Q1 (First Quartile):</a:t>
            </a:r>
            <a:r>
              <a:rPr lang="en-US" dirty="0"/>
              <a:t> Separates the lowest 25% of the data</a:t>
            </a:r>
          </a:p>
          <a:p>
            <a:pPr fontAlgn="base"/>
            <a:r>
              <a:rPr lang="en-US" b="1" dirty="0"/>
              <a:t>Q2 (Second Quartile / Median):</a:t>
            </a:r>
            <a:r>
              <a:rPr lang="en-US" dirty="0"/>
              <a:t> Middle value of the dataset</a:t>
            </a:r>
          </a:p>
          <a:p>
            <a:pPr fontAlgn="base"/>
            <a:r>
              <a:rPr lang="en-US" b="1" dirty="0"/>
              <a:t>Q3 (Third Quartile):</a:t>
            </a:r>
            <a:r>
              <a:rPr lang="en-US" dirty="0"/>
              <a:t> Separates the highest 25% of the data</a:t>
            </a:r>
          </a:p>
          <a:p>
            <a:pPr fontAlgn="base"/>
            <a:r>
              <a:rPr lang="en-US" dirty="0"/>
              <a:t>The IQR captures the range between Q1 and Q3, representing the middle 50% of the distribution.</a:t>
            </a:r>
          </a:p>
          <a:p>
            <a:endParaRPr lang="en-US" dirty="0"/>
          </a:p>
        </p:txBody>
      </p:sp>
    </p:spTree>
    <p:extLst>
      <p:ext uri="{BB962C8B-B14F-4D97-AF65-F5344CB8AC3E}">
        <p14:creationId xmlns:p14="http://schemas.microsoft.com/office/powerpoint/2010/main" val="3553121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Formula of </a:t>
            </a:r>
            <a:r>
              <a:rPr lang="en-US" b="1" dirty="0" smtClean="0"/>
              <a:t>IQR</a:t>
            </a:r>
            <a:endParaRPr lang="en-US" dirty="0"/>
          </a:p>
        </p:txBody>
      </p:sp>
      <p:sp>
        <p:nvSpPr>
          <p:cNvPr id="3" name="Content Placeholder 2"/>
          <p:cNvSpPr>
            <a:spLocks noGrp="1"/>
          </p:cNvSpPr>
          <p:nvPr>
            <p:ph idx="1"/>
          </p:nvPr>
        </p:nvSpPr>
        <p:spPr/>
        <p:txBody>
          <a:bodyPr>
            <a:normAutofit/>
          </a:bodyPr>
          <a:lstStyle/>
          <a:p>
            <a:r>
              <a:rPr lang="en-US" dirty="0"/>
              <a:t>The data is sorted in ascending order and split into 4 equal parts: Q1, Q2, Q3, called first, second, and third quartiles, respectively, in the given data</a:t>
            </a:r>
            <a:r>
              <a:rPr lang="en-US" dirty="0" smtClean="0"/>
              <a:t>.</a:t>
            </a:r>
            <a:endParaRPr lang="en-US" dirty="0"/>
          </a:p>
          <a:p>
            <a:r>
              <a:rPr lang="en-US" dirty="0"/>
              <a:t>The IQR is simply the difference between the third quartile (Q3) and the first quartile (Q1), which is calculated as</a:t>
            </a:r>
            <a:r>
              <a:rPr lang="en-US" dirty="0" smtClean="0"/>
              <a:t>:</a:t>
            </a:r>
            <a:endParaRPr lang="en-US" dirty="0"/>
          </a:p>
          <a:p>
            <a:r>
              <a:rPr lang="en-US" dirty="0"/>
              <a:t>Interquartile Range = Upper Quartile (Q3)– Lower Quartile(Q1</a:t>
            </a:r>
            <a:r>
              <a:rPr lang="en-US" dirty="0" smtClean="0"/>
              <a:t>)</a:t>
            </a:r>
            <a:endParaRPr lang="en-US" dirty="0"/>
          </a:p>
          <a:p>
            <a:r>
              <a:rPr lang="en-US" dirty="0"/>
              <a:t>It tells us how spread out the central 50% of the data is, which helps to gauge the data's variability without being influenced by outliers.</a:t>
            </a:r>
          </a:p>
        </p:txBody>
      </p:sp>
    </p:spTree>
    <p:extLst>
      <p:ext uri="{BB962C8B-B14F-4D97-AF65-F5344CB8AC3E}">
        <p14:creationId xmlns:p14="http://schemas.microsoft.com/office/powerpoint/2010/main" val="3959335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Calculate the Interquartile </a:t>
            </a:r>
            <a:r>
              <a:rPr lang="en-US" b="1" dirty="0" smtClean="0"/>
              <a:t>Range</a:t>
            </a:r>
            <a:endParaRPr lang="en-US" dirty="0"/>
          </a:p>
        </p:txBody>
      </p:sp>
      <p:sp>
        <p:nvSpPr>
          <p:cNvPr id="3" name="Content Placeholder 2"/>
          <p:cNvSpPr>
            <a:spLocks noGrp="1"/>
          </p:cNvSpPr>
          <p:nvPr>
            <p:ph idx="1"/>
          </p:nvPr>
        </p:nvSpPr>
        <p:spPr/>
        <p:txBody>
          <a:bodyPr>
            <a:normAutofit fontScale="77500" lnSpcReduction="20000"/>
          </a:bodyPr>
          <a:lstStyle/>
          <a:p>
            <a:r>
              <a:rPr lang="en-US" dirty="0"/>
              <a:t>Step 1: Sort the data in ascending order</a:t>
            </a:r>
          </a:p>
          <a:p>
            <a:r>
              <a:rPr lang="en-US" dirty="0"/>
              <a:t>Step 2: Find the median (Q2)</a:t>
            </a:r>
          </a:p>
          <a:p>
            <a:r>
              <a:rPr lang="en-US" dirty="0"/>
              <a:t>Step 3: Split the dataset into two halves</a:t>
            </a:r>
          </a:p>
          <a:p>
            <a:pPr marL="0" indent="0">
              <a:buNone/>
            </a:pPr>
            <a:endParaRPr lang="en-US" dirty="0"/>
          </a:p>
          <a:p>
            <a:r>
              <a:rPr lang="en-US" dirty="0"/>
              <a:t>Q1 = median of lower half</a:t>
            </a:r>
          </a:p>
          <a:p>
            <a:r>
              <a:rPr lang="en-US" dirty="0"/>
              <a:t>Q3 = median of upper </a:t>
            </a:r>
            <a:r>
              <a:rPr lang="en-US" dirty="0" smtClean="0"/>
              <a:t>half</a:t>
            </a:r>
          </a:p>
          <a:p>
            <a:pPr marL="0" indent="0">
              <a:buNone/>
            </a:pPr>
            <a:endParaRPr lang="en-US" dirty="0"/>
          </a:p>
          <a:p>
            <a:r>
              <a:rPr lang="en-US" dirty="0"/>
              <a:t>Step 4: Calculate </a:t>
            </a:r>
            <a:r>
              <a:rPr lang="en-US" dirty="0" smtClean="0"/>
              <a:t>IQR</a:t>
            </a:r>
            <a:endParaRPr lang="en-US" dirty="0"/>
          </a:p>
          <a:p>
            <a:r>
              <a:rPr lang="en-US" dirty="0"/>
              <a:t>IQR = Q3 - Q1</a:t>
            </a:r>
          </a:p>
        </p:txBody>
      </p:sp>
    </p:spTree>
    <p:extLst>
      <p:ext uri="{BB962C8B-B14F-4D97-AF65-F5344CB8AC3E}">
        <p14:creationId xmlns:p14="http://schemas.microsoft.com/office/powerpoint/2010/main" val="2806492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Example</a:t>
            </a:r>
            <a:endParaRPr lang="en-US" dirty="0"/>
          </a:p>
        </p:txBody>
      </p:sp>
      <p:sp>
        <p:nvSpPr>
          <p:cNvPr id="3" name="Content Placeholder 2"/>
          <p:cNvSpPr>
            <a:spLocks noGrp="1"/>
          </p:cNvSpPr>
          <p:nvPr>
            <p:ph idx="1"/>
          </p:nvPr>
        </p:nvSpPr>
        <p:spPr/>
        <p:txBody>
          <a:bodyPr>
            <a:normAutofit fontScale="92500" lnSpcReduction="10000"/>
          </a:bodyPr>
          <a:lstStyle/>
          <a:p>
            <a:pPr fontAlgn="base"/>
            <a:r>
              <a:rPr lang="en-US" b="1" dirty="0"/>
              <a:t>Dataset:</a:t>
            </a:r>
            <a:r>
              <a:rPr lang="en-US" dirty="0"/>
              <a:t> 77, 85, 92, 64, 78, 95, 82</a:t>
            </a:r>
          </a:p>
          <a:p>
            <a:pPr fontAlgn="base"/>
            <a:r>
              <a:rPr lang="en-US" b="1" dirty="0"/>
              <a:t>Sort the data:</a:t>
            </a:r>
            <a:r>
              <a:rPr lang="en-US" dirty="0"/>
              <a:t> 64, 77, 78, 82, 85, 92, 95</a:t>
            </a:r>
          </a:p>
          <a:p>
            <a:pPr fontAlgn="base"/>
            <a:r>
              <a:rPr lang="en-US" b="1" dirty="0"/>
              <a:t>Median (Q2)</a:t>
            </a:r>
            <a:r>
              <a:rPr lang="en-US" dirty="0"/>
              <a:t> = 82</a:t>
            </a:r>
          </a:p>
          <a:p>
            <a:pPr fontAlgn="base"/>
            <a:r>
              <a:rPr lang="en-US" b="1" dirty="0"/>
              <a:t>Lower half </a:t>
            </a:r>
            <a:r>
              <a:rPr lang="en-US" dirty="0"/>
              <a:t>= 64, 77, 78</a:t>
            </a:r>
          </a:p>
          <a:p>
            <a:pPr fontAlgn="base"/>
            <a:r>
              <a:rPr lang="en-US" dirty="0"/>
              <a:t>Q1 is the median of the lower half (64, 77, 78) which is 77.</a:t>
            </a:r>
          </a:p>
          <a:p>
            <a:pPr fontAlgn="base"/>
            <a:r>
              <a:rPr lang="en-US" b="1" dirty="0"/>
              <a:t>Upper half </a:t>
            </a:r>
            <a:r>
              <a:rPr lang="en-US" dirty="0"/>
              <a:t>= 85, 92, 95</a:t>
            </a:r>
          </a:p>
          <a:p>
            <a:pPr fontAlgn="base"/>
            <a:r>
              <a:rPr lang="en-US" dirty="0"/>
              <a:t>Q3 is the median of the upper half (85, 92, 95) which is 92.</a:t>
            </a:r>
          </a:p>
          <a:p>
            <a:endParaRPr lang="en-US" dirty="0"/>
          </a:p>
        </p:txBody>
      </p:sp>
    </p:spTree>
    <p:extLst>
      <p:ext uri="{BB962C8B-B14F-4D97-AF65-F5344CB8AC3E}">
        <p14:creationId xmlns:p14="http://schemas.microsoft.com/office/powerpoint/2010/main" val="1520117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8454" y="2437390"/>
            <a:ext cx="5875091" cy="3317875"/>
          </a:xfrm>
        </p:spPr>
      </p:pic>
    </p:spTree>
    <p:extLst>
      <p:ext uri="{BB962C8B-B14F-4D97-AF65-F5344CB8AC3E}">
        <p14:creationId xmlns:p14="http://schemas.microsoft.com/office/powerpoint/2010/main" val="1009716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Measures of </a:t>
            </a:r>
            <a:r>
              <a:rPr lang="en-US" b="1" dirty="0" smtClean="0"/>
              <a:t>Dispersion</a:t>
            </a:r>
            <a:endParaRPr lang="en-US" dirty="0"/>
          </a:p>
        </p:txBody>
      </p:sp>
      <p:sp>
        <p:nvSpPr>
          <p:cNvPr id="3" name="Content Placeholder 2"/>
          <p:cNvSpPr>
            <a:spLocks noGrp="1"/>
          </p:cNvSpPr>
          <p:nvPr>
            <p:ph idx="1"/>
          </p:nvPr>
        </p:nvSpPr>
        <p:spPr/>
        <p:txBody>
          <a:bodyPr>
            <a:normAutofit/>
          </a:bodyPr>
          <a:lstStyle/>
          <a:p>
            <a:pPr fontAlgn="base"/>
            <a:r>
              <a:rPr lang="en-US" dirty="0"/>
              <a:t>Dispersion refers to the degree to which data values in a dataset are spread out or scattered around an average (such as the mean or median). It helps us understand the variability or consistency within the data — whether the values are closely grouped or widely spread.</a:t>
            </a:r>
          </a:p>
          <a:p>
            <a:pPr fontAlgn="base"/>
            <a:r>
              <a:rPr lang="en-US" dirty="0"/>
              <a:t>In statistics, measures of dispersion are numerical values that describe the extent of variation among data points. They provide insight into how the data is distributed and help compare the reliability or uniformity of different datasets.</a:t>
            </a:r>
          </a:p>
          <a:p>
            <a:endParaRPr lang="en-US" dirty="0"/>
          </a:p>
        </p:txBody>
      </p:sp>
    </p:spTree>
    <p:extLst>
      <p:ext uri="{BB962C8B-B14F-4D97-AF65-F5344CB8AC3E}">
        <p14:creationId xmlns:p14="http://schemas.microsoft.com/office/powerpoint/2010/main" val="1138184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fontAlgn="base"/>
            <a:r>
              <a:rPr lang="en-US" dirty="0"/>
              <a:t>IQR = 92 - 77 = 15</a:t>
            </a:r>
          </a:p>
          <a:p>
            <a:pPr fontAlgn="base"/>
            <a:r>
              <a:rPr lang="en-US" dirty="0"/>
              <a:t>So the IQR for this dataset is 15.</a:t>
            </a:r>
          </a:p>
          <a:p>
            <a:endParaRPr lang="en-US" dirty="0"/>
          </a:p>
        </p:txBody>
      </p:sp>
    </p:spTree>
    <p:extLst>
      <p:ext uri="{BB962C8B-B14F-4D97-AF65-F5344CB8AC3E}">
        <p14:creationId xmlns:p14="http://schemas.microsoft.com/office/powerpoint/2010/main" val="625440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Understanding Semi Interquartile Range (SIQR</a:t>
            </a:r>
            <a:r>
              <a:rPr lang="en-US" b="1" dirty="0" smtClean="0"/>
              <a:t>)</a:t>
            </a:r>
            <a:endParaRPr lang="en-US" dirty="0"/>
          </a:p>
        </p:txBody>
      </p:sp>
      <p:sp>
        <p:nvSpPr>
          <p:cNvPr id="3" name="Content Placeholder 2"/>
          <p:cNvSpPr>
            <a:spLocks noGrp="1"/>
          </p:cNvSpPr>
          <p:nvPr>
            <p:ph idx="1"/>
          </p:nvPr>
        </p:nvSpPr>
        <p:spPr/>
        <p:txBody>
          <a:bodyPr>
            <a:normAutofit fontScale="92500"/>
          </a:bodyPr>
          <a:lstStyle/>
          <a:p>
            <a:pPr fontAlgn="base"/>
            <a:r>
              <a:rPr lang="en-US" dirty="0"/>
              <a:t>Semi interquartile range is also known as the </a:t>
            </a:r>
            <a:r>
              <a:rPr lang="en-US" b="1" dirty="0"/>
              <a:t>Quartile</a:t>
            </a:r>
            <a:r>
              <a:rPr lang="en-US" dirty="0"/>
              <a:t> </a:t>
            </a:r>
            <a:r>
              <a:rPr lang="en-US" b="1" dirty="0"/>
              <a:t>deviation </a:t>
            </a:r>
            <a:r>
              <a:rPr lang="en-US" dirty="0"/>
              <a:t>is a measure of how spread out the middle 50% of the data is. It is useful for datasets with skewed distributions and is not affected much by extreme values or outliers.</a:t>
            </a:r>
          </a:p>
          <a:p>
            <a:pPr fontAlgn="base"/>
            <a:r>
              <a:rPr lang="en-US" dirty="0"/>
              <a:t>SIQR is half of the Interquartile Range (IQR).</a:t>
            </a:r>
          </a:p>
          <a:p>
            <a:pPr fontAlgn="base"/>
            <a:r>
              <a:rPr lang="en-US" dirty="0"/>
              <a:t>It provides insight into how data is distributed around a central point (the median).</a:t>
            </a:r>
          </a:p>
          <a:p>
            <a:pPr fontAlgn="base"/>
            <a:r>
              <a:rPr lang="en-US" dirty="0"/>
              <a:t>Extreme values have little impact on the SIQR helps in making it ideal for datasets with outliers.</a:t>
            </a:r>
          </a:p>
          <a:p>
            <a:endParaRPr lang="en-US" dirty="0"/>
          </a:p>
        </p:txBody>
      </p:sp>
    </p:spTree>
    <p:extLst>
      <p:ext uri="{BB962C8B-B14F-4D97-AF65-F5344CB8AC3E}">
        <p14:creationId xmlns:p14="http://schemas.microsoft.com/office/powerpoint/2010/main" val="434702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to Find Semi Interquartile </a:t>
            </a:r>
            <a:r>
              <a:rPr lang="en-US" b="1" dirty="0" smtClean="0"/>
              <a:t>Range</a:t>
            </a:r>
            <a:endParaRPr lang="en-US" dirty="0"/>
          </a:p>
        </p:txBody>
      </p:sp>
      <p:sp>
        <p:nvSpPr>
          <p:cNvPr id="3" name="Content Placeholder 2"/>
          <p:cNvSpPr>
            <a:spLocks noGrp="1"/>
          </p:cNvSpPr>
          <p:nvPr>
            <p:ph idx="1"/>
          </p:nvPr>
        </p:nvSpPr>
        <p:spPr/>
        <p:txBody>
          <a:bodyPr/>
          <a:lstStyle/>
          <a:p>
            <a:pPr fontAlgn="base"/>
            <a:r>
              <a:rPr lang="en-US" dirty="0"/>
              <a:t>The semi interquartile range is calculated by the following steps:-</a:t>
            </a:r>
          </a:p>
          <a:p>
            <a:pPr fontAlgn="base"/>
            <a:r>
              <a:rPr lang="en-US" b="1" dirty="0"/>
              <a:t>1. Find Q1:</a:t>
            </a:r>
            <a:r>
              <a:rPr lang="en-US" dirty="0"/>
              <a:t> Identify the first quartile (Q1) from the data.</a:t>
            </a:r>
          </a:p>
          <a:p>
            <a:pPr fontAlgn="base"/>
            <a:r>
              <a:rPr lang="en-US" b="1" dirty="0"/>
              <a:t>2. Find Q3:</a:t>
            </a:r>
            <a:r>
              <a:rPr lang="en-US" dirty="0"/>
              <a:t> Identify the third quartile (Q3) from the data.</a:t>
            </a:r>
          </a:p>
          <a:p>
            <a:pPr fontAlgn="base"/>
            <a:r>
              <a:rPr lang="en-US" b="1" dirty="0"/>
              <a:t>3. Subtract Q1 from Q3:</a:t>
            </a:r>
            <a:r>
              <a:rPr lang="en-US" dirty="0"/>
              <a:t> IQR=Q3−Q1</a:t>
            </a:r>
          </a:p>
          <a:p>
            <a:pPr fontAlgn="base"/>
            <a:r>
              <a:rPr lang="en-US" b="1" dirty="0"/>
              <a:t>4. Divide by 2: </a:t>
            </a:r>
            <a:r>
              <a:rPr lang="en-US" dirty="0"/>
              <a:t>SIQR is half of the IQR:</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1" y="5045622"/>
            <a:ext cx="4286470" cy="1200212"/>
          </a:xfrm>
          <a:prstGeom prst="rect">
            <a:avLst/>
          </a:prstGeom>
        </p:spPr>
      </p:pic>
    </p:spTree>
    <p:extLst>
      <p:ext uri="{BB962C8B-B14F-4D97-AF65-F5344CB8AC3E}">
        <p14:creationId xmlns:p14="http://schemas.microsoft.com/office/powerpoint/2010/main" val="166503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Interquartile Range Median (IQR Median</a:t>
            </a:r>
            <a:r>
              <a:rPr lang="en-US" b="1" dirty="0" smtClean="0"/>
              <a:t>)</a:t>
            </a:r>
            <a:endParaRPr lang="en-US" dirty="0"/>
          </a:p>
        </p:txBody>
      </p:sp>
      <p:sp>
        <p:nvSpPr>
          <p:cNvPr id="3" name="Content Placeholder 2"/>
          <p:cNvSpPr>
            <a:spLocks noGrp="1"/>
          </p:cNvSpPr>
          <p:nvPr>
            <p:ph idx="1"/>
          </p:nvPr>
        </p:nvSpPr>
        <p:spPr/>
        <p:txBody>
          <a:bodyPr/>
          <a:lstStyle/>
          <a:p>
            <a:r>
              <a:rPr lang="en-US" dirty="0"/>
              <a:t>The IQR Median is the median of the interquartile range which provides a measure of the central tendency for the middle 50% of our data. It minimizes the impact of extreme values helps in providing a more accurate reflection of the data's central distribution.</a:t>
            </a:r>
          </a:p>
        </p:txBody>
      </p:sp>
    </p:spTree>
    <p:extLst>
      <p:ext uri="{BB962C8B-B14F-4D97-AF65-F5344CB8AC3E}">
        <p14:creationId xmlns:p14="http://schemas.microsoft.com/office/powerpoint/2010/main" val="3633791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Relationship between Median and IQR</a:t>
            </a:r>
            <a:endParaRPr lang="en-US" dirty="0"/>
          </a:p>
        </p:txBody>
      </p:sp>
      <p:sp>
        <p:nvSpPr>
          <p:cNvPr id="3" name="Content Placeholder 2"/>
          <p:cNvSpPr>
            <a:spLocks noGrp="1"/>
          </p:cNvSpPr>
          <p:nvPr>
            <p:ph idx="1"/>
          </p:nvPr>
        </p:nvSpPr>
        <p:spPr/>
        <p:txBody>
          <a:bodyPr/>
          <a:lstStyle/>
          <a:p>
            <a:pPr fontAlgn="base"/>
            <a:r>
              <a:rPr lang="en-US" dirty="0"/>
              <a:t>The Median (Q2) is the middle value of the dataset helps in splitting it into two equal parts.</a:t>
            </a:r>
          </a:p>
          <a:p>
            <a:pPr fontAlgn="base"/>
            <a:r>
              <a:rPr lang="en-US" dirty="0"/>
              <a:t>The IQR represents the range of values that lie between Q1 (25th percentile) and Q3 (75th percentile) capturing the middle 50% of the data.</a:t>
            </a:r>
          </a:p>
          <a:p>
            <a:pPr fontAlgn="base"/>
            <a:r>
              <a:rPr lang="en-US" dirty="0"/>
              <a:t>When dealing with skewed distributions it’s better to use the median (Q2) for central tendency and IQR for variability as these are less affected by extreme outliers.</a:t>
            </a:r>
          </a:p>
          <a:p>
            <a:endParaRPr lang="en-US" dirty="0"/>
          </a:p>
        </p:txBody>
      </p:sp>
    </p:spTree>
    <p:extLst>
      <p:ext uri="{BB962C8B-B14F-4D97-AF65-F5344CB8AC3E}">
        <p14:creationId xmlns:p14="http://schemas.microsoft.com/office/powerpoint/2010/main" val="1068528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Solved Examples on </a:t>
            </a:r>
            <a:r>
              <a:rPr lang="en-US" b="1" dirty="0" smtClean="0"/>
              <a:t>IQR</a:t>
            </a:r>
            <a:endParaRPr lang="en-US" dirty="0"/>
          </a:p>
        </p:txBody>
      </p:sp>
      <p:sp>
        <p:nvSpPr>
          <p:cNvPr id="3" name="Content Placeholder 2"/>
          <p:cNvSpPr>
            <a:spLocks noGrp="1"/>
          </p:cNvSpPr>
          <p:nvPr>
            <p:ph idx="1"/>
          </p:nvPr>
        </p:nvSpPr>
        <p:spPr/>
        <p:txBody>
          <a:bodyPr/>
          <a:lstStyle/>
          <a:p>
            <a:r>
              <a:rPr lang="en-US" b="1" dirty="0"/>
              <a:t>Example 1: </a:t>
            </a:r>
            <a:r>
              <a:rPr lang="en-US" dirty="0"/>
              <a:t>You are given a dataset of the ages of students in a classroom: 18, 19, 20, 21, 22, 35, 13, 23,find the Interquartile Range ?</a:t>
            </a:r>
          </a:p>
        </p:txBody>
      </p:sp>
    </p:spTree>
    <p:extLst>
      <p:ext uri="{BB962C8B-B14F-4D97-AF65-F5344CB8AC3E}">
        <p14:creationId xmlns:p14="http://schemas.microsoft.com/office/powerpoint/2010/main" val="3283355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Solution</a:t>
            </a:r>
            <a:endParaRPr lang="en-US" dirty="0"/>
          </a:p>
        </p:txBody>
      </p:sp>
      <p:sp>
        <p:nvSpPr>
          <p:cNvPr id="3" name="Content Placeholder 2"/>
          <p:cNvSpPr>
            <a:spLocks noGrp="1"/>
          </p:cNvSpPr>
          <p:nvPr>
            <p:ph idx="1"/>
          </p:nvPr>
        </p:nvSpPr>
        <p:spPr/>
        <p:txBody>
          <a:bodyPr>
            <a:normAutofit lnSpcReduction="10000"/>
          </a:bodyPr>
          <a:lstStyle/>
          <a:p>
            <a:pPr fontAlgn="base"/>
            <a:r>
              <a:rPr lang="en-US" dirty="0"/>
              <a:t>Arrange in ascending order: 13, 18, 19, 20, 21, 22, 23, 35</a:t>
            </a:r>
          </a:p>
          <a:p>
            <a:pPr fontAlgn="base"/>
            <a:r>
              <a:rPr lang="en-US" dirty="0"/>
              <a:t>Count the given values </a:t>
            </a:r>
            <a:r>
              <a:rPr lang="en-US" dirty="0" err="1"/>
              <a:t>i.e</a:t>
            </a:r>
            <a:r>
              <a:rPr lang="en-US" dirty="0"/>
              <a:t> is 8 so median is average of two numbers median =20+21/2 = 20.5</a:t>
            </a:r>
          </a:p>
          <a:p>
            <a:pPr fontAlgn="base"/>
            <a:r>
              <a:rPr lang="en-US" dirty="0"/>
              <a:t>Lower half is 13, 18, 19, 20</a:t>
            </a:r>
          </a:p>
          <a:p>
            <a:pPr fontAlgn="base"/>
            <a:r>
              <a:rPr lang="en-US" dirty="0"/>
              <a:t>Median of the lower half (Q</a:t>
            </a:r>
            <a:r>
              <a:rPr lang="en-US" baseline="-25000" dirty="0"/>
              <a:t>1</a:t>
            </a:r>
            <a:r>
              <a:rPr lang="en-US" dirty="0"/>
              <a:t>)= (18+ 19) / 2 = 18.5</a:t>
            </a:r>
          </a:p>
          <a:p>
            <a:pPr fontAlgn="base"/>
            <a:r>
              <a:rPr lang="en-US" dirty="0"/>
              <a:t>Upper half is 21, 22, 23, </a:t>
            </a:r>
            <a:r>
              <a:rPr lang="en-US" dirty="0" smtClean="0"/>
              <a:t>35, Median </a:t>
            </a:r>
            <a:r>
              <a:rPr lang="en-US" dirty="0"/>
              <a:t>of the Upper half (Q</a:t>
            </a:r>
            <a:r>
              <a:rPr lang="en-US" baseline="-25000" dirty="0"/>
              <a:t>3</a:t>
            </a:r>
            <a:r>
              <a:rPr lang="en-US" dirty="0"/>
              <a:t>)= (22+ 23) / 2 = 22.5</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3619" y="5215024"/>
            <a:ext cx="3054507" cy="1130358"/>
          </a:xfrm>
          <a:prstGeom prst="rect">
            <a:avLst/>
          </a:prstGeom>
        </p:spPr>
      </p:pic>
    </p:spTree>
    <p:extLst>
      <p:ext uri="{BB962C8B-B14F-4D97-AF65-F5344CB8AC3E}">
        <p14:creationId xmlns:p14="http://schemas.microsoft.com/office/powerpoint/2010/main" val="2119286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a:t>Practice Questions IQR</a:t>
            </a:r>
          </a:p>
        </p:txBody>
      </p:sp>
      <p:sp>
        <p:nvSpPr>
          <p:cNvPr id="3" name="Content Placeholder 2"/>
          <p:cNvSpPr>
            <a:spLocks noGrp="1"/>
          </p:cNvSpPr>
          <p:nvPr>
            <p:ph idx="1"/>
          </p:nvPr>
        </p:nvSpPr>
        <p:spPr/>
        <p:txBody>
          <a:bodyPr>
            <a:normAutofit fontScale="92500"/>
          </a:bodyPr>
          <a:lstStyle/>
          <a:p>
            <a:r>
              <a:rPr lang="en-US" b="1" dirty="0"/>
              <a:t>Question </a:t>
            </a:r>
            <a:r>
              <a:rPr lang="en-US" b="1" dirty="0" smtClean="0"/>
              <a:t>1: </a:t>
            </a:r>
            <a:r>
              <a:rPr lang="en-US" dirty="0" smtClean="0"/>
              <a:t>The </a:t>
            </a:r>
            <a:r>
              <a:rPr lang="en-US" dirty="0"/>
              <a:t>age of a group of young gymnasts are 4, 5, 6, 3, 12, 14, 15, 13 Find the interquartile range and the semi-interquartile range</a:t>
            </a:r>
            <a:r>
              <a:rPr lang="en-US" dirty="0" smtClean="0"/>
              <a:t>?</a:t>
            </a:r>
          </a:p>
          <a:p>
            <a:pPr fontAlgn="base"/>
            <a:r>
              <a:rPr lang="en-US" b="1" dirty="0"/>
              <a:t>Question </a:t>
            </a:r>
            <a:r>
              <a:rPr lang="en-US" b="1" dirty="0" smtClean="0"/>
              <a:t>2:</a:t>
            </a:r>
            <a:r>
              <a:rPr lang="en-US" b="1" dirty="0"/>
              <a:t> </a:t>
            </a:r>
            <a:r>
              <a:rPr lang="en-US" dirty="0"/>
              <a:t>Calculate the Interquartile Range for the following dataset: 12, 15, 20, 25, 30, 35, 40, 45?</a:t>
            </a:r>
          </a:p>
          <a:p>
            <a:pPr fontAlgn="base"/>
            <a:r>
              <a:rPr lang="en-US" b="1" dirty="0"/>
              <a:t>Question </a:t>
            </a:r>
            <a:r>
              <a:rPr lang="en-US" b="1" dirty="0" smtClean="0"/>
              <a:t>3:</a:t>
            </a:r>
            <a:r>
              <a:rPr lang="en-US" b="1" dirty="0"/>
              <a:t> </a:t>
            </a:r>
            <a:r>
              <a:rPr lang="en-US" dirty="0"/>
              <a:t>A dataset of temperatures in degrees Celsius for a week is given as follows: 18, 22, 20, 25, 19, 28, 17. Find the Interquartile Range?</a:t>
            </a:r>
          </a:p>
          <a:p>
            <a:pPr fontAlgn="base"/>
            <a:r>
              <a:rPr lang="en-US" b="1" dirty="0"/>
              <a:t>Question </a:t>
            </a:r>
            <a:r>
              <a:rPr lang="en-US" b="1" dirty="0" smtClean="0"/>
              <a:t>4:</a:t>
            </a:r>
            <a:r>
              <a:rPr lang="en-US" b="1" dirty="0"/>
              <a:t> </a:t>
            </a:r>
            <a:r>
              <a:rPr lang="en-US" dirty="0"/>
              <a:t>You have a dataset of the heights (in inches) of a group of individuals: 62, 67, 71, 68, 70, 75, 61, 66, 69, 70. Determine the Interquartile Range of heights?</a:t>
            </a:r>
          </a:p>
          <a:p>
            <a:endParaRPr lang="en-US" dirty="0"/>
          </a:p>
        </p:txBody>
      </p:sp>
    </p:spTree>
    <p:extLst>
      <p:ext uri="{BB962C8B-B14F-4D97-AF65-F5344CB8AC3E}">
        <p14:creationId xmlns:p14="http://schemas.microsoft.com/office/powerpoint/2010/main" val="1096260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Mean </a:t>
            </a:r>
            <a:r>
              <a:rPr lang="en-US" b="1" dirty="0" smtClean="0"/>
              <a:t>Deviation</a:t>
            </a:r>
            <a:endParaRPr lang="en-US" dirty="0"/>
          </a:p>
        </p:txBody>
      </p:sp>
      <p:sp>
        <p:nvSpPr>
          <p:cNvPr id="3" name="Content Placeholder 2"/>
          <p:cNvSpPr>
            <a:spLocks noGrp="1"/>
          </p:cNvSpPr>
          <p:nvPr>
            <p:ph idx="1"/>
          </p:nvPr>
        </p:nvSpPr>
        <p:spPr/>
        <p:txBody>
          <a:bodyPr/>
          <a:lstStyle/>
          <a:p>
            <a:r>
              <a:rPr lang="en-US" dirty="0"/>
              <a:t>The mean deviation (also known as Mean Absolute Deviation, or MAD) of the data set is the value that tells us how far each data point is from the center point of the data set. </a:t>
            </a:r>
            <a:endParaRPr lang="en-US" dirty="0" smtClean="0"/>
          </a:p>
          <a:p>
            <a:r>
              <a:rPr lang="en-US" dirty="0" smtClean="0"/>
              <a:t>The </a:t>
            </a:r>
            <a:r>
              <a:rPr lang="en-US" dirty="0"/>
              <a:t>center point of the data set can be the Mean, Median, or Mode. </a:t>
            </a:r>
            <a:endParaRPr lang="en-US" dirty="0" smtClean="0"/>
          </a:p>
          <a:p>
            <a:r>
              <a:rPr lang="en-US" dirty="0" smtClean="0"/>
              <a:t>Thus</a:t>
            </a:r>
            <a:r>
              <a:rPr lang="en-US" dirty="0"/>
              <a:t>, the mean of the deviation is the average of the absolute deviations of all data points from the chosen central value.</a:t>
            </a:r>
          </a:p>
        </p:txBody>
      </p:sp>
    </p:spTree>
    <p:extLst>
      <p:ext uri="{BB962C8B-B14F-4D97-AF65-F5344CB8AC3E}">
        <p14:creationId xmlns:p14="http://schemas.microsoft.com/office/powerpoint/2010/main" val="4009036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Example of Mean </a:t>
            </a:r>
            <a:r>
              <a:rPr lang="en-US" b="1" dirty="0" smtClean="0"/>
              <a:t>Deviation</a:t>
            </a:r>
            <a:endParaRPr lang="en-US" dirty="0"/>
          </a:p>
        </p:txBody>
      </p:sp>
      <p:sp>
        <p:nvSpPr>
          <p:cNvPr id="3" name="Content Placeholder 2"/>
          <p:cNvSpPr>
            <a:spLocks noGrp="1"/>
          </p:cNvSpPr>
          <p:nvPr>
            <p:ph idx="1"/>
          </p:nvPr>
        </p:nvSpPr>
        <p:spPr/>
        <p:txBody>
          <a:bodyPr/>
          <a:lstStyle/>
          <a:p>
            <a:r>
              <a:rPr lang="en-US" dirty="0"/>
              <a:t>Suppose we have to find the mean deviation of the given data set: {4, 5, 6, 7, 8</a:t>
            </a:r>
            <a:r>
              <a:rPr lang="en-US" dirty="0" smtClean="0"/>
              <a:t>}.</a:t>
            </a:r>
          </a:p>
          <a:p>
            <a:r>
              <a:rPr lang="en-US" dirty="0" smtClean="0"/>
              <a:t>Calculate mean by diving 4+5+6+7+8/5=</a:t>
            </a:r>
            <a:r>
              <a:rPr lang="en-US" i="1" dirty="0" smtClean="0"/>
              <a:t>6</a:t>
            </a:r>
          </a:p>
          <a:p>
            <a:r>
              <a:rPr lang="en-US" dirty="0"/>
              <a:t>Now we </a:t>
            </a:r>
            <a:r>
              <a:rPr lang="en-US" b="1" dirty="0"/>
              <a:t>subtract the mean</a:t>
            </a:r>
            <a:r>
              <a:rPr lang="en-US" dirty="0"/>
              <a:t> from each data set to obtain the deviation from the mean.</a:t>
            </a:r>
          </a:p>
          <a:p>
            <a:endParaRPr lang="en-US" dirty="0"/>
          </a:p>
        </p:txBody>
      </p:sp>
    </p:spTree>
    <p:extLst>
      <p:ext uri="{BB962C8B-B14F-4D97-AF65-F5344CB8AC3E}">
        <p14:creationId xmlns:p14="http://schemas.microsoft.com/office/powerpoint/2010/main" val="2020877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Measures of Dispersion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9394" y="2594408"/>
            <a:ext cx="4333211" cy="3317875"/>
          </a:xfrm>
        </p:spPr>
      </p:pic>
    </p:spTree>
    <p:extLst>
      <p:ext uri="{BB962C8B-B14F-4D97-AF65-F5344CB8AC3E}">
        <p14:creationId xmlns:p14="http://schemas.microsoft.com/office/powerpoint/2010/main" val="3864020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6513" y="2557463"/>
            <a:ext cx="4798974" cy="3317875"/>
          </a:xfrm>
        </p:spPr>
      </p:pic>
    </p:spTree>
    <p:extLst>
      <p:ext uri="{BB962C8B-B14F-4D97-AF65-F5344CB8AC3E}">
        <p14:creationId xmlns:p14="http://schemas.microsoft.com/office/powerpoint/2010/main" val="306035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above table can be depicted on a number line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1205" y="2793648"/>
            <a:ext cx="7569589" cy="2457576"/>
          </a:xfrm>
        </p:spPr>
      </p:pic>
    </p:spTree>
    <p:extLst>
      <p:ext uri="{BB962C8B-B14F-4D97-AF65-F5344CB8AC3E}">
        <p14:creationId xmlns:p14="http://schemas.microsoft.com/office/powerpoint/2010/main" val="296910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Step</a:t>
            </a:r>
            <a:endParaRPr lang="en-US" dirty="0"/>
          </a:p>
        </p:txBody>
      </p:sp>
      <p:sp>
        <p:nvSpPr>
          <p:cNvPr id="3" name="Content Placeholder 2"/>
          <p:cNvSpPr>
            <a:spLocks noGrp="1"/>
          </p:cNvSpPr>
          <p:nvPr>
            <p:ph idx="1"/>
          </p:nvPr>
        </p:nvSpPr>
        <p:spPr/>
        <p:txBody>
          <a:bodyPr/>
          <a:lstStyle/>
          <a:p>
            <a:pPr fontAlgn="base"/>
            <a:r>
              <a:rPr lang="en-US" b="1" i="1" dirty="0"/>
              <a:t>Sum of Absolute Deviations: </a:t>
            </a:r>
            <a:r>
              <a:rPr lang="en-US" i="1" dirty="0"/>
              <a:t>2 + 1 + 0 + 1 + 2 = 6</a:t>
            </a:r>
          </a:p>
          <a:p>
            <a:pPr fontAlgn="base"/>
            <a:r>
              <a:rPr lang="en-US" b="1" i="1" dirty="0"/>
              <a:t>Mean Deviation: </a:t>
            </a:r>
            <a:r>
              <a:rPr lang="en-US" i="1" dirty="0"/>
              <a:t>Mean Deviation = 6/5 = 1.2</a:t>
            </a:r>
          </a:p>
          <a:p>
            <a:pPr fontAlgn="base"/>
            <a:r>
              <a:rPr lang="en-US" i="1" dirty="0"/>
              <a:t>This gives the mean deviation of the given data set.</a:t>
            </a:r>
          </a:p>
          <a:p>
            <a:endParaRPr lang="en-US" dirty="0"/>
          </a:p>
        </p:txBody>
      </p:sp>
    </p:spTree>
    <p:extLst>
      <p:ext uri="{BB962C8B-B14F-4D97-AF65-F5344CB8AC3E}">
        <p14:creationId xmlns:p14="http://schemas.microsoft.com/office/powerpoint/2010/main" val="1483079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Key Concepts of Mean </a:t>
            </a:r>
            <a:r>
              <a:rPr lang="en-US" b="1" dirty="0" smtClean="0"/>
              <a:t>Deviation</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b="1" dirty="0"/>
              <a:t>1) Central Tendency</a:t>
            </a:r>
            <a:endParaRPr lang="en-US" dirty="0"/>
          </a:p>
          <a:p>
            <a:pPr fontAlgn="base"/>
            <a:r>
              <a:rPr lang="en-US" dirty="0"/>
              <a:t>The central point of a dataset can be represented by the </a:t>
            </a:r>
            <a:r>
              <a:rPr lang="en-US" b="1" u="sng" dirty="0">
                <a:hlinkClick r:id="rId2"/>
              </a:rPr>
              <a:t>Mean</a:t>
            </a:r>
            <a:r>
              <a:rPr lang="en-US" dirty="0"/>
              <a:t>, </a:t>
            </a:r>
            <a:r>
              <a:rPr lang="en-US" b="1" u="sng" dirty="0">
                <a:hlinkClick r:id="rId3"/>
              </a:rPr>
              <a:t>Median</a:t>
            </a:r>
            <a:r>
              <a:rPr lang="en-US" dirty="0"/>
              <a:t>, or </a:t>
            </a:r>
            <a:r>
              <a:rPr lang="en-US" b="1" u="sng" dirty="0">
                <a:hlinkClick r:id="rId4"/>
              </a:rPr>
              <a:t>Mode</a:t>
            </a:r>
            <a:r>
              <a:rPr lang="en-US" dirty="0"/>
              <a:t>.</a:t>
            </a:r>
          </a:p>
          <a:p>
            <a:pPr fontAlgn="base"/>
            <a:r>
              <a:rPr lang="en-US" dirty="0"/>
              <a:t>Mean Deviation measures how far the data points are spread out from the central value.</a:t>
            </a:r>
          </a:p>
          <a:p>
            <a:pPr fontAlgn="base"/>
            <a:r>
              <a:rPr lang="en-US" b="1" dirty="0"/>
              <a:t>2) Absolute Deviation</a:t>
            </a:r>
            <a:r>
              <a:rPr lang="en-US" dirty="0"/>
              <a:t>:</a:t>
            </a:r>
          </a:p>
          <a:p>
            <a:pPr fontAlgn="base"/>
            <a:r>
              <a:rPr lang="en-US" dirty="0"/>
              <a:t>The absolute deviation of a data point is the absolute difference between the data point and the central value (∣xi−central value∣∣</a:t>
            </a:r>
            <a:r>
              <a:rPr lang="en-US" i="1" dirty="0"/>
              <a:t>xi</a:t>
            </a:r>
            <a:r>
              <a:rPr lang="en-US" dirty="0"/>
              <a:t>​−central value∣).</a:t>
            </a:r>
          </a:p>
          <a:p>
            <a:pPr fontAlgn="base"/>
            <a:r>
              <a:rPr lang="en-US" dirty="0"/>
              <a:t>Using absolute values ensures that deviations are always positive, regardless of direction.</a:t>
            </a:r>
          </a:p>
          <a:p>
            <a:endParaRPr lang="en-US" dirty="0"/>
          </a:p>
        </p:txBody>
      </p:sp>
    </p:spTree>
    <p:extLst>
      <p:ext uri="{BB962C8B-B14F-4D97-AF65-F5344CB8AC3E}">
        <p14:creationId xmlns:p14="http://schemas.microsoft.com/office/powerpoint/2010/main" val="3232711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Concepts of Mean Deviation</a:t>
            </a:r>
            <a:endParaRPr lang="en-US" dirty="0"/>
          </a:p>
        </p:txBody>
      </p:sp>
      <p:sp>
        <p:nvSpPr>
          <p:cNvPr id="3" name="Content Placeholder 2"/>
          <p:cNvSpPr>
            <a:spLocks noGrp="1"/>
          </p:cNvSpPr>
          <p:nvPr>
            <p:ph idx="1"/>
          </p:nvPr>
        </p:nvSpPr>
        <p:spPr/>
        <p:txBody>
          <a:bodyPr/>
          <a:lstStyle/>
          <a:p>
            <a:pPr fontAlgn="base"/>
            <a:r>
              <a:rPr lang="en-US" b="1" dirty="0"/>
              <a:t>3) Mean of Deviations</a:t>
            </a:r>
            <a:r>
              <a:rPr lang="en-US" dirty="0"/>
              <a:t>:</a:t>
            </a:r>
          </a:p>
          <a:p>
            <a:pPr fontAlgn="base"/>
            <a:r>
              <a:rPr lang="en-US" dirty="0"/>
              <a:t>The Mean Deviation is the </a:t>
            </a:r>
            <a:r>
              <a:rPr lang="en-US" u="sng" dirty="0">
                <a:hlinkClick r:id="rId2"/>
              </a:rPr>
              <a:t>average </a:t>
            </a:r>
            <a:r>
              <a:rPr lang="en-US" dirty="0"/>
              <a:t>of all absolute deviations in the dataset.</a:t>
            </a:r>
          </a:p>
          <a:p>
            <a:pPr fontAlgn="base"/>
            <a:r>
              <a:rPr lang="en-US" b="1" dirty="0"/>
              <a:t>Mean Deviation Formulas</a:t>
            </a:r>
          </a:p>
          <a:p>
            <a:pPr fontAlgn="base"/>
            <a:r>
              <a:rPr lang="en-US" dirty="0"/>
              <a:t>There are various types of </a:t>
            </a:r>
            <a:r>
              <a:rPr lang="en-US" u="sng" dirty="0">
                <a:hlinkClick r:id="rId3"/>
              </a:rPr>
              <a:t>mean deviation formulas</a:t>
            </a:r>
            <a:r>
              <a:rPr lang="en-US" dirty="0"/>
              <a:t> used depending upon the types of data given and the central point chosen for the given data set.</a:t>
            </a:r>
          </a:p>
          <a:p>
            <a:r>
              <a:rPr lang="en-US" dirty="0"/>
              <a:t/>
            </a:r>
            <a:br>
              <a:rPr lang="en-US" dirty="0"/>
            </a:br>
            <a:endParaRPr lang="en-US" dirty="0"/>
          </a:p>
        </p:txBody>
      </p:sp>
    </p:spTree>
    <p:extLst>
      <p:ext uri="{BB962C8B-B14F-4D97-AF65-F5344CB8AC3E}">
        <p14:creationId xmlns:p14="http://schemas.microsoft.com/office/powerpoint/2010/main" val="1969542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Concepts of Mean Deviation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4210" y="2175163"/>
            <a:ext cx="9723580" cy="4087092"/>
          </a:xfrm>
        </p:spPr>
      </p:pic>
    </p:spTree>
    <p:extLst>
      <p:ext uri="{BB962C8B-B14F-4D97-AF65-F5344CB8AC3E}">
        <p14:creationId xmlns:p14="http://schemas.microsoft.com/office/powerpoint/2010/main" val="4192408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Mean Deviation Formula for Ungrouped </a:t>
            </a:r>
            <a:r>
              <a:rPr lang="en-US" b="1" dirty="0" smtClean="0"/>
              <a:t>Data</a:t>
            </a:r>
            <a:endParaRPr lang="en-US" dirty="0"/>
          </a:p>
        </p:txBody>
      </p:sp>
      <p:sp>
        <p:nvSpPr>
          <p:cNvPr id="3" name="Content Placeholder 2"/>
          <p:cNvSpPr>
            <a:spLocks noGrp="1"/>
          </p:cNvSpPr>
          <p:nvPr>
            <p:ph idx="1"/>
          </p:nvPr>
        </p:nvSpPr>
        <p:spPr/>
        <p:txBody>
          <a:bodyPr/>
          <a:lstStyle/>
          <a:p>
            <a:r>
              <a:rPr lang="en-US" dirty="0"/>
              <a:t>For ungrouped data or data that is not properly arranged, that is, the given data is in raw form, the mean deviation is calculated using the formula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197" y="3703152"/>
            <a:ext cx="5531134" cy="2019404"/>
          </a:xfrm>
          <a:prstGeom prst="rect">
            <a:avLst/>
          </a:prstGeom>
        </p:spPr>
      </p:pic>
    </p:spTree>
    <p:extLst>
      <p:ext uri="{BB962C8B-B14F-4D97-AF65-F5344CB8AC3E}">
        <p14:creationId xmlns:p14="http://schemas.microsoft.com/office/powerpoint/2010/main" val="103523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t>
            </a:r>
            <a:r>
              <a:rPr lang="en-US" dirty="0" smtClean="0"/>
              <a:t>ormula </a:t>
            </a:r>
            <a:r>
              <a:rPr lang="en-US" dirty="0"/>
              <a:t>used to calculate the mean deviation about the mean of the data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385503"/>
            <a:ext cx="9686634" cy="3636606"/>
          </a:xfrm>
        </p:spPr>
      </p:pic>
    </p:spTree>
    <p:extLst>
      <p:ext uri="{BB962C8B-B14F-4D97-AF65-F5344CB8AC3E}">
        <p14:creationId xmlns:p14="http://schemas.microsoft.com/office/powerpoint/2010/main" val="3814026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Mean Deviation about </a:t>
            </a:r>
            <a:r>
              <a:rPr lang="en-US" b="1" dirty="0" smtClean="0"/>
              <a:t>Median</a:t>
            </a:r>
            <a:endParaRPr lang="en-US" dirty="0"/>
          </a:p>
        </p:txBody>
      </p:sp>
      <p:sp>
        <p:nvSpPr>
          <p:cNvPr id="3" name="Content Placeholder 2"/>
          <p:cNvSpPr>
            <a:spLocks noGrp="1"/>
          </p:cNvSpPr>
          <p:nvPr>
            <p:ph idx="1"/>
          </p:nvPr>
        </p:nvSpPr>
        <p:spPr/>
        <p:txBody>
          <a:bodyPr/>
          <a:lstStyle/>
          <a:p>
            <a:r>
              <a:rPr lang="en-US" dirty="0"/>
              <a:t>The middle point of the data set, when arranged in ascending or descending order, is called the median of the data set. It is the middle value of the data set that divides the data set into two equal halves.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526" y="3670174"/>
            <a:ext cx="6140766" cy="2476627"/>
          </a:xfrm>
          <a:prstGeom prst="rect">
            <a:avLst/>
          </a:prstGeom>
        </p:spPr>
      </p:pic>
    </p:spTree>
    <p:extLst>
      <p:ext uri="{BB962C8B-B14F-4D97-AF65-F5344CB8AC3E}">
        <p14:creationId xmlns:p14="http://schemas.microsoft.com/office/powerpoint/2010/main" val="578344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to Calculate Mean Deviation</a:t>
            </a:r>
            <a:r>
              <a:rPr lang="en-US" b="1" dirty="0" smtClean="0"/>
              <a:t>?</a:t>
            </a:r>
            <a:endParaRPr lang="en-US" dirty="0"/>
          </a:p>
        </p:txBody>
      </p:sp>
      <p:sp>
        <p:nvSpPr>
          <p:cNvPr id="3" name="Content Placeholder 2"/>
          <p:cNvSpPr>
            <a:spLocks noGrp="1"/>
          </p:cNvSpPr>
          <p:nvPr>
            <p:ph idx="1"/>
          </p:nvPr>
        </p:nvSpPr>
        <p:spPr/>
        <p:txBody>
          <a:bodyPr/>
          <a:lstStyle/>
          <a:p>
            <a:pPr fontAlgn="base"/>
            <a:r>
              <a:rPr lang="en-US" b="1" dirty="0"/>
              <a:t>Step 1: </a:t>
            </a:r>
            <a:r>
              <a:rPr lang="en-US" dirty="0"/>
              <a:t>Calculate the value of the mean, median, or mode of the series.</a:t>
            </a:r>
          </a:p>
          <a:p>
            <a:pPr fontAlgn="base"/>
            <a:r>
              <a:rPr lang="en-US" b="1" dirty="0"/>
              <a:t>Step 2: </a:t>
            </a:r>
            <a:r>
              <a:rPr lang="en-US" dirty="0"/>
              <a:t>Calculate the absolute deviations about the mean, median, or mode.</a:t>
            </a:r>
          </a:p>
          <a:p>
            <a:pPr fontAlgn="base"/>
            <a:r>
              <a:rPr lang="en-US" b="1" dirty="0"/>
              <a:t>Step 3:</a:t>
            </a:r>
            <a:r>
              <a:rPr lang="en-US" dirty="0"/>
              <a:t> Multiply the deviations of the given data set with their respective frequency. It is required if the frequency of the data is given.</a:t>
            </a:r>
          </a:p>
          <a:p>
            <a:pPr fontAlgn="base"/>
            <a:r>
              <a:rPr lang="en-US" b="1" dirty="0"/>
              <a:t>Step 4: </a:t>
            </a:r>
            <a:r>
              <a:rPr lang="en-US" dirty="0"/>
              <a:t>Find the sum of all the deviations and divide it by the number of observations to get the mean deviation.</a:t>
            </a:r>
          </a:p>
          <a:p>
            <a:endParaRPr lang="en-US" dirty="0"/>
          </a:p>
        </p:txBody>
      </p:sp>
    </p:spTree>
    <p:extLst>
      <p:ext uri="{BB962C8B-B14F-4D97-AF65-F5344CB8AC3E}">
        <p14:creationId xmlns:p14="http://schemas.microsoft.com/office/powerpoint/2010/main" val="1418102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Franklin Gothic Book" panose="020B0503020102020204" pitchFamily="34" charset="0"/>
              </a:rPr>
              <a:t>Common </a:t>
            </a:r>
            <a:r>
              <a:rPr lang="en-US" i="1" dirty="0">
                <a:latin typeface="Franklin Gothic Book" panose="020B0503020102020204" pitchFamily="34" charset="0"/>
              </a:rPr>
              <a:t>measures of dispersion </a:t>
            </a:r>
            <a:endParaRPr lang="en-US" dirty="0">
              <a:latin typeface="Franklin Gothic Book" panose="020B0503020102020204" pitchFamily="34" charset="0"/>
            </a:endParaRPr>
          </a:p>
        </p:txBody>
      </p:sp>
      <p:sp>
        <p:nvSpPr>
          <p:cNvPr id="3" name="Content Placeholder 2"/>
          <p:cNvSpPr>
            <a:spLocks noGrp="1"/>
          </p:cNvSpPr>
          <p:nvPr>
            <p:ph idx="1"/>
          </p:nvPr>
        </p:nvSpPr>
        <p:spPr/>
        <p:txBody>
          <a:bodyPr/>
          <a:lstStyle/>
          <a:p>
            <a:pPr fontAlgn="base"/>
            <a:r>
              <a:rPr lang="en-US" i="1" dirty="0"/>
              <a:t>The most common measures of dispersion include:</a:t>
            </a:r>
          </a:p>
          <a:p>
            <a:pPr fontAlgn="base"/>
            <a:r>
              <a:rPr lang="en-US" b="1" i="1" u="sng" dirty="0">
                <a:hlinkClick r:id="rId2"/>
              </a:rPr>
              <a:t>Range</a:t>
            </a:r>
            <a:r>
              <a:rPr lang="en-US" i="1" dirty="0"/>
              <a:t> – the difference between the maximum and minimum values.</a:t>
            </a:r>
          </a:p>
          <a:p>
            <a:pPr fontAlgn="base"/>
            <a:r>
              <a:rPr lang="en-US" b="1" i="1" u="sng" dirty="0">
                <a:hlinkClick r:id="rId3"/>
              </a:rPr>
              <a:t>Variance</a:t>
            </a:r>
            <a:r>
              <a:rPr lang="en-US" i="1" dirty="0"/>
              <a:t> – the average of the squared deviations from the mean.</a:t>
            </a:r>
          </a:p>
          <a:p>
            <a:pPr fontAlgn="base"/>
            <a:r>
              <a:rPr lang="en-US" b="1" i="1" u="sng" dirty="0">
                <a:hlinkClick r:id="rId4"/>
              </a:rPr>
              <a:t>Standard Deviation</a:t>
            </a:r>
            <a:r>
              <a:rPr lang="en-US" i="1" dirty="0"/>
              <a:t> – the square root of the variance, showing dispersion in the same units as the data</a:t>
            </a:r>
            <a:r>
              <a:rPr lang="en-US" i="1" dirty="0" smtClean="0"/>
              <a:t>.</a:t>
            </a:r>
            <a:endParaRPr lang="en-US" i="1" dirty="0"/>
          </a:p>
        </p:txBody>
      </p:sp>
    </p:spTree>
    <p:extLst>
      <p:ext uri="{BB962C8B-B14F-4D97-AF65-F5344CB8AC3E}">
        <p14:creationId xmlns:p14="http://schemas.microsoft.com/office/powerpoint/2010/main" val="18254949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 the mean deviation of the given data about their mean, {4, 6, 7, 3, 5, 5}.</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890" y="2472825"/>
            <a:ext cx="9975273" cy="3891030"/>
          </a:xfrm>
          <a:prstGeom prst="rect">
            <a:avLst/>
          </a:prstGeom>
        </p:spPr>
      </p:pic>
    </p:spTree>
    <p:extLst>
      <p:ext uri="{BB962C8B-B14F-4D97-AF65-F5344CB8AC3E}">
        <p14:creationId xmlns:p14="http://schemas.microsoft.com/office/powerpoint/2010/main" val="3093435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 3</a:t>
            </a:r>
            <a:endParaRPr lang="en-US" dirty="0"/>
          </a:p>
        </p:txBody>
      </p:sp>
      <p:sp>
        <p:nvSpPr>
          <p:cNvPr id="3" name="Content Placeholder 2"/>
          <p:cNvSpPr>
            <a:spLocks noGrp="1"/>
          </p:cNvSpPr>
          <p:nvPr>
            <p:ph idx="1"/>
          </p:nvPr>
        </p:nvSpPr>
        <p:spPr/>
        <p:txBody>
          <a:bodyPr/>
          <a:lstStyle/>
          <a:p>
            <a:pPr fontAlgn="base"/>
            <a:r>
              <a:rPr lang="en-US" b="1" dirty="0"/>
              <a:t>Step 3:</a:t>
            </a:r>
            <a:r>
              <a:rPr lang="en-US" dirty="0"/>
              <a:t> Find the mean deviation of the absolute value so obtained.</a:t>
            </a:r>
          </a:p>
          <a:p>
            <a:pPr fontAlgn="base"/>
            <a:r>
              <a:rPr lang="en-US" b="1" dirty="0"/>
              <a:t>Mean Deviation</a:t>
            </a:r>
            <a:r>
              <a:rPr lang="en-US" dirty="0"/>
              <a:t> = (1 + 1 + 2 + 2 + 0 + 0)/6 = 6/6 = 1</a:t>
            </a:r>
          </a:p>
          <a:p>
            <a:pPr fontAlgn="base"/>
            <a:r>
              <a:rPr lang="en-US" dirty="0"/>
              <a:t>Thus, the mean deviation from the mean of the given data set is 1.</a:t>
            </a:r>
          </a:p>
          <a:p>
            <a:endParaRPr lang="en-US" dirty="0"/>
          </a:p>
        </p:txBody>
      </p:sp>
    </p:spTree>
    <p:extLst>
      <p:ext uri="{BB962C8B-B14F-4D97-AF65-F5344CB8AC3E}">
        <p14:creationId xmlns:p14="http://schemas.microsoft.com/office/powerpoint/2010/main" val="8069708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Mean Deviation vs Standard </a:t>
            </a:r>
            <a:r>
              <a:rPr lang="en-US" b="1" dirty="0" smtClean="0"/>
              <a:t>Deviation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0109" y="2285999"/>
            <a:ext cx="8829964" cy="4050146"/>
          </a:xfrm>
        </p:spPr>
      </p:pic>
    </p:spTree>
    <p:extLst>
      <p:ext uri="{BB962C8B-B14F-4D97-AF65-F5344CB8AC3E}">
        <p14:creationId xmlns:p14="http://schemas.microsoft.com/office/powerpoint/2010/main" val="3138755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Questions</a:t>
            </a:r>
            <a:endParaRPr lang="en-US" dirty="0"/>
          </a:p>
        </p:txBody>
      </p:sp>
      <p:sp>
        <p:nvSpPr>
          <p:cNvPr id="3" name="Content Placeholder 2"/>
          <p:cNvSpPr>
            <a:spLocks noGrp="1"/>
          </p:cNvSpPr>
          <p:nvPr>
            <p:ph idx="1"/>
          </p:nvPr>
        </p:nvSpPr>
        <p:spPr/>
        <p:txBody>
          <a:bodyPr/>
          <a:lstStyle/>
          <a:p>
            <a:r>
              <a:rPr lang="en-US" dirty="0"/>
              <a:t>Find the mean deviation of the following data: 7, 5, 1, 3, 6, 4, 10</a:t>
            </a:r>
            <a:r>
              <a:rPr lang="en-US" dirty="0" smtClean="0"/>
              <a:t>.</a:t>
            </a:r>
          </a:p>
          <a:p>
            <a:r>
              <a:rPr lang="en-US" dirty="0"/>
              <a:t>Find the mean deviation of the following data: 11, 9, 7, 3, 2, 8, 10, 12, 15, 13.</a:t>
            </a:r>
          </a:p>
        </p:txBody>
      </p:sp>
    </p:spTree>
    <p:extLst>
      <p:ext uri="{BB962C8B-B14F-4D97-AF65-F5344CB8AC3E}">
        <p14:creationId xmlns:p14="http://schemas.microsoft.com/office/powerpoint/2010/main" val="2011612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Variance and Standard </a:t>
            </a:r>
            <a:r>
              <a:rPr lang="en-US" b="1" dirty="0" smtClean="0"/>
              <a:t>Deviation</a:t>
            </a:r>
            <a:endParaRPr lang="en-US" dirty="0"/>
          </a:p>
        </p:txBody>
      </p:sp>
      <p:sp>
        <p:nvSpPr>
          <p:cNvPr id="3" name="Content Placeholder 2"/>
          <p:cNvSpPr>
            <a:spLocks noGrp="1"/>
          </p:cNvSpPr>
          <p:nvPr>
            <p:ph idx="1"/>
          </p:nvPr>
        </p:nvSpPr>
        <p:spPr/>
        <p:txBody>
          <a:bodyPr/>
          <a:lstStyle/>
          <a:p>
            <a:r>
              <a:rPr lang="en-US" dirty="0"/>
              <a:t>Variance is the measure of how the data points vary according to the mean, while standard deviation is the measure of the central tendency of the distribution of the data.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884" y="3702837"/>
            <a:ext cx="6083613" cy="2651782"/>
          </a:xfrm>
          <a:prstGeom prst="rect">
            <a:avLst/>
          </a:prstGeom>
        </p:spPr>
      </p:pic>
    </p:spTree>
    <p:extLst>
      <p:ext uri="{BB962C8B-B14F-4D97-AF65-F5344CB8AC3E}">
        <p14:creationId xmlns:p14="http://schemas.microsoft.com/office/powerpoint/2010/main" val="3168029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Variance and Standard Deviation</a:t>
            </a:r>
            <a:endParaRPr lang="en-US" dirty="0"/>
          </a:p>
        </p:txBody>
      </p:sp>
      <p:sp>
        <p:nvSpPr>
          <p:cNvPr id="3" name="Content Placeholder 2"/>
          <p:cNvSpPr>
            <a:spLocks noGrp="1"/>
          </p:cNvSpPr>
          <p:nvPr>
            <p:ph idx="1"/>
          </p:nvPr>
        </p:nvSpPr>
        <p:spPr/>
        <p:txBody>
          <a:bodyPr/>
          <a:lstStyle/>
          <a:p>
            <a:r>
              <a:rPr lang="en-US" dirty="0"/>
              <a:t>The major difference between variance and standard deviation is in their units of measurement. Standard deviation is measured in a unit similar to the units of the mean of data, whereas the variance is measured in squared units.</a:t>
            </a:r>
          </a:p>
        </p:txBody>
      </p:sp>
    </p:spTree>
    <p:extLst>
      <p:ext uri="{BB962C8B-B14F-4D97-AF65-F5344CB8AC3E}">
        <p14:creationId xmlns:p14="http://schemas.microsoft.com/office/powerpoint/2010/main" val="1510273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Variance</a:t>
            </a:r>
            <a:endParaRPr lang="en-US" dirty="0"/>
          </a:p>
        </p:txBody>
      </p:sp>
      <p:sp>
        <p:nvSpPr>
          <p:cNvPr id="3" name="Content Placeholder 2"/>
          <p:cNvSpPr>
            <a:spLocks noGrp="1"/>
          </p:cNvSpPr>
          <p:nvPr>
            <p:ph idx="1"/>
          </p:nvPr>
        </p:nvSpPr>
        <p:spPr/>
        <p:txBody>
          <a:bodyPr>
            <a:normAutofit fontScale="92500" lnSpcReduction="10000"/>
          </a:bodyPr>
          <a:lstStyle/>
          <a:p>
            <a:pPr fontAlgn="base"/>
            <a:r>
              <a:rPr lang="en-US" dirty="0" smtClean="0"/>
              <a:t>The </a:t>
            </a:r>
            <a:r>
              <a:rPr lang="en-US" dirty="0"/>
              <a:t>measure of how far the set of data is dispersed from their mean value". Variance is represented with the symbol σ2. </a:t>
            </a:r>
            <a:endParaRPr lang="en-US" dirty="0" smtClean="0"/>
          </a:p>
          <a:p>
            <a:pPr fontAlgn="base"/>
            <a:r>
              <a:rPr lang="en-US" b="1" dirty="0" smtClean="0"/>
              <a:t>Properties </a:t>
            </a:r>
            <a:r>
              <a:rPr lang="en-US" b="1" dirty="0"/>
              <a:t>of Variance</a:t>
            </a:r>
          </a:p>
          <a:p>
            <a:pPr fontAlgn="base"/>
            <a:r>
              <a:rPr lang="en-US" dirty="0" smtClean="0"/>
              <a:t>As </a:t>
            </a:r>
            <a:r>
              <a:rPr lang="en-US" dirty="0"/>
              <a:t>each term in the variance formula is firstly squared and then their mean is found, it is always a non-negative value, i.e. mean can be either positive or can be zero, but it can never be negative.</a:t>
            </a:r>
          </a:p>
          <a:p>
            <a:pPr fontAlgn="base"/>
            <a:r>
              <a:rPr lang="en-US" dirty="0"/>
              <a:t>Variance is always measured in squared units. For example, if we have to find the variance of the height of the students in a class and if the height of the student is given in cm, then the variance is calculated in cm</a:t>
            </a:r>
            <a:r>
              <a:rPr lang="en-US" baseline="30000" dirty="0"/>
              <a:t>2</a:t>
            </a:r>
            <a:r>
              <a:rPr lang="en-US" dirty="0"/>
              <a:t>. </a:t>
            </a:r>
          </a:p>
          <a:p>
            <a:endParaRPr lang="en-US" dirty="0"/>
          </a:p>
        </p:txBody>
      </p:sp>
    </p:spTree>
    <p:extLst>
      <p:ext uri="{BB962C8B-B14F-4D97-AF65-F5344CB8AC3E}">
        <p14:creationId xmlns:p14="http://schemas.microsoft.com/office/powerpoint/2010/main" val="21446014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Variance </a:t>
            </a:r>
            <a:r>
              <a:rPr lang="en-US" b="1" dirty="0" smtClean="0"/>
              <a:t>Formula</a:t>
            </a:r>
            <a:endParaRPr lang="en-US" dirty="0"/>
          </a:p>
        </p:txBody>
      </p:sp>
      <p:sp>
        <p:nvSpPr>
          <p:cNvPr id="3" name="Content Placeholder 2"/>
          <p:cNvSpPr>
            <a:spLocks noGrp="1"/>
          </p:cNvSpPr>
          <p:nvPr>
            <p:ph idx="1"/>
          </p:nvPr>
        </p:nvSpPr>
        <p:spPr/>
        <p:txBody>
          <a:bodyPr/>
          <a:lstStyle/>
          <a:p>
            <a:pPr fontAlgn="base"/>
            <a:r>
              <a:rPr lang="en-US" dirty="0"/>
              <a:t>There are two formulas for Variance, that are:</a:t>
            </a:r>
          </a:p>
          <a:p>
            <a:pPr fontAlgn="base"/>
            <a:r>
              <a:rPr lang="en-US" dirty="0"/>
              <a:t>Population Variance</a:t>
            </a:r>
          </a:p>
          <a:p>
            <a:pPr fontAlgn="base"/>
            <a:r>
              <a:rPr lang="en-US" dirty="0"/>
              <a:t>Sample Variance</a:t>
            </a:r>
          </a:p>
          <a:p>
            <a:endParaRPr lang="en-US" dirty="0"/>
          </a:p>
        </p:txBody>
      </p:sp>
    </p:spTree>
    <p:extLst>
      <p:ext uri="{BB962C8B-B14F-4D97-AF65-F5344CB8AC3E}">
        <p14:creationId xmlns:p14="http://schemas.microsoft.com/office/powerpoint/2010/main" val="780578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Formula for Population </a:t>
            </a:r>
            <a:r>
              <a:rPr lang="en-US" b="1" dirty="0" smtClean="0"/>
              <a:t>Variance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7056" y="2404869"/>
            <a:ext cx="9291780" cy="3866622"/>
          </a:xfrm>
        </p:spPr>
      </p:pic>
    </p:spTree>
    <p:extLst>
      <p:ext uri="{BB962C8B-B14F-4D97-AF65-F5344CB8AC3E}">
        <p14:creationId xmlns:p14="http://schemas.microsoft.com/office/powerpoint/2010/main" val="641104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Formula for Sample </a:t>
            </a:r>
            <a:r>
              <a:rPr lang="en-US" b="1" dirty="0" smtClean="0"/>
              <a:t>Variance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8058" y="2359890"/>
            <a:ext cx="6848588" cy="4031674"/>
          </a:xfrm>
        </p:spPr>
      </p:pic>
    </p:spTree>
    <p:extLst>
      <p:ext uri="{BB962C8B-B14F-4D97-AF65-F5344CB8AC3E}">
        <p14:creationId xmlns:p14="http://schemas.microsoft.com/office/powerpoint/2010/main" val="98528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dispersion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709" y="2285999"/>
            <a:ext cx="10104581" cy="3797155"/>
          </a:xfrm>
        </p:spPr>
      </p:pic>
    </p:spTree>
    <p:extLst>
      <p:ext uri="{BB962C8B-B14F-4D97-AF65-F5344CB8AC3E}">
        <p14:creationId xmlns:p14="http://schemas.microsoft.com/office/powerpoint/2010/main" val="8408057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Standard </a:t>
            </a:r>
            <a:r>
              <a:rPr lang="en-US" b="1" dirty="0" smtClean="0"/>
              <a:t>Deviation</a:t>
            </a:r>
            <a:endParaRPr lang="en-US" dirty="0"/>
          </a:p>
        </p:txBody>
      </p:sp>
      <p:sp>
        <p:nvSpPr>
          <p:cNvPr id="3" name="Content Placeholder 2"/>
          <p:cNvSpPr>
            <a:spLocks noGrp="1"/>
          </p:cNvSpPr>
          <p:nvPr>
            <p:ph idx="1"/>
          </p:nvPr>
        </p:nvSpPr>
        <p:spPr/>
        <p:txBody>
          <a:bodyPr/>
          <a:lstStyle/>
          <a:p>
            <a:pPr fontAlgn="base"/>
            <a:r>
              <a:rPr lang="en-US" dirty="0"/>
              <a:t> </a:t>
            </a:r>
            <a:r>
              <a:rPr lang="en-US" dirty="0" smtClean="0"/>
              <a:t>The </a:t>
            </a:r>
            <a:r>
              <a:rPr lang="en-US" dirty="0"/>
              <a:t>"spread of the statistical data from the mean or average position". We denote the standard deviation of the data using the symbol σ.</a:t>
            </a:r>
          </a:p>
          <a:p>
            <a:pPr fontAlgn="base"/>
            <a:r>
              <a:rPr lang="en-US" dirty="0"/>
              <a:t>We can also define the standard deviation as the square root of the variance.</a:t>
            </a:r>
          </a:p>
          <a:p>
            <a:endParaRPr lang="en-US" dirty="0"/>
          </a:p>
        </p:txBody>
      </p:sp>
    </p:spTree>
    <p:extLst>
      <p:ext uri="{BB962C8B-B14F-4D97-AF65-F5344CB8AC3E}">
        <p14:creationId xmlns:p14="http://schemas.microsoft.com/office/powerpoint/2010/main" val="13423679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Properties of Standard </a:t>
            </a:r>
            <a:r>
              <a:rPr lang="en-US" b="1" dirty="0" smtClean="0"/>
              <a:t>Deviation</a:t>
            </a:r>
            <a:endParaRPr lang="en-US" dirty="0"/>
          </a:p>
        </p:txBody>
      </p:sp>
      <p:sp>
        <p:nvSpPr>
          <p:cNvPr id="3" name="Content Placeholder 2"/>
          <p:cNvSpPr>
            <a:spLocks noGrp="1"/>
          </p:cNvSpPr>
          <p:nvPr>
            <p:ph idx="1"/>
          </p:nvPr>
        </p:nvSpPr>
        <p:spPr/>
        <p:txBody>
          <a:bodyPr>
            <a:normAutofit/>
          </a:bodyPr>
          <a:lstStyle/>
          <a:p>
            <a:pPr fontAlgn="base"/>
            <a:r>
              <a:rPr lang="en-US" dirty="0" smtClean="0"/>
              <a:t>Standard </a:t>
            </a:r>
            <a:r>
              <a:rPr lang="en-US" dirty="0"/>
              <a:t>Deviation is the square root of the variance of the given data set. It is also called root mean square deviation. </a:t>
            </a:r>
          </a:p>
          <a:p>
            <a:pPr fontAlgn="base"/>
            <a:r>
              <a:rPr lang="en-US" dirty="0"/>
              <a:t>Standard Deviation is a non-negative quantity i.e., it always has positive values or zero values.</a:t>
            </a:r>
          </a:p>
          <a:p>
            <a:pPr fontAlgn="base"/>
            <a:r>
              <a:rPr lang="en-US" dirty="0"/>
              <a:t>If all the values in a data set are similar then the Standard Deviation has a value close to zero. Whereas if the values in a data set are very different from each other,</a:t>
            </a:r>
            <a:r>
              <a:rPr lang="en-US" b="1" dirty="0"/>
              <a:t>,</a:t>
            </a:r>
            <a:r>
              <a:rPr lang="en-US" dirty="0"/>
              <a:t> then standard deviation has a high positive value.</a:t>
            </a:r>
          </a:p>
          <a:p>
            <a:endParaRPr lang="en-US" dirty="0"/>
          </a:p>
        </p:txBody>
      </p:sp>
    </p:spTree>
    <p:extLst>
      <p:ext uri="{BB962C8B-B14F-4D97-AF65-F5344CB8AC3E}">
        <p14:creationId xmlns:p14="http://schemas.microsoft.com/office/powerpoint/2010/main" val="11647008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Standard Deviation </a:t>
            </a:r>
            <a:r>
              <a:rPr lang="en-US" b="1" dirty="0" smtClean="0"/>
              <a:t>Formula</a:t>
            </a:r>
            <a:endParaRPr lang="en-US" dirty="0"/>
          </a:p>
        </p:txBody>
      </p:sp>
      <p:sp>
        <p:nvSpPr>
          <p:cNvPr id="3" name="Content Placeholder 2"/>
          <p:cNvSpPr>
            <a:spLocks noGrp="1"/>
          </p:cNvSpPr>
          <p:nvPr>
            <p:ph idx="1"/>
          </p:nvPr>
        </p:nvSpPr>
        <p:spPr/>
        <p:txBody>
          <a:bodyPr/>
          <a:lstStyle/>
          <a:p>
            <a:pPr fontAlgn="base"/>
            <a:r>
              <a:rPr lang="en-US" dirty="0"/>
              <a:t>There are two formulas for the standard deviation listed as follows:</a:t>
            </a:r>
          </a:p>
          <a:p>
            <a:pPr fontAlgn="base"/>
            <a:r>
              <a:rPr lang="en-US" dirty="0"/>
              <a:t>Population Standard Deviation</a:t>
            </a:r>
          </a:p>
          <a:p>
            <a:pPr fontAlgn="base"/>
            <a:r>
              <a:rPr lang="en-US" dirty="0"/>
              <a:t>Sample Standard Deviation</a:t>
            </a:r>
          </a:p>
          <a:p>
            <a:endParaRPr lang="en-US" dirty="0"/>
          </a:p>
        </p:txBody>
      </p:sp>
    </p:spTree>
    <p:extLst>
      <p:ext uri="{BB962C8B-B14F-4D97-AF65-F5344CB8AC3E}">
        <p14:creationId xmlns:p14="http://schemas.microsoft.com/office/powerpoint/2010/main" val="3732571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a:t>Formula for Population Standard </a:t>
            </a:r>
            <a:r>
              <a:rPr lang="fr-FR" b="1" dirty="0" err="1" smtClean="0"/>
              <a:t>Deviation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397367"/>
            <a:ext cx="7035338" cy="3883360"/>
          </a:xfrm>
        </p:spPr>
      </p:pic>
    </p:spTree>
    <p:extLst>
      <p:ext uri="{BB962C8B-B14F-4D97-AF65-F5344CB8AC3E}">
        <p14:creationId xmlns:p14="http://schemas.microsoft.com/office/powerpoint/2010/main" val="2135865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Formula for Sample Standard </a:t>
            </a:r>
            <a:r>
              <a:rPr lang="en-US" b="1" dirty="0" smtClean="0"/>
              <a:t>Deviation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285999"/>
            <a:ext cx="7294823" cy="4031674"/>
          </a:xfrm>
        </p:spPr>
      </p:pic>
    </p:spTree>
    <p:extLst>
      <p:ext uri="{BB962C8B-B14F-4D97-AF65-F5344CB8AC3E}">
        <p14:creationId xmlns:p14="http://schemas.microsoft.com/office/powerpoint/2010/main" val="2285768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Relation between Standard Deviation and </a:t>
            </a:r>
            <a:r>
              <a:rPr lang="en-US" b="1" dirty="0" smtClean="0"/>
              <a:t>Variance</a:t>
            </a:r>
            <a:endParaRPr lang="en-US" dirty="0"/>
          </a:p>
        </p:txBody>
      </p:sp>
      <p:sp>
        <p:nvSpPr>
          <p:cNvPr id="3" name="Content Placeholder 2"/>
          <p:cNvSpPr>
            <a:spLocks noGrp="1"/>
          </p:cNvSpPr>
          <p:nvPr>
            <p:ph idx="1"/>
          </p:nvPr>
        </p:nvSpPr>
        <p:spPr/>
        <p:txBody>
          <a:bodyPr/>
          <a:lstStyle/>
          <a:p>
            <a:pPr fontAlgn="base"/>
            <a:r>
              <a:rPr lang="en-US" dirty="0"/>
              <a:t>Variance and Standard deviation are the most common measure of the given set of data. They are used to find the deviation of the values from their mean value or the spread of all the values of the data set.</a:t>
            </a:r>
          </a:p>
          <a:p>
            <a:pPr fontAlgn="base"/>
            <a:r>
              <a:rPr lang="en-US" dirty="0"/>
              <a:t>Variance is defined as the average degree through which all the values of a given data set deviate from the mean value.</a:t>
            </a:r>
          </a:p>
          <a:p>
            <a:pPr fontAlgn="base"/>
            <a:r>
              <a:rPr lang="en-US" dirty="0"/>
              <a:t>Standard Deviation is the degree to which the values in a data set are spread out concerning</a:t>
            </a:r>
            <a:r>
              <a:rPr lang="en-US" b="1" dirty="0"/>
              <a:t>,</a:t>
            </a:r>
            <a:r>
              <a:rPr lang="en-US" dirty="0"/>
              <a:t> the mean value.</a:t>
            </a:r>
          </a:p>
          <a:p>
            <a:endParaRPr lang="en-US" dirty="0"/>
          </a:p>
        </p:txBody>
      </p:sp>
    </p:spTree>
    <p:extLst>
      <p:ext uri="{BB962C8B-B14F-4D97-AF65-F5344CB8AC3E}">
        <p14:creationId xmlns:p14="http://schemas.microsoft.com/office/powerpoint/2010/main" val="3188622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t>
            </a:r>
            <a:r>
              <a:rPr lang="en-US" dirty="0" smtClean="0"/>
              <a:t>elationship </a:t>
            </a:r>
            <a:r>
              <a:rPr lang="en-US" dirty="0"/>
              <a:t>between Variance and Standard Deviation</a:t>
            </a:r>
          </a:p>
        </p:txBody>
      </p:sp>
      <p:sp>
        <p:nvSpPr>
          <p:cNvPr id="3" name="Content Placeholder 2"/>
          <p:cNvSpPr>
            <a:spLocks noGrp="1"/>
          </p:cNvSpPr>
          <p:nvPr>
            <p:ph idx="1"/>
          </p:nvPr>
        </p:nvSpPr>
        <p:spPr/>
        <p:txBody>
          <a:bodyPr/>
          <a:lstStyle/>
          <a:p>
            <a:r>
              <a:rPr lang="fr-FR" dirty="0"/>
              <a:t>Variance = (Standard </a:t>
            </a:r>
            <a:r>
              <a:rPr lang="fr-FR" dirty="0" err="1"/>
              <a:t>Deviation</a:t>
            </a:r>
            <a:r>
              <a:rPr lang="fr-FR" dirty="0"/>
              <a:t>)</a:t>
            </a:r>
            <a:r>
              <a:rPr lang="fr-FR" baseline="30000" dirty="0"/>
              <a:t>2</a:t>
            </a:r>
            <a:r>
              <a:rPr lang="fr-FR" dirty="0"/>
              <a:t/>
            </a:r>
            <a:br>
              <a:rPr lang="fr-FR" dirty="0"/>
            </a:br>
            <a:r>
              <a:rPr lang="fr-FR" dirty="0"/>
              <a:t>OR</a:t>
            </a:r>
            <a:br>
              <a:rPr lang="fr-FR" dirty="0"/>
            </a:br>
            <a:r>
              <a:rPr lang="fr-FR" dirty="0"/>
              <a:t>√(Variance) = Standard </a:t>
            </a:r>
            <a:r>
              <a:rPr lang="fr-FR" dirty="0" err="1"/>
              <a:t>Deviation</a:t>
            </a:r>
            <a:endParaRPr lang="en-US" dirty="0"/>
          </a:p>
        </p:txBody>
      </p:sp>
    </p:spTree>
    <p:extLst>
      <p:ext uri="{BB962C8B-B14F-4D97-AF65-F5344CB8AC3E}">
        <p14:creationId xmlns:p14="http://schemas.microsoft.com/office/powerpoint/2010/main" val="18593314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Variance vs Standard </a:t>
            </a:r>
            <a:r>
              <a:rPr lang="en-US" b="1" dirty="0" smtClean="0"/>
              <a:t>deviation</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8291" y="2354263"/>
            <a:ext cx="10243127" cy="3991119"/>
          </a:xfrm>
        </p:spPr>
      </p:pic>
    </p:spTree>
    <p:extLst>
      <p:ext uri="{BB962C8B-B14F-4D97-AF65-F5344CB8AC3E}">
        <p14:creationId xmlns:p14="http://schemas.microsoft.com/office/powerpoint/2010/main" val="22580980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of Origin and Scale</a:t>
            </a:r>
          </a:p>
        </p:txBody>
      </p:sp>
      <p:sp>
        <p:nvSpPr>
          <p:cNvPr id="3" name="Content Placeholder 2"/>
          <p:cNvSpPr>
            <a:spLocks noGrp="1"/>
          </p:cNvSpPr>
          <p:nvPr>
            <p:ph idx="1"/>
          </p:nvPr>
        </p:nvSpPr>
        <p:spPr/>
        <p:txBody>
          <a:bodyPr>
            <a:normAutofit fontScale="77500" lnSpcReduction="20000"/>
          </a:bodyPr>
          <a:lstStyle/>
          <a:p>
            <a:r>
              <a:rPr lang="en-US" dirty="0"/>
              <a:t>In statistics, sometimes raw data is transformed to:</a:t>
            </a:r>
          </a:p>
          <a:p>
            <a:r>
              <a:rPr lang="en-US" dirty="0"/>
              <a:t>simplify calculations</a:t>
            </a:r>
          </a:p>
          <a:p>
            <a:r>
              <a:rPr lang="en-US" dirty="0"/>
              <a:t>reduce large numbers</a:t>
            </a:r>
          </a:p>
          <a:p>
            <a:r>
              <a:rPr lang="en-US" dirty="0"/>
              <a:t>make interpretation easier</a:t>
            </a:r>
          </a:p>
          <a:p>
            <a:r>
              <a:rPr lang="en-US" dirty="0"/>
              <a:t>Two common transformations are:</a:t>
            </a:r>
          </a:p>
          <a:p>
            <a:r>
              <a:rPr lang="en-US" b="1" dirty="0"/>
              <a:t>Change of Origin</a:t>
            </a:r>
            <a:endParaRPr lang="en-US" dirty="0"/>
          </a:p>
          <a:p>
            <a:r>
              <a:rPr lang="en-US" b="1" dirty="0"/>
              <a:t>Change of Scale</a:t>
            </a:r>
            <a:endParaRPr lang="en-US" dirty="0"/>
          </a:p>
          <a:p>
            <a:r>
              <a:rPr lang="en-US" dirty="0"/>
              <a:t>These transformations </a:t>
            </a:r>
            <a:r>
              <a:rPr lang="en-US" b="1" dirty="0"/>
              <a:t>do not change the nature of the data</a:t>
            </a:r>
            <a:r>
              <a:rPr lang="en-US" dirty="0"/>
              <a:t>, only its numerical representation.</a:t>
            </a:r>
          </a:p>
          <a:p>
            <a:endParaRPr lang="en-US" dirty="0"/>
          </a:p>
        </p:txBody>
      </p:sp>
    </p:spTree>
    <p:extLst>
      <p:ext uri="{BB962C8B-B14F-4D97-AF65-F5344CB8AC3E}">
        <p14:creationId xmlns:p14="http://schemas.microsoft.com/office/powerpoint/2010/main" val="479846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of Origin</a:t>
            </a:r>
          </a:p>
        </p:txBody>
      </p:sp>
      <p:sp>
        <p:nvSpPr>
          <p:cNvPr id="3" name="Content Placeholder 2"/>
          <p:cNvSpPr>
            <a:spLocks noGrp="1"/>
          </p:cNvSpPr>
          <p:nvPr>
            <p:ph idx="1"/>
          </p:nvPr>
        </p:nvSpPr>
        <p:spPr/>
        <p:txBody>
          <a:bodyPr/>
          <a:lstStyle/>
          <a:p>
            <a:r>
              <a:rPr lang="en-US" b="1" dirty="0"/>
              <a:t>Definition</a:t>
            </a:r>
          </a:p>
          <a:p>
            <a:r>
              <a:rPr lang="en-US" dirty="0"/>
              <a:t>Change of origin means </a:t>
            </a:r>
            <a:r>
              <a:rPr lang="en-US" b="1" dirty="0"/>
              <a:t>shifting the reference point</a:t>
            </a:r>
            <a:r>
              <a:rPr lang="en-US" dirty="0"/>
              <a:t> of data by adding or subtracting a constant value.</a:t>
            </a:r>
          </a:p>
          <a:p>
            <a:endParaRPr lang="en-US" dirty="0"/>
          </a:p>
        </p:txBody>
      </p:sp>
    </p:spTree>
    <p:extLst>
      <p:ext uri="{BB962C8B-B14F-4D97-AF65-F5344CB8AC3E}">
        <p14:creationId xmlns:p14="http://schemas.microsoft.com/office/powerpoint/2010/main" val="42169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Absolute Measure of </a:t>
            </a:r>
            <a:r>
              <a:rPr lang="en-US" b="1" dirty="0" smtClean="0"/>
              <a:t>Dispersion</a:t>
            </a:r>
            <a:endParaRPr lang="en-US" dirty="0"/>
          </a:p>
        </p:txBody>
      </p:sp>
      <p:sp>
        <p:nvSpPr>
          <p:cNvPr id="3" name="Content Placeholder 2"/>
          <p:cNvSpPr>
            <a:spLocks noGrp="1"/>
          </p:cNvSpPr>
          <p:nvPr>
            <p:ph idx="1"/>
          </p:nvPr>
        </p:nvSpPr>
        <p:spPr/>
        <p:txBody>
          <a:bodyPr>
            <a:normAutofit fontScale="92500"/>
          </a:bodyPr>
          <a:lstStyle/>
          <a:p>
            <a:pPr fontAlgn="base"/>
            <a:r>
              <a:rPr lang="en-US" b="1" dirty="0"/>
              <a:t>Range:</a:t>
            </a:r>
            <a:r>
              <a:rPr lang="en-US" dirty="0"/>
              <a:t> It is defined as the difference between the largest and the smallest value in the distribution. The measure of dispersion is used to variability of the data.</a:t>
            </a:r>
          </a:p>
          <a:p>
            <a:pPr fontAlgn="base"/>
            <a:r>
              <a:rPr lang="en-US" b="1" u="sng" dirty="0">
                <a:solidFill>
                  <a:schemeClr val="tx1"/>
                </a:solidFill>
                <a:hlinkClick r:id="rId2"/>
              </a:rPr>
              <a:t>Mean deviation</a:t>
            </a:r>
            <a:r>
              <a:rPr lang="en-US" b="1" dirty="0"/>
              <a:t>: </a:t>
            </a:r>
            <a:r>
              <a:rPr lang="en-US" dirty="0"/>
              <a:t>It is the arithmetic mean of the differences between the values and their mean.</a:t>
            </a:r>
          </a:p>
          <a:p>
            <a:pPr fontAlgn="base"/>
            <a:r>
              <a:rPr lang="en-US" b="1" dirty="0"/>
              <a:t>Standard Deviation: </a:t>
            </a:r>
            <a:r>
              <a:rPr lang="en-US" dirty="0"/>
              <a:t>It is the square root of the arithmetic average of the squares of the deviations measured from the mean.</a:t>
            </a:r>
          </a:p>
          <a:p>
            <a:pPr fontAlgn="base"/>
            <a:r>
              <a:rPr lang="en-US" b="1" dirty="0"/>
              <a:t>Variance:</a:t>
            </a:r>
            <a:r>
              <a:rPr lang="en-US" dirty="0"/>
              <a:t> It is defined as the average of the square deviation from the mean of the given data set.</a:t>
            </a:r>
          </a:p>
          <a:p>
            <a:endParaRPr lang="en-US" dirty="0"/>
          </a:p>
        </p:txBody>
      </p:sp>
    </p:spTree>
    <p:extLst>
      <p:ext uri="{BB962C8B-B14F-4D97-AF65-F5344CB8AC3E}">
        <p14:creationId xmlns:p14="http://schemas.microsoft.com/office/powerpoint/2010/main" val="16853239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Mathematical Representation</a:t>
            </a:r>
          </a:p>
        </p:txBody>
      </p:sp>
      <p:sp>
        <p:nvSpPr>
          <p:cNvPr id="3" name="Content Placeholder 2"/>
          <p:cNvSpPr>
            <a:spLocks noGrp="1"/>
          </p:cNvSpPr>
          <p:nvPr>
            <p:ph idx="1"/>
          </p:nvPr>
        </p:nvSpPr>
        <p:spPr/>
        <p:txBody>
          <a:bodyPr/>
          <a:lstStyle/>
          <a:p>
            <a:r>
              <a:rPr lang="en-US" dirty="0"/>
              <a:t>If</a:t>
            </a:r>
          </a:p>
          <a:p>
            <a:r>
              <a:rPr lang="en-US" dirty="0"/>
              <a:t>Original variable = </a:t>
            </a:r>
            <a:r>
              <a:rPr lang="en-US" b="1" dirty="0"/>
              <a:t>X</a:t>
            </a:r>
            <a:endParaRPr lang="en-US" dirty="0"/>
          </a:p>
          <a:p>
            <a:r>
              <a:rPr lang="en-US" dirty="0"/>
              <a:t>New variable = </a:t>
            </a:r>
            <a:r>
              <a:rPr lang="en-US" b="1" dirty="0"/>
              <a:t>u</a:t>
            </a:r>
            <a:endParaRPr lang="en-US" dirty="0"/>
          </a:p>
          <a:p>
            <a:r>
              <a:rPr lang="en-US" dirty="0"/>
              <a:t>Then:</a:t>
            </a:r>
          </a:p>
          <a:p>
            <a:r>
              <a:rPr lang="en-US" dirty="0"/>
              <a:t>u=X−</a:t>
            </a:r>
            <a:r>
              <a:rPr lang="en-US" dirty="0" smtClean="0"/>
              <a:t>a</a:t>
            </a:r>
          </a:p>
          <a:p>
            <a:r>
              <a:rPr lang="en-US" dirty="0" smtClean="0"/>
              <a:t> </a:t>
            </a:r>
            <a:r>
              <a:rPr lang="en-US" dirty="0"/>
              <a:t>Where </a:t>
            </a:r>
            <a:r>
              <a:rPr lang="en-US" b="1" dirty="0"/>
              <a:t>a</a:t>
            </a:r>
            <a:r>
              <a:rPr lang="en-US" dirty="0"/>
              <a:t> is a constant (new origin).</a:t>
            </a:r>
          </a:p>
          <a:p>
            <a:endParaRPr lang="en-US" dirty="0"/>
          </a:p>
        </p:txBody>
      </p:sp>
    </p:spTree>
    <p:extLst>
      <p:ext uri="{BB962C8B-B14F-4D97-AF65-F5344CB8AC3E}">
        <p14:creationId xmlns:p14="http://schemas.microsoft.com/office/powerpoint/2010/main" val="28444510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a:t>
            </a:r>
          </a:p>
        </p:txBody>
      </p:sp>
      <p:sp>
        <p:nvSpPr>
          <p:cNvPr id="3" name="Content Placeholder 2"/>
          <p:cNvSpPr>
            <a:spLocks noGrp="1"/>
          </p:cNvSpPr>
          <p:nvPr>
            <p:ph idx="1"/>
          </p:nvPr>
        </p:nvSpPr>
        <p:spPr/>
        <p:txBody>
          <a:bodyPr/>
          <a:lstStyle/>
          <a:p>
            <a:r>
              <a:rPr lang="en-US" dirty="0"/>
              <a:t>Every data value is shifted by the same amount.</a:t>
            </a:r>
          </a:p>
          <a:p>
            <a:r>
              <a:rPr lang="en-US" dirty="0"/>
              <a:t>The shape of the data distribution remains unchanged.</a:t>
            </a:r>
          </a:p>
          <a:p>
            <a:r>
              <a:rPr lang="en-US" dirty="0"/>
              <a:t>Only the </a:t>
            </a:r>
            <a:r>
              <a:rPr lang="en-US" b="1" dirty="0"/>
              <a:t>location</a:t>
            </a:r>
            <a:r>
              <a:rPr lang="en-US" dirty="0"/>
              <a:t> of data changes, not the spread.</a:t>
            </a:r>
          </a:p>
          <a:p>
            <a:endParaRPr lang="en-US" dirty="0"/>
          </a:p>
        </p:txBody>
      </p:sp>
    </p:spTree>
    <p:extLst>
      <p:ext uri="{BB962C8B-B14F-4D97-AF65-F5344CB8AC3E}">
        <p14:creationId xmlns:p14="http://schemas.microsoft.com/office/powerpoint/2010/main" val="24341734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on Statistical Measures</a:t>
            </a:r>
          </a:p>
        </p:txBody>
      </p:sp>
      <p:sp>
        <p:nvSpPr>
          <p:cNvPr id="3" name="Content Placeholder 2"/>
          <p:cNvSpPr>
            <a:spLocks noGrp="1"/>
          </p:cNvSpPr>
          <p:nvPr>
            <p:ph idx="1"/>
          </p:nvPr>
        </p:nvSpPr>
        <p:spPr/>
        <p:txBody>
          <a:bodyPr/>
          <a:lstStyle/>
          <a:p>
            <a:r>
              <a:rPr lang="en-US" dirty="0"/>
              <a:t>Mean → </a:t>
            </a:r>
            <a:r>
              <a:rPr lang="en-US" b="1" dirty="0"/>
              <a:t>changes</a:t>
            </a:r>
            <a:endParaRPr lang="en-US" dirty="0"/>
          </a:p>
          <a:p>
            <a:r>
              <a:rPr lang="en-US" dirty="0"/>
              <a:t>Median → </a:t>
            </a:r>
            <a:r>
              <a:rPr lang="en-US" b="1" dirty="0"/>
              <a:t>changes</a:t>
            </a:r>
            <a:endParaRPr lang="en-US" dirty="0"/>
          </a:p>
          <a:p>
            <a:r>
              <a:rPr lang="en-US" dirty="0"/>
              <a:t>Mode → </a:t>
            </a:r>
            <a:r>
              <a:rPr lang="en-US" b="1" dirty="0"/>
              <a:t>changes</a:t>
            </a:r>
            <a:endParaRPr lang="en-US" dirty="0"/>
          </a:p>
          <a:p>
            <a:r>
              <a:rPr lang="en-US" dirty="0"/>
              <a:t>Variance → </a:t>
            </a:r>
            <a:r>
              <a:rPr lang="en-US" b="1" dirty="0"/>
              <a:t>unchanged</a:t>
            </a:r>
            <a:endParaRPr lang="en-US" dirty="0"/>
          </a:p>
          <a:p>
            <a:r>
              <a:rPr lang="en-US" dirty="0"/>
              <a:t>Standard Deviation → </a:t>
            </a:r>
            <a:r>
              <a:rPr lang="en-US" b="1" dirty="0"/>
              <a:t>unchanged</a:t>
            </a:r>
            <a:endParaRPr lang="en-US" dirty="0"/>
          </a:p>
          <a:p>
            <a:endParaRPr lang="en-US" dirty="0"/>
          </a:p>
        </p:txBody>
      </p:sp>
    </p:spTree>
    <p:extLst>
      <p:ext uri="{BB962C8B-B14F-4D97-AF65-F5344CB8AC3E}">
        <p14:creationId xmlns:p14="http://schemas.microsoft.com/office/powerpoint/2010/main" val="30293101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If original data values are large:</a:t>
            </a:r>
          </a:p>
          <a:p>
            <a:r>
              <a:rPr lang="en-US" dirty="0"/>
              <a:t>X = 102, 105, 108</a:t>
            </a:r>
            <a:br>
              <a:rPr lang="en-US" dirty="0"/>
            </a:br>
            <a:r>
              <a:rPr lang="en-US" dirty="0"/>
              <a:t>Choose new origin </a:t>
            </a:r>
            <a:r>
              <a:rPr lang="en-US" b="1" dirty="0"/>
              <a:t>a = 100</a:t>
            </a:r>
            <a:endParaRPr lang="en-US" dirty="0"/>
          </a:p>
          <a:p>
            <a:r>
              <a:rPr lang="en-US" dirty="0"/>
              <a:t>Then:</a:t>
            </a:r>
          </a:p>
          <a:p>
            <a:r>
              <a:rPr lang="en-US" dirty="0"/>
              <a:t>u = 2, 5, 8</a:t>
            </a:r>
          </a:p>
          <a:p>
            <a:r>
              <a:rPr lang="en-US" dirty="0"/>
              <a:t>Calculations become easier without affecting variability.</a:t>
            </a:r>
          </a:p>
          <a:p>
            <a:endParaRPr lang="en-US" dirty="0"/>
          </a:p>
        </p:txBody>
      </p:sp>
    </p:spTree>
    <p:extLst>
      <p:ext uri="{BB962C8B-B14F-4D97-AF65-F5344CB8AC3E}">
        <p14:creationId xmlns:p14="http://schemas.microsoft.com/office/powerpoint/2010/main" val="15214892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of Scale</a:t>
            </a:r>
          </a:p>
        </p:txBody>
      </p:sp>
      <p:sp>
        <p:nvSpPr>
          <p:cNvPr id="3" name="Content Placeholder 2"/>
          <p:cNvSpPr>
            <a:spLocks noGrp="1"/>
          </p:cNvSpPr>
          <p:nvPr>
            <p:ph idx="1"/>
          </p:nvPr>
        </p:nvSpPr>
        <p:spPr/>
        <p:txBody>
          <a:bodyPr/>
          <a:lstStyle/>
          <a:p>
            <a:r>
              <a:rPr lang="en-US" dirty="0"/>
              <a:t>Change of scale means </a:t>
            </a:r>
            <a:r>
              <a:rPr lang="en-US" b="1" dirty="0"/>
              <a:t>rescaling data</a:t>
            </a:r>
            <a:r>
              <a:rPr lang="en-US" dirty="0"/>
              <a:t> by multiplying or dividing by a constant</a:t>
            </a:r>
            <a:r>
              <a:rPr lang="en-US" dirty="0" smtClean="0"/>
              <a:t>.</a:t>
            </a:r>
          </a:p>
          <a:p>
            <a:r>
              <a:rPr lang="en-US" b="1" dirty="0"/>
              <a:t>Mathematical Representation</a:t>
            </a:r>
          </a:p>
          <a:p>
            <a:r>
              <a:rPr lang="en-US" dirty="0" smtClean="0"/>
              <a:t>u=X/b</a:t>
            </a:r>
          </a:p>
          <a:p>
            <a:r>
              <a:rPr lang="en-US" dirty="0" smtClean="0"/>
              <a:t>Where </a:t>
            </a:r>
            <a:r>
              <a:rPr lang="en-US" b="1" dirty="0"/>
              <a:t>b</a:t>
            </a:r>
            <a:r>
              <a:rPr lang="en-US" dirty="0"/>
              <a:t> is the scaling factor.</a:t>
            </a:r>
          </a:p>
          <a:p>
            <a:endParaRPr lang="en-US" dirty="0"/>
          </a:p>
        </p:txBody>
      </p:sp>
    </p:spTree>
    <p:extLst>
      <p:ext uri="{BB962C8B-B14F-4D97-AF65-F5344CB8AC3E}">
        <p14:creationId xmlns:p14="http://schemas.microsoft.com/office/powerpoint/2010/main" val="35852233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a:t>
            </a:r>
          </a:p>
        </p:txBody>
      </p:sp>
      <p:sp>
        <p:nvSpPr>
          <p:cNvPr id="3" name="Content Placeholder 2"/>
          <p:cNvSpPr>
            <a:spLocks noGrp="1"/>
          </p:cNvSpPr>
          <p:nvPr>
            <p:ph idx="1"/>
          </p:nvPr>
        </p:nvSpPr>
        <p:spPr/>
        <p:txBody>
          <a:bodyPr/>
          <a:lstStyle/>
          <a:p>
            <a:r>
              <a:rPr lang="en-US" dirty="0"/>
              <a:t>Data values are stretched or compressed.</a:t>
            </a:r>
          </a:p>
          <a:p>
            <a:r>
              <a:rPr lang="en-US" dirty="0"/>
              <a:t>Both </a:t>
            </a:r>
            <a:r>
              <a:rPr lang="en-US" b="1" dirty="0"/>
              <a:t>location and spread</a:t>
            </a:r>
            <a:r>
              <a:rPr lang="en-US" dirty="0"/>
              <a:t> change.</a:t>
            </a:r>
          </a:p>
          <a:p>
            <a:r>
              <a:rPr lang="en-US" dirty="0"/>
              <a:t>Distribution shape remains the same.</a:t>
            </a:r>
          </a:p>
          <a:p>
            <a:endParaRPr lang="en-US" dirty="0"/>
          </a:p>
        </p:txBody>
      </p:sp>
    </p:spTree>
    <p:extLst>
      <p:ext uri="{BB962C8B-B14F-4D97-AF65-F5344CB8AC3E}">
        <p14:creationId xmlns:p14="http://schemas.microsoft.com/office/powerpoint/2010/main" val="25443575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on Statistical Measures</a:t>
            </a:r>
          </a:p>
        </p:txBody>
      </p:sp>
      <p:sp>
        <p:nvSpPr>
          <p:cNvPr id="3" name="Content Placeholder 2"/>
          <p:cNvSpPr>
            <a:spLocks noGrp="1"/>
          </p:cNvSpPr>
          <p:nvPr>
            <p:ph idx="1"/>
          </p:nvPr>
        </p:nvSpPr>
        <p:spPr/>
        <p:txBody>
          <a:bodyPr/>
          <a:lstStyle/>
          <a:p>
            <a:r>
              <a:rPr lang="en-US" dirty="0"/>
              <a:t>Mean → divided by </a:t>
            </a:r>
            <a:r>
              <a:rPr lang="en-US" b="1" dirty="0"/>
              <a:t>b</a:t>
            </a:r>
            <a:endParaRPr lang="en-US" dirty="0"/>
          </a:p>
          <a:p>
            <a:r>
              <a:rPr lang="en-US" dirty="0"/>
              <a:t>Median → divided by </a:t>
            </a:r>
            <a:r>
              <a:rPr lang="en-US" b="1" dirty="0"/>
              <a:t>b</a:t>
            </a:r>
            <a:endParaRPr lang="en-US" dirty="0"/>
          </a:p>
          <a:p>
            <a:r>
              <a:rPr lang="en-US" dirty="0"/>
              <a:t>Mode → divided by </a:t>
            </a:r>
            <a:r>
              <a:rPr lang="en-US" b="1" dirty="0"/>
              <a:t>b</a:t>
            </a:r>
            <a:endParaRPr lang="en-US" dirty="0"/>
          </a:p>
          <a:p>
            <a:r>
              <a:rPr lang="en-US" dirty="0"/>
              <a:t>Variance → divided by </a:t>
            </a:r>
            <a:r>
              <a:rPr lang="en-US" b="1" dirty="0"/>
              <a:t>b²</a:t>
            </a:r>
            <a:endParaRPr lang="en-US" dirty="0"/>
          </a:p>
          <a:p>
            <a:r>
              <a:rPr lang="en-US" dirty="0"/>
              <a:t>Standard Deviation → divided by </a:t>
            </a:r>
            <a:r>
              <a:rPr lang="en-US" b="1" dirty="0"/>
              <a:t>b</a:t>
            </a:r>
            <a:endParaRPr lang="en-US" dirty="0"/>
          </a:p>
          <a:p>
            <a:endParaRPr lang="en-US" dirty="0"/>
          </a:p>
        </p:txBody>
      </p:sp>
    </p:spTree>
    <p:extLst>
      <p:ext uri="{BB962C8B-B14F-4D97-AF65-F5344CB8AC3E}">
        <p14:creationId xmlns:p14="http://schemas.microsoft.com/office/powerpoint/2010/main" val="41246447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If:</a:t>
            </a:r>
          </a:p>
          <a:p>
            <a:r>
              <a:rPr lang="en-US" dirty="0"/>
              <a:t>X = 50, 60, 70</a:t>
            </a:r>
            <a:br>
              <a:rPr lang="en-US" dirty="0"/>
            </a:br>
            <a:r>
              <a:rPr lang="en-US" dirty="0"/>
              <a:t>Choose scale </a:t>
            </a:r>
            <a:r>
              <a:rPr lang="en-US" b="1" dirty="0"/>
              <a:t>b = 10</a:t>
            </a:r>
            <a:endParaRPr lang="en-US" dirty="0"/>
          </a:p>
          <a:p>
            <a:r>
              <a:rPr lang="en-US" dirty="0"/>
              <a:t>Then:</a:t>
            </a:r>
          </a:p>
          <a:p>
            <a:r>
              <a:rPr lang="en-US" dirty="0"/>
              <a:t>u = 5, 6, 7</a:t>
            </a:r>
          </a:p>
          <a:p>
            <a:r>
              <a:rPr lang="en-US" dirty="0"/>
              <a:t>This makes units smaller and easier to analyze.</a:t>
            </a:r>
          </a:p>
          <a:p>
            <a:endParaRPr lang="en-US" dirty="0"/>
          </a:p>
        </p:txBody>
      </p:sp>
    </p:spTree>
    <p:extLst>
      <p:ext uri="{BB962C8B-B14F-4D97-AF65-F5344CB8AC3E}">
        <p14:creationId xmlns:p14="http://schemas.microsoft.com/office/powerpoint/2010/main" val="18678699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of Origin and Scale Together</a:t>
            </a:r>
          </a:p>
        </p:txBody>
      </p:sp>
      <p:sp>
        <p:nvSpPr>
          <p:cNvPr id="3" name="Content Placeholder 2"/>
          <p:cNvSpPr>
            <a:spLocks noGrp="1"/>
          </p:cNvSpPr>
          <p:nvPr>
            <p:ph idx="1"/>
          </p:nvPr>
        </p:nvSpPr>
        <p:spPr/>
        <p:txBody>
          <a:bodyPr/>
          <a:lstStyle/>
          <a:p>
            <a:r>
              <a:rPr lang="en-US" b="1" dirty="0" err="1"/>
              <a:t>ombined</a:t>
            </a:r>
            <a:r>
              <a:rPr lang="en-US" b="1" dirty="0"/>
              <a:t> Transformation</a:t>
            </a:r>
          </a:p>
          <a:p>
            <a:r>
              <a:rPr lang="en-US" dirty="0"/>
              <a:t>u=X−</a:t>
            </a:r>
            <a:r>
              <a:rPr lang="en-US" dirty="0" smtClean="0"/>
              <a:t>a/ b</a:t>
            </a:r>
          </a:p>
          <a:p>
            <a:r>
              <a:rPr lang="en-US" dirty="0" smtClean="0"/>
              <a:t>Where</a:t>
            </a:r>
            <a:r>
              <a:rPr lang="en-US" dirty="0"/>
              <a:t>:</a:t>
            </a:r>
          </a:p>
          <a:p>
            <a:r>
              <a:rPr lang="en-US" b="1" dirty="0"/>
              <a:t>a</a:t>
            </a:r>
            <a:r>
              <a:rPr lang="en-US" dirty="0"/>
              <a:t> = change of origin</a:t>
            </a:r>
          </a:p>
          <a:p>
            <a:r>
              <a:rPr lang="en-US" b="1" dirty="0"/>
              <a:t>b</a:t>
            </a:r>
            <a:r>
              <a:rPr lang="en-US" dirty="0"/>
              <a:t> = change of scale</a:t>
            </a:r>
          </a:p>
          <a:p>
            <a:endParaRPr lang="en-US" dirty="0"/>
          </a:p>
        </p:txBody>
      </p:sp>
    </p:spTree>
    <p:extLst>
      <p:ext uri="{BB962C8B-B14F-4D97-AF65-F5344CB8AC3E}">
        <p14:creationId xmlns:p14="http://schemas.microsoft.com/office/powerpoint/2010/main" val="11236356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 Slide</a:t>
            </a:r>
          </a:p>
        </p:txBody>
      </p:sp>
      <p:sp>
        <p:nvSpPr>
          <p:cNvPr id="3" name="Content Placeholder 2"/>
          <p:cNvSpPr>
            <a:spLocks noGrp="1"/>
          </p:cNvSpPr>
          <p:nvPr>
            <p:ph idx="1"/>
          </p:nvPr>
        </p:nvSpPr>
        <p:spPr/>
        <p:txBody>
          <a:bodyPr/>
          <a:lstStyle/>
          <a:p>
            <a:r>
              <a:rPr lang="en-US" dirty="0"/>
              <a:t>Change of origin shifts data</a:t>
            </a:r>
          </a:p>
          <a:p>
            <a:r>
              <a:rPr lang="en-US" dirty="0"/>
              <a:t>Change of scale resizes data</a:t>
            </a:r>
          </a:p>
          <a:p>
            <a:r>
              <a:rPr lang="en-US" dirty="0"/>
              <a:t>Both are mathematical tools to simplify statistical analysis</a:t>
            </a:r>
          </a:p>
          <a:p>
            <a:r>
              <a:rPr lang="en-US" dirty="0"/>
              <a:t>Widely used in grouped frequency distributions</a:t>
            </a:r>
          </a:p>
          <a:p>
            <a:endParaRPr lang="en-US" dirty="0"/>
          </a:p>
        </p:txBody>
      </p:sp>
    </p:spTree>
    <p:extLst>
      <p:ext uri="{BB962C8B-B14F-4D97-AF65-F5344CB8AC3E}">
        <p14:creationId xmlns:p14="http://schemas.microsoft.com/office/powerpoint/2010/main" val="870680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Absolute Measure of Dispersion</a:t>
            </a:r>
            <a:endParaRPr lang="en-US" dirty="0"/>
          </a:p>
        </p:txBody>
      </p:sp>
      <p:sp>
        <p:nvSpPr>
          <p:cNvPr id="3" name="Content Placeholder 2"/>
          <p:cNvSpPr>
            <a:spLocks noGrp="1"/>
          </p:cNvSpPr>
          <p:nvPr>
            <p:ph idx="1"/>
          </p:nvPr>
        </p:nvSpPr>
        <p:spPr/>
        <p:txBody>
          <a:bodyPr/>
          <a:lstStyle/>
          <a:p>
            <a:pPr fontAlgn="base"/>
            <a:r>
              <a:rPr lang="en-US" b="1" u="sng" dirty="0">
                <a:hlinkClick r:id="rId2"/>
              </a:rPr>
              <a:t>Quartile Deviation</a:t>
            </a:r>
            <a:r>
              <a:rPr lang="en-US" dirty="0"/>
              <a:t>: It is defined as half of the difference between the third quartile and the first quartile in a given data set.</a:t>
            </a:r>
          </a:p>
          <a:p>
            <a:pPr fontAlgn="base"/>
            <a:r>
              <a:rPr lang="en-US" b="1" u="sng" dirty="0">
                <a:hlinkClick r:id="rId3"/>
              </a:rPr>
              <a:t>Interquartile Range</a:t>
            </a:r>
            <a:r>
              <a:rPr lang="en-US" b="1" dirty="0"/>
              <a:t>:</a:t>
            </a:r>
            <a:r>
              <a:rPr lang="en-US" dirty="0"/>
              <a:t> The difference between the upper(Q</a:t>
            </a:r>
            <a:r>
              <a:rPr lang="en-US" baseline="-25000" dirty="0"/>
              <a:t>3</a:t>
            </a:r>
            <a:r>
              <a:rPr lang="en-US" dirty="0"/>
              <a:t>) and lower(Q</a:t>
            </a:r>
            <a:r>
              <a:rPr lang="en-US" baseline="-25000" dirty="0"/>
              <a:t>1</a:t>
            </a:r>
            <a:r>
              <a:rPr lang="en-US" dirty="0"/>
              <a:t>) quartiles is called the Interquartile Range. Its formula is given as Q</a:t>
            </a:r>
            <a:r>
              <a:rPr lang="en-US" baseline="-25000" dirty="0"/>
              <a:t>3</a:t>
            </a:r>
            <a:r>
              <a:rPr lang="en-US" dirty="0"/>
              <a:t> - Q</a:t>
            </a:r>
            <a:r>
              <a:rPr lang="en-US" baseline="-25000" dirty="0"/>
              <a:t>1.</a:t>
            </a:r>
            <a:endParaRPr lang="en-US" dirty="0"/>
          </a:p>
          <a:p>
            <a:endParaRPr lang="en-US" dirty="0"/>
          </a:p>
        </p:txBody>
      </p:sp>
    </p:spTree>
    <p:extLst>
      <p:ext uri="{BB962C8B-B14F-4D97-AF65-F5344CB8AC3E}">
        <p14:creationId xmlns:p14="http://schemas.microsoft.com/office/powerpoint/2010/main" val="12664932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Coefficient of Variation</a:t>
            </a:r>
          </a:p>
        </p:txBody>
      </p:sp>
      <p:sp>
        <p:nvSpPr>
          <p:cNvPr id="3" name="Content Placeholder 2"/>
          <p:cNvSpPr>
            <a:spLocks noGrp="1"/>
          </p:cNvSpPr>
          <p:nvPr>
            <p:ph idx="1"/>
          </p:nvPr>
        </p:nvSpPr>
        <p:spPr/>
        <p:txBody>
          <a:bodyPr>
            <a:normAutofit/>
          </a:bodyPr>
          <a:lstStyle/>
          <a:p>
            <a:r>
              <a:rPr lang="en-US" dirty="0"/>
              <a:t>The Coefficient of Variation (CV) in statistics measures relative variability, calculated as the ratio of the standard deviation to the mean, often expressed as a percentage (CV = SD/Mean * 100%). </a:t>
            </a:r>
            <a:endParaRPr lang="en-US" dirty="0" smtClean="0"/>
          </a:p>
          <a:p>
            <a:r>
              <a:rPr lang="en-US" dirty="0" smtClean="0"/>
              <a:t>It's </a:t>
            </a:r>
            <a:r>
              <a:rPr lang="en-US" dirty="0"/>
              <a:t>a </a:t>
            </a:r>
            <a:r>
              <a:rPr lang="en-US" dirty="0" err="1"/>
              <a:t>unitless</a:t>
            </a:r>
            <a:r>
              <a:rPr lang="en-US" dirty="0"/>
              <a:t> measure, making it ideal for comparing dispersion between datasets with different scales or units (e.g., comparing test scores vs. heights</a:t>
            </a:r>
            <a:r>
              <a:rPr lang="en-US" dirty="0" smtClean="0"/>
              <a:t>).</a:t>
            </a:r>
          </a:p>
          <a:p>
            <a:r>
              <a:rPr lang="en-US" dirty="0" smtClean="0"/>
              <a:t>A </a:t>
            </a:r>
            <a:r>
              <a:rPr lang="en-US" dirty="0"/>
              <a:t>lower CV indicates less variability and greater precision/consistency, while a higher CV signifies more relative spread. </a:t>
            </a:r>
          </a:p>
        </p:txBody>
      </p:sp>
    </p:spTree>
    <p:extLst>
      <p:ext uri="{BB962C8B-B14F-4D97-AF65-F5344CB8AC3E}">
        <p14:creationId xmlns:p14="http://schemas.microsoft.com/office/powerpoint/2010/main" val="15880476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Coefficient of </a:t>
            </a:r>
            <a:r>
              <a:rPr lang="en-US" dirty="0" smtClean="0"/>
              <a:t>Variation Formula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6778" y="2557463"/>
            <a:ext cx="5898444" cy="3317875"/>
          </a:xfrm>
        </p:spPr>
      </p:pic>
    </p:spTree>
    <p:extLst>
      <p:ext uri="{BB962C8B-B14F-4D97-AF65-F5344CB8AC3E}">
        <p14:creationId xmlns:p14="http://schemas.microsoft.com/office/powerpoint/2010/main" val="16597951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655" y="612121"/>
            <a:ext cx="10945089" cy="5705552"/>
          </a:xfrm>
        </p:spPr>
      </p:pic>
    </p:spTree>
    <p:extLst>
      <p:ext uri="{BB962C8B-B14F-4D97-AF65-F5344CB8AC3E}">
        <p14:creationId xmlns:p14="http://schemas.microsoft.com/office/powerpoint/2010/main" val="5230327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Properties of Variance</a:t>
            </a:r>
            <a:endParaRPr lang="en-US" dirty="0"/>
          </a:p>
        </p:txBody>
      </p:sp>
      <p:sp>
        <p:nvSpPr>
          <p:cNvPr id="3" name="Content Placeholder 2"/>
          <p:cNvSpPr>
            <a:spLocks noGrp="1"/>
          </p:cNvSpPr>
          <p:nvPr>
            <p:ph idx="1"/>
          </p:nvPr>
        </p:nvSpPr>
        <p:spPr/>
        <p:txBody>
          <a:bodyPr>
            <a:normAutofit lnSpcReduction="10000"/>
          </a:bodyPr>
          <a:lstStyle/>
          <a:p>
            <a:r>
              <a:rPr lang="en-US" b="1" dirty="0"/>
              <a:t>Non-Negative:</a:t>
            </a:r>
            <a:r>
              <a:rPr lang="en-US" dirty="0"/>
              <a:t> Variance is always zero or positive because it's the average of squared deviations from the mean.</a:t>
            </a:r>
          </a:p>
          <a:p>
            <a:r>
              <a:rPr lang="en-US" b="1" dirty="0"/>
              <a:t>Squared Units:</a:t>
            </a:r>
            <a:r>
              <a:rPr lang="en-US" dirty="0"/>
              <a:t> Its units are the square of the data's units (e.g., cm² for height in cm), making direct comparison difficult, which is why the standard deviation (square root of variance) is often used.</a:t>
            </a:r>
          </a:p>
          <a:p>
            <a:r>
              <a:rPr lang="en-US" b="1" dirty="0"/>
              <a:t>Zero Variance:</a:t>
            </a:r>
            <a:r>
              <a:rPr lang="en-US" dirty="0"/>
              <a:t> If variance is zero, all data points are identical (no spread).</a:t>
            </a:r>
          </a:p>
          <a:p>
            <a:r>
              <a:rPr lang="en-US" b="1" dirty="0"/>
              <a:t>Spread Measurement:</a:t>
            </a:r>
            <a:r>
              <a:rPr lang="en-US" dirty="0"/>
              <a:t> A large variance means data is widely spread; a small variance means data is clustered near the mean. </a:t>
            </a:r>
          </a:p>
          <a:p>
            <a:endParaRPr lang="en-US" dirty="0"/>
          </a:p>
        </p:txBody>
      </p:sp>
    </p:spTree>
    <p:extLst>
      <p:ext uri="{BB962C8B-B14F-4D97-AF65-F5344CB8AC3E}">
        <p14:creationId xmlns:p14="http://schemas.microsoft.com/office/powerpoint/2010/main" val="15420527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6 Important Properties of Standard </a:t>
            </a:r>
            <a:r>
              <a:rPr lang="en-US" b="1" dirty="0" smtClean="0"/>
              <a:t>Deviation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1. It cannot be negative.</a:t>
            </a:r>
          </a:p>
          <a:p>
            <a:r>
              <a:rPr lang="en-US" dirty="0"/>
              <a:t>2. It is only used to measure spread or dispersion around the mean of a data set.</a:t>
            </a:r>
          </a:p>
          <a:p>
            <a:r>
              <a:rPr lang="en-US" dirty="0"/>
              <a:t>3. It shows how much variation or dispersion exists from the average value.</a:t>
            </a:r>
          </a:p>
          <a:p>
            <a:r>
              <a:rPr lang="en-US" dirty="0"/>
              <a:t>4. It is sensitive to outliers. A single outlier can raise σ and, in turn, distort the picture of the spread.</a:t>
            </a:r>
          </a:p>
          <a:p>
            <a:r>
              <a:rPr lang="en-US" dirty="0"/>
              <a:t>5. For data with almost the same mean, the greater the spread, the greater the standard deviation.</a:t>
            </a:r>
          </a:p>
          <a:p>
            <a:r>
              <a:rPr lang="en-US" dirty="0"/>
              <a:t>6. Standard deviation can be used in conjunction with the mean in order to calculate data intervals when analyzing normally distributed data.</a:t>
            </a:r>
          </a:p>
          <a:p>
            <a:endParaRPr lang="en-US" dirty="0"/>
          </a:p>
        </p:txBody>
      </p:sp>
    </p:spTree>
    <p:extLst>
      <p:ext uri="{BB962C8B-B14F-4D97-AF65-F5344CB8AC3E}">
        <p14:creationId xmlns:p14="http://schemas.microsoft.com/office/powerpoint/2010/main" val="15861614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Key </a:t>
            </a:r>
            <a:r>
              <a:rPr lang="en-US" b="1" dirty="0" smtClean="0"/>
              <a:t>Properties </a:t>
            </a:r>
            <a:r>
              <a:rPr lang="en-US" b="1" dirty="0"/>
              <a:t>of Standardized variables</a:t>
            </a:r>
            <a:endParaRPr lang="en-US" dirty="0"/>
          </a:p>
        </p:txBody>
      </p:sp>
      <p:sp>
        <p:nvSpPr>
          <p:cNvPr id="3" name="Content Placeholder 2"/>
          <p:cNvSpPr>
            <a:spLocks noGrp="1"/>
          </p:cNvSpPr>
          <p:nvPr>
            <p:ph idx="1"/>
          </p:nvPr>
        </p:nvSpPr>
        <p:spPr/>
        <p:txBody>
          <a:bodyPr>
            <a:normAutofit lnSpcReduction="10000"/>
          </a:bodyPr>
          <a:lstStyle/>
          <a:p>
            <a:r>
              <a:rPr lang="en-US" b="1" dirty="0"/>
              <a:t>Mean:</a:t>
            </a:r>
            <a:r>
              <a:rPr lang="en-US" dirty="0"/>
              <a:t> 0 (The distribution is centered at zero).</a:t>
            </a:r>
          </a:p>
          <a:p>
            <a:r>
              <a:rPr lang="en-US" b="1" dirty="0"/>
              <a:t>Standard Deviation:</a:t>
            </a:r>
            <a:r>
              <a:rPr lang="en-US" dirty="0"/>
              <a:t> 1 (The spread of the data is scaled to one unit).</a:t>
            </a:r>
          </a:p>
          <a:p>
            <a:r>
              <a:rPr lang="en-US" b="1" dirty="0"/>
              <a:t>Variance:</a:t>
            </a:r>
            <a:r>
              <a:rPr lang="en-US" dirty="0"/>
              <a:t> 1 (The square of the standard deviation).</a:t>
            </a:r>
          </a:p>
          <a:p>
            <a:r>
              <a:rPr lang="en-US" b="1" dirty="0"/>
              <a:t>Scale-Independent:</a:t>
            </a:r>
            <a:r>
              <a:rPr lang="en-US" dirty="0"/>
              <a:t> Allows direct comparison of values from different original scales (e.g., height vs. test scores).</a:t>
            </a:r>
          </a:p>
          <a:p>
            <a:r>
              <a:rPr lang="en-US" b="1" dirty="0"/>
              <a:t>Preserves Relationships:</a:t>
            </a:r>
            <a:r>
              <a:rPr lang="en-US" dirty="0"/>
              <a:t> Correlation and covariance structures between variables remain unchanged after standardization. </a:t>
            </a:r>
          </a:p>
          <a:p>
            <a:endParaRPr lang="en-US" dirty="0"/>
          </a:p>
        </p:txBody>
      </p:sp>
    </p:spTree>
    <p:extLst>
      <p:ext uri="{BB962C8B-B14F-4D97-AF65-F5344CB8AC3E}">
        <p14:creationId xmlns:p14="http://schemas.microsoft.com/office/powerpoint/2010/main" val="174344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Relative Measure of </a:t>
            </a:r>
            <a:r>
              <a:rPr lang="en-US" b="1" dirty="0" smtClean="0"/>
              <a:t>Dispersion</a:t>
            </a:r>
            <a:endParaRPr lang="en-US" dirty="0"/>
          </a:p>
        </p:txBody>
      </p:sp>
      <p:sp>
        <p:nvSpPr>
          <p:cNvPr id="3" name="Content Placeholder 2"/>
          <p:cNvSpPr>
            <a:spLocks noGrp="1"/>
          </p:cNvSpPr>
          <p:nvPr>
            <p:ph idx="1"/>
          </p:nvPr>
        </p:nvSpPr>
        <p:spPr/>
        <p:txBody>
          <a:bodyPr>
            <a:normAutofit fontScale="92500" lnSpcReduction="10000"/>
          </a:bodyPr>
          <a:lstStyle/>
          <a:p>
            <a:pPr fontAlgn="base"/>
            <a:r>
              <a:rPr lang="en-US" b="1" u="sng" dirty="0">
                <a:hlinkClick r:id="rId2"/>
              </a:rPr>
              <a:t>Coefficient of Range</a:t>
            </a:r>
            <a:r>
              <a:rPr lang="en-US" b="1" dirty="0"/>
              <a:t>:</a:t>
            </a:r>
            <a:r>
              <a:rPr lang="en-US" dirty="0"/>
              <a:t> It is defined as the ratio of the difference between the highest and lowest value in a data set to the sum of the highest and lowest value.</a:t>
            </a:r>
          </a:p>
          <a:p>
            <a:pPr fontAlgn="base"/>
            <a:r>
              <a:rPr lang="en-US" b="1" u="sng" dirty="0">
                <a:hlinkClick r:id="rId3"/>
              </a:rPr>
              <a:t>Coefficient of Variation</a:t>
            </a:r>
            <a:r>
              <a:rPr lang="en-US" b="1" dirty="0"/>
              <a:t>: </a:t>
            </a:r>
            <a:r>
              <a:rPr lang="en-US" dirty="0"/>
              <a:t>It is defined as the ratio of the standard deviation to the mean of the data set. We use percentages to express the coefficient of variation.</a:t>
            </a:r>
          </a:p>
          <a:p>
            <a:pPr fontAlgn="base"/>
            <a:r>
              <a:rPr lang="en-US" b="1" u="sng" dirty="0">
                <a:hlinkClick r:id="rId4"/>
              </a:rPr>
              <a:t>Coefficient of Mean Deviation</a:t>
            </a:r>
            <a:r>
              <a:rPr lang="en-US" b="1" dirty="0"/>
              <a:t>:</a:t>
            </a:r>
            <a:r>
              <a:rPr lang="en-US" dirty="0"/>
              <a:t> It is defined as the ratio of the mean deviation to the value of the central point of the data set.</a:t>
            </a:r>
          </a:p>
          <a:p>
            <a:pPr fontAlgn="base"/>
            <a:r>
              <a:rPr lang="en-US" b="1" u="sng" dirty="0">
                <a:hlinkClick r:id="rId5"/>
              </a:rPr>
              <a:t>Coefficient of Quartile Deviation</a:t>
            </a:r>
            <a:r>
              <a:rPr lang="en-US" b="1" dirty="0"/>
              <a:t>:</a:t>
            </a:r>
            <a:r>
              <a:rPr lang="en-US" dirty="0"/>
              <a:t> It is defined as the ratio of the difference between the third quartile and the first quartile to the sum of the third and first quartiles.</a:t>
            </a:r>
          </a:p>
          <a:p>
            <a:endParaRPr lang="en-US" dirty="0"/>
          </a:p>
        </p:txBody>
      </p:sp>
    </p:spTree>
    <p:extLst>
      <p:ext uri="{BB962C8B-B14F-4D97-AF65-F5344CB8AC3E}">
        <p14:creationId xmlns:p14="http://schemas.microsoft.com/office/powerpoint/2010/main" val="3316264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Range of Data </a:t>
            </a:r>
            <a:r>
              <a:rPr lang="en-US" b="1" dirty="0" smtClean="0"/>
              <a:t>Set</a:t>
            </a:r>
            <a:endParaRPr lang="en-US" dirty="0"/>
          </a:p>
        </p:txBody>
      </p:sp>
      <p:sp>
        <p:nvSpPr>
          <p:cNvPr id="4" name="Rectangle 1"/>
          <p:cNvSpPr>
            <a:spLocks noGrp="1" noChangeArrowheads="1"/>
          </p:cNvSpPr>
          <p:nvPr>
            <p:ph idx="1"/>
          </p:nvPr>
        </p:nvSpPr>
        <p:spPr bwMode="auto">
          <a:xfrm>
            <a:off x="6095966" y="4062511"/>
            <a:ext cx="65"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endParaRPr>
          </a:p>
        </p:txBody>
      </p:sp>
      <p:sp>
        <p:nvSpPr>
          <p:cNvPr id="5" name="Rectangle 4"/>
          <p:cNvSpPr/>
          <p:nvPr/>
        </p:nvSpPr>
        <p:spPr>
          <a:xfrm>
            <a:off x="1430914" y="2650742"/>
            <a:ext cx="6096001" cy="2585323"/>
          </a:xfrm>
          <a:prstGeom prst="rect">
            <a:avLst/>
          </a:prstGeom>
        </p:spPr>
        <p:txBody>
          <a:bodyPr>
            <a:spAutoFit/>
          </a:bodyPr>
          <a:lstStyle/>
          <a:p>
            <a:pPr lvl="0" algn="just" defTabSz="914400" eaLnBrk="0" fontAlgn="base" hangingPunct="0">
              <a:spcBef>
                <a:spcPct val="0"/>
              </a:spcBef>
              <a:spcAft>
                <a:spcPct val="0"/>
              </a:spcAft>
            </a:pPr>
            <a:r>
              <a:rPr lang="en-US" altLang="en-US" dirty="0">
                <a:solidFill>
                  <a:srgbClr val="273239"/>
                </a:solidFill>
                <a:latin typeface="Nunito"/>
              </a:rPr>
              <a:t>The range is the difference between the largest and the smallest values in the distribution.</a:t>
            </a:r>
            <a:endParaRPr lang="en-US" altLang="en-US" dirty="0"/>
          </a:p>
          <a:p>
            <a:pPr lvl="0" algn="just" defTabSz="914400" eaLnBrk="0" fontAlgn="base" hangingPunct="0">
              <a:spcBef>
                <a:spcPct val="0"/>
              </a:spcBef>
              <a:spcAft>
                <a:spcPct val="0"/>
              </a:spcAft>
            </a:pPr>
            <a:r>
              <a:rPr lang="en-US" altLang="en-US" dirty="0">
                <a:solidFill>
                  <a:srgbClr val="273239"/>
                </a:solidFill>
                <a:latin typeface="Nunito"/>
              </a:rPr>
              <a:t>Thus, it can be written </a:t>
            </a:r>
            <a:r>
              <a:rPr lang="en-US" altLang="en-US" dirty="0" smtClean="0">
                <a:solidFill>
                  <a:srgbClr val="273239"/>
                </a:solidFill>
                <a:latin typeface="Nunito"/>
              </a:rPr>
              <a:t>as</a:t>
            </a:r>
          </a:p>
          <a:p>
            <a:pPr lvl="0" algn="just" defTabSz="914400" eaLnBrk="0" fontAlgn="base" hangingPunct="0">
              <a:spcBef>
                <a:spcPct val="0"/>
              </a:spcBef>
              <a:spcAft>
                <a:spcPct val="0"/>
              </a:spcAft>
            </a:pPr>
            <a:endParaRPr lang="en-US" altLang="en-US" dirty="0"/>
          </a:p>
          <a:p>
            <a:pPr lvl="0" algn="just" defTabSz="914400" eaLnBrk="0" fontAlgn="base" hangingPunct="0">
              <a:spcBef>
                <a:spcPct val="0"/>
              </a:spcBef>
              <a:spcAft>
                <a:spcPct val="0"/>
              </a:spcAft>
            </a:pPr>
            <a:r>
              <a:rPr lang="en-US" altLang="en-US" b="1" dirty="0">
                <a:latin typeface="Nunito"/>
              </a:rPr>
              <a:t>R = L </a:t>
            </a:r>
            <a:r>
              <a:rPr lang="en-US" altLang="en-US" b="1" dirty="0" smtClean="0">
                <a:latin typeface="Nunito"/>
              </a:rPr>
              <a:t>– S</a:t>
            </a:r>
          </a:p>
          <a:p>
            <a:pPr lvl="0" algn="just" defTabSz="914400" eaLnBrk="0" fontAlgn="base" hangingPunct="0">
              <a:spcBef>
                <a:spcPct val="0"/>
              </a:spcBef>
              <a:spcAft>
                <a:spcPct val="0"/>
              </a:spcAft>
            </a:pPr>
            <a:endParaRPr lang="en-US" altLang="en-US" dirty="0"/>
          </a:p>
          <a:p>
            <a:pPr lvl="0" algn="just" defTabSz="914400" eaLnBrk="0" fontAlgn="base" hangingPunct="0">
              <a:spcBef>
                <a:spcPct val="0"/>
              </a:spcBef>
              <a:spcAft>
                <a:spcPct val="0"/>
              </a:spcAft>
            </a:pPr>
            <a:r>
              <a:rPr lang="en-US" altLang="en-US" dirty="0">
                <a:solidFill>
                  <a:srgbClr val="273239"/>
                </a:solidFill>
                <a:latin typeface="Nunito"/>
              </a:rPr>
              <a:t>where,</a:t>
            </a:r>
            <a:endParaRPr lang="en-US" altLang="en-US" dirty="0"/>
          </a:p>
          <a:p>
            <a:pPr lvl="0" algn="just" defTabSz="914400" eaLnBrk="0" fontAlgn="base" hangingPunct="0">
              <a:spcBef>
                <a:spcPct val="0"/>
              </a:spcBef>
              <a:spcAft>
                <a:spcPct val="0"/>
              </a:spcAft>
            </a:pPr>
            <a:r>
              <a:rPr lang="en-US" altLang="en-US" b="1" dirty="0">
                <a:solidFill>
                  <a:srgbClr val="273239"/>
                </a:solidFill>
                <a:latin typeface="Nunito"/>
              </a:rPr>
              <a:t>L</a:t>
            </a:r>
            <a:r>
              <a:rPr lang="en-US" altLang="en-US" dirty="0">
                <a:solidFill>
                  <a:srgbClr val="273239"/>
                </a:solidFill>
                <a:latin typeface="Nunito"/>
              </a:rPr>
              <a:t> is the largest value in the Distribution</a:t>
            </a:r>
            <a:endParaRPr lang="en-US" altLang="en-US" dirty="0"/>
          </a:p>
          <a:p>
            <a:pPr lvl="0" algn="just" defTabSz="914400" eaLnBrk="0" fontAlgn="base" hangingPunct="0">
              <a:spcBef>
                <a:spcPct val="0"/>
              </a:spcBef>
              <a:spcAft>
                <a:spcPct val="0"/>
              </a:spcAft>
            </a:pPr>
            <a:r>
              <a:rPr lang="en-US" altLang="en-US" b="1" dirty="0">
                <a:solidFill>
                  <a:srgbClr val="273239"/>
                </a:solidFill>
                <a:latin typeface="Nunito"/>
              </a:rPr>
              <a:t>S</a:t>
            </a:r>
            <a:r>
              <a:rPr lang="en-US" altLang="en-US" dirty="0">
                <a:solidFill>
                  <a:srgbClr val="273239"/>
                </a:solidFill>
                <a:latin typeface="Nunito"/>
              </a:rPr>
              <a:t> is the smallest value in the Distribution</a:t>
            </a:r>
            <a:endParaRPr lang="en-US" altLang="en-US" dirty="0"/>
          </a:p>
        </p:txBody>
      </p:sp>
    </p:spTree>
    <p:extLst>
      <p:ext uri="{BB962C8B-B14F-4D97-AF65-F5344CB8AC3E}">
        <p14:creationId xmlns:p14="http://schemas.microsoft.com/office/powerpoint/2010/main" val="31020460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135</TotalTime>
  <Words>2305</Words>
  <Application>Microsoft Office PowerPoint</Application>
  <PresentationFormat>Widescreen</PresentationFormat>
  <Paragraphs>284</Paragraphs>
  <Slides>75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Franklin Gothic Book</vt:lpstr>
      <vt:lpstr>Garamond</vt:lpstr>
      <vt:lpstr>Nunito</vt:lpstr>
      <vt:lpstr>Organic</vt:lpstr>
      <vt:lpstr>Measures of Dispersion </vt:lpstr>
      <vt:lpstr>Measures of Dispersion</vt:lpstr>
      <vt:lpstr>Measures of Dispersion</vt:lpstr>
      <vt:lpstr>Common measures of dispersion </vt:lpstr>
      <vt:lpstr>Measures of dispersion</vt:lpstr>
      <vt:lpstr>Absolute Measure of Dispersion</vt:lpstr>
      <vt:lpstr>Absolute Measure of Dispersion</vt:lpstr>
      <vt:lpstr>Relative Measure of Dispersion</vt:lpstr>
      <vt:lpstr>Range of Data Set</vt:lpstr>
      <vt:lpstr>Examples on Range</vt:lpstr>
      <vt:lpstr>Grouped Data Example 1</vt:lpstr>
      <vt:lpstr>Grouped Data Example 2</vt:lpstr>
      <vt:lpstr>Inter Quartile Range</vt:lpstr>
      <vt:lpstr>Inter Quartile Range</vt:lpstr>
      <vt:lpstr>Quartiles</vt:lpstr>
      <vt:lpstr>Formula of IQR</vt:lpstr>
      <vt:lpstr>How to Calculate the Interquartile Range</vt:lpstr>
      <vt:lpstr>Example</vt:lpstr>
      <vt:lpstr>Example</vt:lpstr>
      <vt:lpstr>Answer</vt:lpstr>
      <vt:lpstr>Understanding Semi Interquartile Range (SIQR)</vt:lpstr>
      <vt:lpstr>How to Find Semi Interquartile Range</vt:lpstr>
      <vt:lpstr>Interquartile Range Median (IQR Median)</vt:lpstr>
      <vt:lpstr>Relationship between Median and IQR</vt:lpstr>
      <vt:lpstr>Solved Examples on IQR</vt:lpstr>
      <vt:lpstr>Solution</vt:lpstr>
      <vt:lpstr>Practice Questions IQR</vt:lpstr>
      <vt:lpstr>Mean Deviation</vt:lpstr>
      <vt:lpstr>Example of Mean Deviation</vt:lpstr>
      <vt:lpstr>Next Step</vt:lpstr>
      <vt:lpstr>The above table can be depicted on a number line</vt:lpstr>
      <vt:lpstr>Final Step</vt:lpstr>
      <vt:lpstr>Key Concepts of Mean Deviation</vt:lpstr>
      <vt:lpstr>Key Concepts of Mean Deviation</vt:lpstr>
      <vt:lpstr>Key Concepts of Mean Deviation</vt:lpstr>
      <vt:lpstr>Mean Deviation Formula for Ungrouped Data</vt:lpstr>
      <vt:lpstr>Formula used to calculate the mean deviation about the mean of the data</vt:lpstr>
      <vt:lpstr>Mean Deviation about Median</vt:lpstr>
      <vt:lpstr>How to Calculate Mean Deviation?</vt:lpstr>
      <vt:lpstr>Find the mean deviation of the given data about their mean, {4, 6, 7, 3, 5, 5}.</vt:lpstr>
      <vt:lpstr>Step 3</vt:lpstr>
      <vt:lpstr>Mean Deviation vs Standard Deviation</vt:lpstr>
      <vt:lpstr>Practice Questions</vt:lpstr>
      <vt:lpstr>Variance and Standard Deviation</vt:lpstr>
      <vt:lpstr>Variance and Standard Deviation</vt:lpstr>
      <vt:lpstr>Variance</vt:lpstr>
      <vt:lpstr>Variance Formula</vt:lpstr>
      <vt:lpstr>Formula for Population Variance</vt:lpstr>
      <vt:lpstr>Formula for Sample Variance</vt:lpstr>
      <vt:lpstr>Standard Deviation</vt:lpstr>
      <vt:lpstr>Properties of Standard Deviation</vt:lpstr>
      <vt:lpstr>Standard Deviation Formula</vt:lpstr>
      <vt:lpstr>Formula for Population Standard Deviation</vt:lpstr>
      <vt:lpstr>Formula for Sample Standard Deviation</vt:lpstr>
      <vt:lpstr>Relation between Standard Deviation and Variance</vt:lpstr>
      <vt:lpstr>Relationship between Variance and Standard Deviation</vt:lpstr>
      <vt:lpstr>Variance vs Standard deviation</vt:lpstr>
      <vt:lpstr>Change of Origin and Scale</vt:lpstr>
      <vt:lpstr>Change of Origin</vt:lpstr>
      <vt:lpstr>Mathematical Representation</vt:lpstr>
      <vt:lpstr>Interpretation</vt:lpstr>
      <vt:lpstr>Effect on Statistical Measures</vt:lpstr>
      <vt:lpstr>Example</vt:lpstr>
      <vt:lpstr>Change of Scale</vt:lpstr>
      <vt:lpstr>Interpretation</vt:lpstr>
      <vt:lpstr>Effect on Statistical Measures</vt:lpstr>
      <vt:lpstr>Example</vt:lpstr>
      <vt:lpstr>Change of Origin and Scale Together</vt:lpstr>
      <vt:lpstr>Key Takeaway Slide</vt:lpstr>
      <vt:lpstr>Coefficient of Variation</vt:lpstr>
      <vt:lpstr>Coefficient of Variation Formula</vt:lpstr>
      <vt:lpstr>PowerPoint Presentation</vt:lpstr>
      <vt:lpstr>Key Properties of Variance</vt:lpstr>
      <vt:lpstr>6 Important Properties of Standard Deviation</vt:lpstr>
      <vt:lpstr>Key Properties of Standardized variables</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Measures of Dispersion</dc:title>
  <dc:creator>Moorche</dc:creator>
  <cp:lastModifiedBy>Moorche</cp:lastModifiedBy>
  <cp:revision>7</cp:revision>
  <dcterms:created xsi:type="dcterms:W3CDTF">2026-01-04T15:45:17Z</dcterms:created>
  <dcterms:modified xsi:type="dcterms:W3CDTF">2026-01-08T08:00:04Z</dcterms:modified>
</cp:coreProperties>
</file>