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97" r:id="rId6"/>
    <p:sldId id="298" r:id="rId7"/>
    <p:sldId id="299" r:id="rId8"/>
    <p:sldId id="300" r:id="rId9"/>
    <p:sldId id="301" r:id="rId10"/>
    <p:sldId id="283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/>
              <a:t>Endocrine System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BS-PSY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Endocrine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Endocrine system:  </a:t>
            </a:r>
            <a:r>
              <a:rPr lang="en-US" dirty="0"/>
              <a:t>A chemical communication network that sends messages throughout the body via the bloodstream (Feldman, 2011</a:t>
            </a:r>
            <a:r>
              <a:rPr lang="en-US" dirty="0" smtClean="0"/>
              <a:t>)</a:t>
            </a:r>
          </a:p>
          <a:p>
            <a:r>
              <a:rPr lang="en-US" dirty="0"/>
              <a:t>The </a:t>
            </a:r>
            <a:r>
              <a:rPr lang="en-US" b="1" i="1" dirty="0"/>
              <a:t>endocrine system</a:t>
            </a:r>
            <a:r>
              <a:rPr lang="en-US" i="1" dirty="0"/>
              <a:t> </a:t>
            </a:r>
            <a:r>
              <a:rPr lang="en-US" dirty="0"/>
              <a:t>consists of glands that secrete chemicals into the bloodstream that help control bodily functioning (</a:t>
            </a:r>
            <a:r>
              <a:rPr lang="en-US" dirty="0" err="1"/>
              <a:t>Weiten</a:t>
            </a:r>
            <a:r>
              <a:rPr lang="en-US" dirty="0"/>
              <a:t>, 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7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messengers in this communication network are called </a:t>
            </a:r>
            <a:r>
              <a:rPr lang="en-US" b="1" i="1" dirty="0" smtClean="0"/>
              <a:t>hormones</a:t>
            </a:r>
            <a:endParaRPr lang="en-US" b="1" i="1" dirty="0"/>
          </a:p>
          <a:p>
            <a:r>
              <a:rPr lang="en-US" dirty="0" smtClean="0"/>
              <a:t>Chemicals </a:t>
            </a:r>
            <a:r>
              <a:rPr lang="en-US" dirty="0"/>
              <a:t>that circulate through the blood and regulate the functioning or growth of the body</a:t>
            </a:r>
            <a:r>
              <a:rPr lang="en-US" dirty="0" smtClean="0"/>
              <a:t>.</a:t>
            </a:r>
          </a:p>
          <a:p>
            <a:r>
              <a:rPr lang="en-US" dirty="0"/>
              <a:t>As chemical messengers, </a:t>
            </a:r>
            <a:r>
              <a:rPr lang="en-US" b="1" dirty="0"/>
              <a:t>hormones are like neurotransmitters</a:t>
            </a:r>
            <a:r>
              <a:rPr lang="en-US" dirty="0"/>
              <a:t>, although their speed and mode of transmission are </a:t>
            </a:r>
            <a:r>
              <a:rPr lang="en-US" b="1" i="1" dirty="0"/>
              <a:t>quite different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7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messages move through neurons in specific lines (like a signal carried by wires strung along telephone poles), whereas hormones travel throughout the body, similar to the way radio waves are transmitted</a:t>
            </a:r>
          </a:p>
          <a:p>
            <a:r>
              <a:rPr lang="en-US" dirty="0"/>
              <a:t>A key component of the endocrine system is the tiny </a:t>
            </a:r>
            <a:r>
              <a:rPr lang="en-US" b="1" dirty="0"/>
              <a:t>pituitary gland , </a:t>
            </a:r>
            <a:r>
              <a:rPr lang="en-US" dirty="0"/>
              <a:t>which is found near and regulated by the hypothalamus.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0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Pituitary gland</a:t>
            </a:r>
            <a:r>
              <a:rPr lang="en-US" dirty="0"/>
              <a:t> is the major component of the endocrine system, or “master gland,” which secretes hormones that control growth and other parts of the endocrine system. It has two basic lobes: </a:t>
            </a:r>
          </a:p>
          <a:p>
            <a:pPr lvl="0"/>
            <a:r>
              <a:rPr lang="en-US" b="1" dirty="0"/>
              <a:t>Anterior lobe</a:t>
            </a:r>
            <a:r>
              <a:rPr lang="en-US" dirty="0"/>
              <a:t>:  it regulates body growth and also affects motivation and emotions</a:t>
            </a:r>
          </a:p>
          <a:p>
            <a:pPr lvl="0"/>
            <a:r>
              <a:rPr lang="en-US" b="1" dirty="0"/>
              <a:t>Posterior lobe:</a:t>
            </a:r>
            <a:r>
              <a:rPr lang="en-US" dirty="0"/>
              <a:t> it affects thirst, sexual behavior, and perhaps paternal and maternal behavior.</a:t>
            </a:r>
          </a:p>
        </p:txBody>
      </p:sp>
    </p:spTree>
    <p:extLst>
      <p:ext uri="{BB962C8B-B14F-4D97-AF65-F5344CB8AC3E}">
        <p14:creationId xmlns:p14="http://schemas.microsoft.com/office/powerpoint/2010/main" val="89027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Hormones secreted by the pituitary gland control growth. Extremely short people and unusually tall ones usually have pituitary gland abnormalities. </a:t>
            </a:r>
          </a:p>
          <a:p>
            <a:r>
              <a:rPr lang="en-US" dirty="0"/>
              <a:t>hormone oxytocin is at the root of many of life’s satisfactions and </a:t>
            </a:r>
            <a:r>
              <a:rPr lang="en-US" dirty="0" smtClean="0"/>
              <a:t>pleasures</a:t>
            </a:r>
          </a:p>
          <a:p>
            <a:r>
              <a:rPr lang="en-US" dirty="0"/>
              <a:t>oxytocin is related to the development of </a:t>
            </a:r>
            <a:r>
              <a:rPr lang="en-US" b="1" dirty="0"/>
              <a:t>trust</a:t>
            </a:r>
            <a:r>
              <a:rPr lang="en-US" dirty="0"/>
              <a:t> in others, helping to grease the wheels of effective social interaction.</a:t>
            </a:r>
          </a:p>
        </p:txBody>
      </p:sp>
    </p:spTree>
    <p:extLst>
      <p:ext uri="{BB962C8B-B14F-4D97-AF65-F5344CB8AC3E}">
        <p14:creationId xmlns:p14="http://schemas.microsoft.com/office/powerpoint/2010/main" val="353265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Thyroid gland:</a:t>
            </a:r>
            <a:r>
              <a:rPr lang="en-US" dirty="0"/>
              <a:t> Endocrine gland located below the voice box; it produces the hormone thyroxin.</a:t>
            </a:r>
          </a:p>
          <a:p>
            <a:pPr lvl="0"/>
            <a:r>
              <a:rPr lang="en-US" b="1" i="1" dirty="0" err="1"/>
              <a:t>Parathyroids</a:t>
            </a:r>
            <a:r>
              <a:rPr lang="en-US" b="1" i="1" dirty="0"/>
              <a:t>:</a:t>
            </a:r>
            <a:r>
              <a:rPr lang="en-US" dirty="0"/>
              <a:t> Four tiny glands embedded in the thyroid; they secrete </a:t>
            </a:r>
            <a:r>
              <a:rPr lang="en-US" dirty="0" err="1"/>
              <a:t>parathormone</a:t>
            </a:r>
            <a:r>
              <a:rPr lang="en-US" dirty="0"/>
              <a:t>.</a:t>
            </a:r>
          </a:p>
          <a:p>
            <a:pPr lvl="0"/>
            <a:r>
              <a:rPr lang="en-US" b="1" i="1" dirty="0"/>
              <a:t>Pineal gland:</a:t>
            </a:r>
            <a:r>
              <a:rPr lang="en-US" dirty="0"/>
              <a:t> A gland located roughly in the center of the brain that appears to regulate activity levels over the course of a day.</a:t>
            </a:r>
          </a:p>
        </p:txBody>
      </p:sp>
    </p:spTree>
    <p:extLst>
      <p:ext uri="{BB962C8B-B14F-4D97-AF65-F5344CB8AC3E}">
        <p14:creationId xmlns:p14="http://schemas.microsoft.com/office/powerpoint/2010/main" val="49620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Pancreas:</a:t>
            </a:r>
            <a:r>
              <a:rPr lang="en-US" dirty="0"/>
              <a:t> Organ lying between the stomach and small intestine; it secretes insulin and glucagon to regulate blood-sugar levels. </a:t>
            </a:r>
          </a:p>
          <a:p>
            <a:pPr lvl="0"/>
            <a:r>
              <a:rPr lang="en-US" b="1" i="1" dirty="0"/>
              <a:t>Gonads:</a:t>
            </a:r>
            <a:r>
              <a:rPr lang="en-US" dirty="0"/>
              <a:t> The reproductive glands- testes in males and ovaries in females.</a:t>
            </a:r>
          </a:p>
          <a:p>
            <a:pPr lvl="0"/>
            <a:r>
              <a:rPr lang="en-US" b="1" dirty="0"/>
              <a:t>Ovaries: </a:t>
            </a:r>
            <a:r>
              <a:rPr lang="en-US" dirty="0"/>
              <a:t>Produce estrogens such as</a:t>
            </a:r>
            <a:r>
              <a:rPr lang="en-US" b="1" dirty="0"/>
              <a:t> </a:t>
            </a:r>
            <a:r>
              <a:rPr lang="en-US" dirty="0"/>
              <a:t>progesterone, which control reproduction in females.</a:t>
            </a:r>
          </a:p>
          <a:p>
            <a:pPr lvl="0"/>
            <a:r>
              <a:rPr lang="en-US" b="1" dirty="0"/>
              <a:t>Testes: </a:t>
            </a:r>
            <a:r>
              <a:rPr lang="en-US" dirty="0"/>
              <a:t>Produce androgens, such as</a:t>
            </a:r>
            <a:r>
              <a:rPr lang="en-US" b="1" dirty="0"/>
              <a:t> </a:t>
            </a:r>
            <a:r>
              <a:rPr lang="en-US" dirty="0"/>
              <a:t>testosterone, which control</a:t>
            </a:r>
            <a:r>
              <a:rPr lang="en-US" b="1" dirty="0"/>
              <a:t> </a:t>
            </a:r>
            <a:r>
              <a:rPr lang="en-US" dirty="0"/>
              <a:t>reproduction in males</a:t>
            </a:r>
          </a:p>
        </p:txBody>
      </p:sp>
    </p:spTree>
    <p:extLst>
      <p:ext uri="{BB962C8B-B14F-4D97-AF65-F5344CB8AC3E}">
        <p14:creationId xmlns:p14="http://schemas.microsoft.com/office/powerpoint/2010/main" val="6366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Adrenal glands:</a:t>
            </a:r>
            <a:r>
              <a:rPr lang="en-US" dirty="0"/>
              <a:t> Two endocrine glands located just above the kidneys.</a:t>
            </a:r>
          </a:p>
          <a:p>
            <a:r>
              <a:rPr lang="en-US" dirty="0"/>
              <a:t>There are two sub regions of adrenal glands</a:t>
            </a:r>
          </a:p>
          <a:p>
            <a:pPr lvl="0"/>
            <a:r>
              <a:rPr lang="en-US" b="1" dirty="0"/>
              <a:t>Adrenal cortex: </a:t>
            </a:r>
            <a:r>
              <a:rPr lang="en-US" dirty="0"/>
              <a:t>outer covering of the two adrenal glands; the adrenal cortex releases hormones important for dealing with stress.</a:t>
            </a:r>
          </a:p>
          <a:p>
            <a:pPr lvl="0"/>
            <a:r>
              <a:rPr lang="en-US" b="1" dirty="0"/>
              <a:t>Adrenal medulla: </a:t>
            </a:r>
            <a:r>
              <a:rPr lang="en-US" dirty="0"/>
              <a:t>Inner core of the adrenal glands that also releases hormones to deal with stress.</a:t>
            </a:r>
          </a:p>
        </p:txBody>
      </p:sp>
    </p:spTree>
    <p:extLst>
      <p:ext uri="{BB962C8B-B14F-4D97-AF65-F5344CB8AC3E}">
        <p14:creationId xmlns:p14="http://schemas.microsoft.com/office/powerpoint/2010/main" val="2903443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889</TotalTime>
  <Words>463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Endocrine System</vt:lpstr>
      <vt:lpstr>Endocrine System</vt:lpstr>
      <vt:lpstr>Hormones</vt:lpstr>
      <vt:lpstr>Hormones</vt:lpstr>
      <vt:lpstr>Glands</vt:lpstr>
      <vt:lpstr>Glands</vt:lpstr>
      <vt:lpstr>Glands</vt:lpstr>
      <vt:lpstr>Glands</vt:lpstr>
      <vt:lpstr>Glands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26</cp:revision>
  <dcterms:created xsi:type="dcterms:W3CDTF">2025-12-02T09:03:41Z</dcterms:created>
  <dcterms:modified xsi:type="dcterms:W3CDTF">2025-12-15T11:35:02Z</dcterms:modified>
</cp:coreProperties>
</file>