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6" r:id="rId13"/>
    <p:sldId id="272" r:id="rId14"/>
    <p:sldId id="265" r:id="rId15"/>
    <p:sldId id="273" r:id="rId16"/>
    <p:sldId id="267" r:id="rId17"/>
    <p:sldId id="277" r:id="rId18"/>
    <p:sldId id="269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1407381"/>
            <a:ext cx="766762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1041621"/>
            <a:ext cx="11203387" cy="532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2"/>
            <a:ext cx="11259047" cy="5370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Left Circumflex Artery (LCX)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in the </a:t>
            </a:r>
            <a:r>
              <a:rPr lang="en-US" b="1" dirty="0"/>
              <a:t>left atrioventricular sulcus</a:t>
            </a:r>
            <a:endParaRPr lang="en-US" dirty="0"/>
          </a:p>
          <a:p>
            <a:r>
              <a:rPr lang="en-US" b="1" dirty="0"/>
              <a:t>Branches:</a:t>
            </a:r>
            <a:endParaRPr lang="en-US" dirty="0"/>
          </a:p>
          <a:p>
            <a:pPr lvl="1"/>
            <a:r>
              <a:rPr lang="en-US" dirty="0"/>
              <a:t>Atrial branches</a:t>
            </a:r>
          </a:p>
          <a:p>
            <a:pPr lvl="1"/>
            <a:r>
              <a:rPr lang="en-US" dirty="0"/>
              <a:t>Obtuse marginal artery</a:t>
            </a:r>
          </a:p>
          <a:p>
            <a:pPr lvl="1"/>
            <a:r>
              <a:rPr lang="en-US" dirty="0"/>
              <a:t>Posterior marginal artery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7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2"/>
            <a:ext cx="11259047" cy="5370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 Anterior Interventricular Artery (LAD)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b="1" dirty="0"/>
              <a:t>Left Anterior Descending artery</a:t>
            </a:r>
            <a:endParaRPr lang="en-US" dirty="0"/>
          </a:p>
          <a:p>
            <a:r>
              <a:rPr lang="en-US" b="1" dirty="0"/>
              <a:t>Branches:</a:t>
            </a:r>
            <a:endParaRPr lang="en-US" dirty="0"/>
          </a:p>
          <a:p>
            <a:pPr lvl="1"/>
            <a:r>
              <a:rPr lang="en-US" dirty="0"/>
              <a:t>Anterior diagonal artery</a:t>
            </a:r>
          </a:p>
          <a:p>
            <a:pPr lvl="1"/>
            <a:r>
              <a:rPr lang="en-US" dirty="0"/>
              <a:t>Septal branches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2"/>
            <a:ext cx="11259047" cy="5370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Drainage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A. Coronary Sinus</a:t>
            </a:r>
          </a:p>
          <a:p>
            <a:r>
              <a:rPr lang="en-US" dirty="0"/>
              <a:t>Largest vein of the heart</a:t>
            </a:r>
          </a:p>
          <a:p>
            <a:r>
              <a:rPr lang="en-US" dirty="0"/>
              <a:t>Drains directly into the </a:t>
            </a:r>
            <a:r>
              <a:rPr lang="en-US" b="1" dirty="0"/>
              <a:t>right atrium</a:t>
            </a:r>
            <a:endParaRPr lang="en-US" dirty="0"/>
          </a:p>
          <a:p>
            <a:r>
              <a:rPr lang="en-US" b="1" dirty="0"/>
              <a:t>B. Great Cardiac Vein</a:t>
            </a:r>
          </a:p>
          <a:p>
            <a:r>
              <a:rPr lang="en-US" dirty="0"/>
              <a:t>Follows the </a:t>
            </a:r>
            <a:r>
              <a:rPr lang="en-US" b="1" dirty="0"/>
              <a:t>anterior interventricular artery</a:t>
            </a:r>
            <a:endParaRPr lang="en-US" dirty="0"/>
          </a:p>
          <a:p>
            <a:r>
              <a:rPr lang="en-US" dirty="0"/>
              <a:t>Drains into the </a:t>
            </a:r>
            <a:r>
              <a:rPr lang="en-US" b="1" dirty="0"/>
              <a:t>coronary sinus</a:t>
            </a:r>
            <a:endParaRPr lang="en-US" dirty="0"/>
          </a:p>
          <a:p>
            <a:r>
              <a:rPr lang="en-US" b="1" dirty="0"/>
              <a:t>C. Middle Cardiac Vein</a:t>
            </a:r>
          </a:p>
          <a:p>
            <a:r>
              <a:rPr lang="en-US" dirty="0"/>
              <a:t>Follows the </a:t>
            </a:r>
            <a:r>
              <a:rPr lang="en-US" b="1" dirty="0"/>
              <a:t>posterior interventricular artery</a:t>
            </a:r>
            <a:endParaRPr lang="en-US" dirty="0"/>
          </a:p>
          <a:p>
            <a:r>
              <a:rPr lang="en-US" dirty="0"/>
              <a:t>Drains into the </a:t>
            </a:r>
            <a:r>
              <a:rPr lang="en-US" b="1" dirty="0"/>
              <a:t>coronary sinus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9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65" y="982132"/>
            <a:ext cx="11171583" cy="5299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6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Cardiac Veins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Oblique </a:t>
            </a:r>
            <a:r>
              <a:rPr lang="en-US" dirty="0"/>
              <a:t>vein of left atrium → coronary sinus</a:t>
            </a:r>
          </a:p>
          <a:p>
            <a:r>
              <a:rPr lang="en-US" dirty="0"/>
              <a:t>Left posterior ventricular vein → coronary sinus</a:t>
            </a:r>
          </a:p>
          <a:p>
            <a:r>
              <a:rPr lang="en-US" dirty="0"/>
              <a:t>Left marginal vein → coronary sinus</a:t>
            </a:r>
          </a:p>
          <a:p>
            <a:r>
              <a:rPr lang="en-US" dirty="0"/>
              <a:t>Anterior cardiac veins → drain </a:t>
            </a:r>
            <a:r>
              <a:rPr lang="en-US" b="1" dirty="0"/>
              <a:t>directly into right atrium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65" y="982132"/>
            <a:ext cx="11171583" cy="5299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Atrial supply of the heart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Right coronary artery(RCA).</a:t>
            </a:r>
          </a:p>
          <a:p>
            <a:r>
              <a:rPr lang="en-US" b="1" dirty="0" smtClean="0"/>
              <a:t>Left coronary artery(LCA).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0"/>
            <a:ext cx="11203387" cy="584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1"/>
            <a:ext cx="11227242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88881"/>
            <a:ext cx="11155679" cy="582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Coronary Artery (RCA)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Originates </a:t>
            </a:r>
            <a:r>
              <a:rPr lang="en-US" dirty="0"/>
              <a:t>from the </a:t>
            </a:r>
            <a:r>
              <a:rPr lang="en-US" b="1" dirty="0"/>
              <a:t>right aortic sinus (of Valsalva)</a:t>
            </a:r>
            <a:r>
              <a:rPr lang="en-US" dirty="0"/>
              <a:t> of the ascending aorta</a:t>
            </a:r>
          </a:p>
          <a:p>
            <a:r>
              <a:rPr lang="en-US" dirty="0"/>
              <a:t>Runs in the </a:t>
            </a:r>
            <a:r>
              <a:rPr lang="en-US" b="1" dirty="0"/>
              <a:t>right atrioventricular (coronary) sulcus</a:t>
            </a:r>
            <a:endParaRPr lang="en-US" dirty="0"/>
          </a:p>
          <a:p>
            <a:r>
              <a:rPr lang="en-US" dirty="0"/>
              <a:t>Blood supply of the heart is usually </a:t>
            </a:r>
            <a:r>
              <a:rPr lang="en-US" b="1" dirty="0"/>
              <a:t>right-side dominant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88881"/>
            <a:ext cx="11155679" cy="582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4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1041621"/>
            <a:ext cx="11203387" cy="532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Conus </a:t>
            </a:r>
            <a:r>
              <a:rPr lang="en-US" dirty="0"/>
              <a:t>artery</a:t>
            </a:r>
          </a:p>
          <a:p>
            <a:r>
              <a:rPr lang="en-US" dirty="0"/>
              <a:t>SA nodal artery</a:t>
            </a:r>
          </a:p>
          <a:p>
            <a:r>
              <a:rPr lang="en-US" dirty="0"/>
              <a:t>Atrial branches</a:t>
            </a:r>
          </a:p>
          <a:p>
            <a:r>
              <a:rPr lang="en-US" dirty="0"/>
              <a:t>Right ventricular branches</a:t>
            </a:r>
          </a:p>
          <a:p>
            <a:r>
              <a:rPr lang="en-US" dirty="0"/>
              <a:t>Posterior interventricular artery</a:t>
            </a:r>
          </a:p>
          <a:p>
            <a:r>
              <a:rPr lang="en-US" dirty="0"/>
              <a:t>AV nodal artery</a:t>
            </a:r>
          </a:p>
          <a:p>
            <a:r>
              <a:rPr lang="en-US" dirty="0"/>
              <a:t>Septal branches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17953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Main Coronary Artery (LMCA)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Originates </a:t>
            </a:r>
            <a:r>
              <a:rPr lang="en-US" dirty="0"/>
              <a:t>from the </a:t>
            </a:r>
            <a:r>
              <a:rPr lang="en-US" b="1" dirty="0"/>
              <a:t>left aortic sinus (of Valsalva)</a:t>
            </a:r>
            <a:r>
              <a:rPr lang="en-US" dirty="0"/>
              <a:t> of the ascending aorta</a:t>
            </a:r>
          </a:p>
          <a:p>
            <a:r>
              <a:rPr lang="en-US" dirty="0"/>
              <a:t>Supplies the </a:t>
            </a:r>
            <a:r>
              <a:rPr lang="en-US" b="1" dirty="0"/>
              <a:t>major portion of the </a:t>
            </a:r>
            <a:r>
              <a:rPr lang="en-US" b="1" dirty="0" smtClean="0"/>
              <a:t>heart</a:t>
            </a:r>
          </a:p>
          <a:p>
            <a:r>
              <a:rPr lang="en-US" dirty="0"/>
              <a:t>Divides into two main branches</a:t>
            </a:r>
            <a:r>
              <a:rPr lang="en-US" dirty="0" smtClean="0"/>
              <a:t>:</a:t>
            </a:r>
          </a:p>
          <a:p>
            <a:r>
              <a:rPr lang="en-US" b="1" dirty="0"/>
              <a:t>1. Left Circumflex Artery (LCX</a:t>
            </a:r>
            <a:r>
              <a:rPr lang="en-US" b="1" dirty="0" smtClean="0"/>
              <a:t>)</a:t>
            </a:r>
          </a:p>
          <a:p>
            <a:r>
              <a:rPr lang="en-US" b="1" dirty="0"/>
              <a:t>2. Anterior Interventricular Artery (LAD)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488880"/>
            <a:ext cx="76676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35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258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BASIC MEDICAL SCIENCE </vt:lpstr>
      <vt:lpstr>Atrial supply of the heart </vt:lpstr>
      <vt:lpstr>PowerPoint Presentation</vt:lpstr>
      <vt:lpstr>Right Coronary Artery (RCA)</vt:lpstr>
      <vt:lpstr>PowerPoint Presentation</vt:lpstr>
      <vt:lpstr>PowerPoint Presentation</vt:lpstr>
      <vt:lpstr>Branches:</vt:lpstr>
      <vt:lpstr>PowerPoint Presentation</vt:lpstr>
      <vt:lpstr>Left Main Coronary Artery (LMCA)</vt:lpstr>
      <vt:lpstr>PowerPoint Presentation</vt:lpstr>
      <vt:lpstr>PowerPoint Presentation</vt:lpstr>
      <vt:lpstr>1. Left Circumflex Artery (LCX)</vt:lpstr>
      <vt:lpstr>PowerPoint Presentation</vt:lpstr>
      <vt:lpstr>2. Anterior Interventricular Artery (LAD)</vt:lpstr>
      <vt:lpstr>PowerPoint Presentation</vt:lpstr>
      <vt:lpstr>Venous Drainage of the Heart</vt:lpstr>
      <vt:lpstr>PowerPoint Presentation</vt:lpstr>
      <vt:lpstr>Other Cardiac Veins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7</cp:revision>
  <dcterms:created xsi:type="dcterms:W3CDTF">2026-01-07T15:54:37Z</dcterms:created>
  <dcterms:modified xsi:type="dcterms:W3CDTF">2026-01-07T16:55:31Z</dcterms:modified>
</cp:coreProperties>
</file>