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6" r:id="rId9"/>
    <p:sldId id="263" r:id="rId10"/>
    <p:sldId id="264" r:id="rId11"/>
    <p:sldId id="265" r:id="rId12"/>
    <p:sldId id="270" r:id="rId13"/>
    <p:sldId id="262" r:id="rId14"/>
    <p:sldId id="267" r:id="rId15"/>
    <p:sldId id="268" r:id="rId16"/>
    <p:sldId id="269" r:id="rId17"/>
    <p:sldId id="271" r:id="rId18"/>
    <p:sldId id="277" r:id="rId19"/>
    <p:sldId id="272" r:id="rId20"/>
    <p:sldId id="278" r:id="rId21"/>
    <p:sldId id="274" r:id="rId22"/>
    <p:sldId id="279" r:id="rId23"/>
    <p:sldId id="275" r:id="rId24"/>
    <p:sldId id="276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HUMAN 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RIT,MLT,OTT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 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638" y="1381981"/>
            <a:ext cx="636893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28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271" y="492982"/>
            <a:ext cx="636893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737" y="492982"/>
            <a:ext cx="11131825" cy="580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61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271" y="492982"/>
            <a:ext cx="636893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Diencephalon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Includes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Thalamus</a:t>
            </a:r>
          </a:p>
          <a:p>
            <a:pPr lvl="1"/>
            <a:r>
              <a:rPr lang="en-US" dirty="0"/>
              <a:t>Hypothalamus</a:t>
            </a:r>
          </a:p>
          <a:p>
            <a:r>
              <a:rPr lang="en-US" b="1" dirty="0"/>
              <a:t>Thalamus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Relay station for sensory impulses</a:t>
            </a:r>
          </a:p>
          <a:p>
            <a:r>
              <a:rPr lang="en-US" b="1" dirty="0"/>
              <a:t>Hypothalamus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Controls temperature</a:t>
            </a:r>
          </a:p>
          <a:p>
            <a:pPr lvl="1"/>
            <a:r>
              <a:rPr lang="en-US" dirty="0"/>
              <a:t>Hunger and thirst</a:t>
            </a:r>
          </a:p>
          <a:p>
            <a:pPr lvl="1"/>
            <a:r>
              <a:rPr lang="en-US" dirty="0"/>
              <a:t>Emotional behavior</a:t>
            </a:r>
          </a:p>
          <a:p>
            <a:pPr lvl="1"/>
            <a:r>
              <a:rPr lang="en-US" dirty="0"/>
              <a:t>Autonomic nervous system</a:t>
            </a:r>
          </a:p>
        </p:txBody>
      </p:sp>
    </p:spTree>
    <p:extLst>
      <p:ext uri="{BB962C8B-B14F-4D97-AF65-F5344CB8AC3E}">
        <p14:creationId xmlns:p14="http://schemas.microsoft.com/office/powerpoint/2010/main" val="3702671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271" y="492982"/>
            <a:ext cx="636893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9127" y="982132"/>
            <a:ext cx="11251095" cy="53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26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271" y="492982"/>
            <a:ext cx="636893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Midbrain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Connects </a:t>
            </a:r>
            <a:r>
              <a:rPr lang="en-US" dirty="0"/>
              <a:t>forebrain and hindbrain</a:t>
            </a:r>
          </a:p>
          <a:p>
            <a:r>
              <a:rPr lang="en-US" dirty="0"/>
              <a:t>Acts as a </a:t>
            </a:r>
            <a:r>
              <a:rPr lang="en-US" b="1" dirty="0"/>
              <a:t>pathway for nerve impulses</a:t>
            </a:r>
            <a:endParaRPr lang="en-US" dirty="0"/>
          </a:p>
          <a:p>
            <a:r>
              <a:rPr lang="en-US" dirty="0"/>
              <a:t>Functions:</a:t>
            </a:r>
          </a:p>
          <a:p>
            <a:pPr lvl="1"/>
            <a:r>
              <a:rPr lang="en-US" dirty="0"/>
              <a:t>Visual reflexes</a:t>
            </a:r>
          </a:p>
          <a:p>
            <a:pPr lvl="1"/>
            <a:r>
              <a:rPr lang="en-US" dirty="0"/>
              <a:t>Auditory reflexes</a:t>
            </a:r>
          </a:p>
          <a:p>
            <a:pPr lvl="1"/>
            <a:r>
              <a:rPr lang="en-US" dirty="0"/>
              <a:t>Motor coordination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080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271" y="492982"/>
            <a:ext cx="636893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82132"/>
            <a:ext cx="11211340" cy="540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73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271" y="492982"/>
            <a:ext cx="636893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Hindbrain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Includes:</a:t>
            </a:r>
          </a:p>
          <a:p>
            <a:r>
              <a:rPr lang="pt-BR" b="1" dirty="0"/>
              <a:t>Cerebellum</a:t>
            </a:r>
            <a:endParaRPr lang="pt-BR" dirty="0"/>
          </a:p>
          <a:p>
            <a:r>
              <a:rPr lang="pt-BR" b="1" dirty="0"/>
              <a:t>Pons</a:t>
            </a:r>
            <a:endParaRPr lang="pt-BR" dirty="0"/>
          </a:p>
          <a:p>
            <a:r>
              <a:rPr lang="pt-BR" b="1" dirty="0"/>
              <a:t>Medulla oblongata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0618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271" y="492982"/>
            <a:ext cx="636893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8397" y="982132"/>
            <a:ext cx="11100020" cy="53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79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271" y="492982"/>
            <a:ext cx="636893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Cerebellum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Second </a:t>
            </a:r>
            <a:r>
              <a:rPr lang="en-US" dirty="0"/>
              <a:t>largest part of brain</a:t>
            </a:r>
          </a:p>
          <a:p>
            <a:r>
              <a:rPr lang="en-US" dirty="0"/>
              <a:t>Located posteriorly</a:t>
            </a:r>
          </a:p>
          <a:p>
            <a:r>
              <a:rPr lang="en-US" dirty="0"/>
              <a:t>Functions:</a:t>
            </a:r>
          </a:p>
          <a:p>
            <a:pPr lvl="1"/>
            <a:r>
              <a:rPr lang="en-US" dirty="0"/>
              <a:t>Maintenance of posture</a:t>
            </a:r>
          </a:p>
          <a:p>
            <a:pPr lvl="1"/>
            <a:r>
              <a:rPr lang="en-US" dirty="0"/>
              <a:t>Balance</a:t>
            </a:r>
          </a:p>
          <a:p>
            <a:pPr lvl="1"/>
            <a:r>
              <a:rPr lang="en-US" dirty="0"/>
              <a:t>Coordination of voluntary movements</a:t>
            </a:r>
          </a:p>
        </p:txBody>
      </p:sp>
    </p:spTree>
    <p:extLst>
      <p:ext uri="{BB962C8B-B14F-4D97-AF65-F5344CB8AC3E}">
        <p14:creationId xmlns:p14="http://schemas.microsoft.com/office/powerpoint/2010/main" val="2250462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271" y="492982"/>
            <a:ext cx="636893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8397" y="982132"/>
            <a:ext cx="11100020" cy="53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75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271" y="492982"/>
            <a:ext cx="636893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Bridge </a:t>
            </a:r>
            <a:r>
              <a:rPr lang="en-US" dirty="0"/>
              <a:t>between different parts of brain</a:t>
            </a:r>
          </a:p>
          <a:p>
            <a:r>
              <a:rPr lang="en-US" dirty="0"/>
              <a:t>Helps in:</a:t>
            </a:r>
          </a:p>
          <a:p>
            <a:pPr lvl="1"/>
            <a:r>
              <a:rPr lang="en-US" dirty="0"/>
              <a:t>Regulation of breathing</a:t>
            </a:r>
          </a:p>
          <a:p>
            <a:pPr lvl="1"/>
            <a:r>
              <a:rPr lang="en-US" dirty="0"/>
              <a:t>Transmission of nerve signals</a:t>
            </a:r>
          </a:p>
        </p:txBody>
      </p:sp>
    </p:spTree>
    <p:extLst>
      <p:ext uri="{BB962C8B-B14F-4D97-AF65-F5344CB8AC3E}">
        <p14:creationId xmlns:p14="http://schemas.microsoft.com/office/powerpoint/2010/main" val="254259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271" y="492982"/>
            <a:ext cx="636893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Central 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/>
              <a:t>Central Nervous System</a:t>
            </a:r>
            <a:r>
              <a:rPr lang="en-US" dirty="0"/>
              <a:t> consists of:</a:t>
            </a:r>
          </a:p>
          <a:p>
            <a:pPr lvl="1"/>
            <a:r>
              <a:rPr lang="en-US" b="1" dirty="0"/>
              <a:t>Brain</a:t>
            </a:r>
            <a:endParaRPr lang="en-US" dirty="0"/>
          </a:p>
          <a:p>
            <a:pPr lvl="1"/>
            <a:r>
              <a:rPr lang="en-US" b="1" dirty="0"/>
              <a:t>Spinal cord</a:t>
            </a:r>
            <a:endParaRPr lang="en-US" dirty="0"/>
          </a:p>
          <a:p>
            <a:r>
              <a:rPr lang="en-US" dirty="0"/>
              <a:t>It is responsible for:</a:t>
            </a:r>
          </a:p>
          <a:p>
            <a:pPr lvl="1"/>
            <a:r>
              <a:rPr lang="en-US" dirty="0"/>
              <a:t>Receiving sensory information</a:t>
            </a:r>
          </a:p>
          <a:p>
            <a:pPr lvl="1"/>
            <a:r>
              <a:rPr lang="en-US" dirty="0"/>
              <a:t>Processing and integrating data</a:t>
            </a:r>
          </a:p>
          <a:p>
            <a:pPr lvl="1"/>
            <a:r>
              <a:rPr lang="en-US" dirty="0"/>
              <a:t>Sending motor responses</a:t>
            </a:r>
          </a:p>
        </p:txBody>
      </p:sp>
    </p:spTree>
    <p:extLst>
      <p:ext uri="{BB962C8B-B14F-4D97-AF65-F5344CB8AC3E}">
        <p14:creationId xmlns:p14="http://schemas.microsoft.com/office/powerpoint/2010/main" val="1252692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271" y="492982"/>
            <a:ext cx="636893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8397" y="982132"/>
            <a:ext cx="11100020" cy="53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4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271" y="492982"/>
            <a:ext cx="636893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Medulla Oblongata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Lowest </a:t>
            </a:r>
            <a:r>
              <a:rPr lang="en-US" dirty="0"/>
              <a:t>part of brain</a:t>
            </a:r>
          </a:p>
          <a:p>
            <a:r>
              <a:rPr lang="en-US" dirty="0"/>
              <a:t>Continuous with spinal cord</a:t>
            </a:r>
          </a:p>
          <a:p>
            <a:r>
              <a:rPr lang="en-US" dirty="0"/>
              <a:t>Controls vital centers:</a:t>
            </a:r>
          </a:p>
          <a:p>
            <a:pPr lvl="1"/>
            <a:r>
              <a:rPr lang="en-US" dirty="0"/>
              <a:t>Heart rate</a:t>
            </a:r>
          </a:p>
          <a:p>
            <a:pPr lvl="1"/>
            <a:r>
              <a:rPr lang="en-US" dirty="0"/>
              <a:t>Respiration</a:t>
            </a:r>
          </a:p>
          <a:p>
            <a:pPr lvl="1"/>
            <a:r>
              <a:rPr lang="en-US" dirty="0"/>
              <a:t>Blood pressure</a:t>
            </a:r>
          </a:p>
        </p:txBody>
      </p:sp>
    </p:spTree>
    <p:extLst>
      <p:ext uri="{BB962C8B-B14F-4D97-AF65-F5344CB8AC3E}">
        <p14:creationId xmlns:p14="http://schemas.microsoft.com/office/powerpoint/2010/main" val="3183923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271" y="492982"/>
            <a:ext cx="636893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8397" y="982132"/>
            <a:ext cx="11100020" cy="53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16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271" y="492982"/>
            <a:ext cx="636893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SPINAL 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 </a:t>
            </a:r>
            <a:r>
              <a:rPr lang="en-US" dirty="0"/>
              <a:t>cylindrical structure</a:t>
            </a:r>
          </a:p>
          <a:p>
            <a:r>
              <a:rPr lang="en-US" dirty="0"/>
              <a:t>Located in </a:t>
            </a:r>
            <a:r>
              <a:rPr lang="en-US" b="1" dirty="0"/>
              <a:t>vertebral canal</a:t>
            </a:r>
            <a:endParaRPr lang="en-US" dirty="0"/>
          </a:p>
          <a:p>
            <a:r>
              <a:rPr lang="en-US" dirty="0"/>
              <a:t>Extends from:</a:t>
            </a:r>
          </a:p>
          <a:p>
            <a:pPr lvl="1"/>
            <a:r>
              <a:rPr lang="en-US" dirty="0"/>
              <a:t>Medulla oblongata</a:t>
            </a:r>
          </a:p>
          <a:p>
            <a:pPr lvl="1"/>
            <a:r>
              <a:rPr lang="en-US" dirty="0"/>
              <a:t>Up to L1–L2 vertebral level in adults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032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271" y="492982"/>
            <a:ext cx="636893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640" y="492982"/>
            <a:ext cx="11131826" cy="587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50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271" y="492982"/>
            <a:ext cx="636893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Structure of Spinal Cord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Divided </a:t>
            </a:r>
            <a:r>
              <a:rPr lang="en-US" dirty="0"/>
              <a:t>into segments:</a:t>
            </a:r>
          </a:p>
          <a:p>
            <a:pPr lvl="1"/>
            <a:r>
              <a:rPr lang="en-US" dirty="0"/>
              <a:t>Cervical</a:t>
            </a:r>
          </a:p>
          <a:p>
            <a:pPr lvl="1"/>
            <a:r>
              <a:rPr lang="en-US" dirty="0"/>
              <a:t>Thoracic</a:t>
            </a:r>
          </a:p>
          <a:p>
            <a:pPr lvl="1"/>
            <a:r>
              <a:rPr lang="en-US" dirty="0"/>
              <a:t>Lumbar</a:t>
            </a:r>
          </a:p>
          <a:p>
            <a:pPr lvl="1"/>
            <a:r>
              <a:rPr lang="en-US" dirty="0"/>
              <a:t>Sacral</a:t>
            </a:r>
          </a:p>
          <a:p>
            <a:r>
              <a:rPr lang="en-US" dirty="0"/>
              <a:t>Each segment gives rise to:</a:t>
            </a:r>
          </a:p>
          <a:p>
            <a:pPr lvl="1"/>
            <a:r>
              <a:rPr lang="en-US" dirty="0"/>
              <a:t>A pair of spinal nerves</a:t>
            </a:r>
          </a:p>
        </p:txBody>
      </p:sp>
    </p:spTree>
    <p:extLst>
      <p:ext uri="{BB962C8B-B14F-4D97-AF65-F5344CB8AC3E}">
        <p14:creationId xmlns:p14="http://schemas.microsoft.com/office/powerpoint/2010/main" val="1593222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271" y="492982"/>
            <a:ext cx="636893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737" y="982132"/>
            <a:ext cx="11163631" cy="53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35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271" y="492982"/>
            <a:ext cx="636893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1176" y="982131"/>
            <a:ext cx="11274949" cy="537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09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271" y="492982"/>
            <a:ext cx="636893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Functions of Spinal Cord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Acts </a:t>
            </a:r>
            <a:r>
              <a:rPr lang="en-US" dirty="0"/>
              <a:t>as:</a:t>
            </a:r>
          </a:p>
          <a:p>
            <a:pPr lvl="1"/>
            <a:r>
              <a:rPr lang="en-US" dirty="0"/>
              <a:t>Conduction pathway between brain and body</a:t>
            </a:r>
          </a:p>
          <a:p>
            <a:pPr lvl="1"/>
            <a:r>
              <a:rPr lang="en-US" dirty="0"/>
              <a:t>Reflex center</a:t>
            </a:r>
          </a:p>
          <a:p>
            <a:r>
              <a:rPr lang="en-US" dirty="0"/>
              <a:t>Functions include:</a:t>
            </a:r>
          </a:p>
          <a:p>
            <a:pPr lvl="1"/>
            <a:r>
              <a:rPr lang="en-US" dirty="0"/>
              <a:t>Carrying sensory impulses to brain</a:t>
            </a:r>
          </a:p>
          <a:p>
            <a:pPr lvl="1"/>
            <a:r>
              <a:rPr lang="en-US" dirty="0"/>
              <a:t>Carrying motor impulses from brain</a:t>
            </a:r>
          </a:p>
          <a:p>
            <a:pPr lvl="1"/>
            <a:r>
              <a:rPr lang="en-US" dirty="0"/>
              <a:t>Controlling spinal </a:t>
            </a:r>
            <a:r>
              <a:rPr lang="en-US" dirty="0" smtClean="0"/>
              <a:t>reflexes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96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271" y="492982"/>
            <a:ext cx="636893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982132"/>
            <a:ext cx="11155680" cy="539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1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271" y="492982"/>
            <a:ext cx="636893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brain is the </a:t>
            </a:r>
            <a:r>
              <a:rPr lang="en-US" b="1" dirty="0"/>
              <a:t>chief controlling organ</a:t>
            </a:r>
            <a:r>
              <a:rPr lang="en-US" dirty="0"/>
              <a:t> of the body.</a:t>
            </a:r>
          </a:p>
          <a:p>
            <a:r>
              <a:rPr lang="en-US" dirty="0"/>
              <a:t>Located in the </a:t>
            </a:r>
            <a:r>
              <a:rPr lang="en-US" b="1" dirty="0"/>
              <a:t>cranial cavity</a:t>
            </a:r>
            <a:r>
              <a:rPr lang="en-US" dirty="0"/>
              <a:t> of the skull.</a:t>
            </a:r>
          </a:p>
          <a:p>
            <a:r>
              <a:rPr lang="en-US" dirty="0"/>
              <a:t>Weight:</a:t>
            </a:r>
          </a:p>
          <a:p>
            <a:pPr lvl="1"/>
            <a:r>
              <a:rPr lang="en-US" dirty="0"/>
              <a:t>Adult male: ~1400 g</a:t>
            </a:r>
          </a:p>
          <a:p>
            <a:pPr lvl="1"/>
            <a:r>
              <a:rPr lang="en-US" dirty="0"/>
              <a:t>Adult female: ~1300 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3080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271" y="492982"/>
            <a:ext cx="636893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982131"/>
            <a:ext cx="11203388" cy="539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76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271" y="492982"/>
            <a:ext cx="636893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Parts of Brain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brain is divided into:</a:t>
            </a:r>
          </a:p>
          <a:p>
            <a:r>
              <a:rPr lang="en-US" b="1" dirty="0"/>
              <a:t>Forebrain</a:t>
            </a:r>
            <a:endParaRPr lang="en-US" dirty="0"/>
          </a:p>
          <a:p>
            <a:r>
              <a:rPr lang="en-US" b="1" dirty="0"/>
              <a:t>Midbrain</a:t>
            </a:r>
            <a:endParaRPr lang="en-US" dirty="0"/>
          </a:p>
          <a:p>
            <a:r>
              <a:rPr lang="en-US" b="1" dirty="0"/>
              <a:t>Hindbrain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988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271" y="492982"/>
            <a:ext cx="636893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982132"/>
            <a:ext cx="11163631" cy="53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01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271" y="492982"/>
            <a:ext cx="636893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Forebrain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Forebrain </a:t>
            </a:r>
            <a:r>
              <a:rPr lang="en-US" dirty="0"/>
              <a:t>includes:</a:t>
            </a:r>
          </a:p>
          <a:p>
            <a:pPr lvl="1"/>
            <a:r>
              <a:rPr lang="en-US" b="1" dirty="0"/>
              <a:t>Cerebrum</a:t>
            </a:r>
            <a:endParaRPr lang="en-US" dirty="0"/>
          </a:p>
          <a:p>
            <a:pPr lvl="1"/>
            <a:r>
              <a:rPr lang="en-US" b="1" dirty="0"/>
              <a:t>Diencephalon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237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271" y="492982"/>
            <a:ext cx="636893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82132"/>
            <a:ext cx="11211340" cy="540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56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271" y="492982"/>
            <a:ext cx="636893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9127" y="982132"/>
            <a:ext cx="11251095" cy="53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62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271" y="492982"/>
            <a:ext cx="636893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Cerebrum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Largest </a:t>
            </a:r>
            <a:r>
              <a:rPr lang="en-US" dirty="0"/>
              <a:t>part of the brain</a:t>
            </a:r>
          </a:p>
          <a:p>
            <a:r>
              <a:rPr lang="en-US" dirty="0"/>
              <a:t>Divided into </a:t>
            </a:r>
            <a:r>
              <a:rPr lang="en-US" b="1" dirty="0"/>
              <a:t>two cerebral hemispheres</a:t>
            </a:r>
            <a:endParaRPr lang="en-US" dirty="0"/>
          </a:p>
          <a:p>
            <a:r>
              <a:rPr lang="en-US" dirty="0"/>
              <a:t>Functions:</a:t>
            </a:r>
          </a:p>
          <a:p>
            <a:pPr lvl="1"/>
            <a:r>
              <a:rPr lang="en-US" dirty="0"/>
              <a:t>Consciousness</a:t>
            </a:r>
          </a:p>
          <a:p>
            <a:pPr lvl="1"/>
            <a:r>
              <a:rPr lang="en-US" dirty="0"/>
              <a:t>Memory</a:t>
            </a:r>
          </a:p>
          <a:p>
            <a:pPr lvl="1"/>
            <a:r>
              <a:rPr lang="en-US" dirty="0"/>
              <a:t>Intelligence</a:t>
            </a:r>
          </a:p>
          <a:p>
            <a:pPr lvl="1"/>
            <a:r>
              <a:rPr lang="en-US" dirty="0"/>
              <a:t>Voluntary movements</a:t>
            </a:r>
          </a:p>
          <a:p>
            <a:pPr lvl="1"/>
            <a:r>
              <a:rPr lang="en-US" dirty="0"/>
              <a:t>Sensory perception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2134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67</TotalTime>
  <Words>289</Words>
  <Application>Microsoft Office PowerPoint</Application>
  <PresentationFormat>Widescreen</PresentationFormat>
  <Paragraphs>100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Garamond</vt:lpstr>
      <vt:lpstr>Organic</vt:lpstr>
      <vt:lpstr>HUMAN ANATOMY</vt:lpstr>
      <vt:lpstr>Central Nervous System</vt:lpstr>
      <vt:lpstr>BRAIN</vt:lpstr>
      <vt:lpstr>Parts of Brain</vt:lpstr>
      <vt:lpstr>PowerPoint Presentation</vt:lpstr>
      <vt:lpstr>Forebrain</vt:lpstr>
      <vt:lpstr>PowerPoint Presentation</vt:lpstr>
      <vt:lpstr>PowerPoint Presentation</vt:lpstr>
      <vt:lpstr>Cerebrum</vt:lpstr>
      <vt:lpstr>PowerPoint Presentation</vt:lpstr>
      <vt:lpstr>Diencephalon</vt:lpstr>
      <vt:lpstr>PowerPoint Presentation</vt:lpstr>
      <vt:lpstr>Midbrain</vt:lpstr>
      <vt:lpstr>PowerPoint Presentation</vt:lpstr>
      <vt:lpstr>Hindbrain</vt:lpstr>
      <vt:lpstr>PowerPoint Presentation</vt:lpstr>
      <vt:lpstr>Cerebellum</vt:lpstr>
      <vt:lpstr>PowerPoint Presentation</vt:lpstr>
      <vt:lpstr>Pons</vt:lpstr>
      <vt:lpstr>PowerPoint Presentation</vt:lpstr>
      <vt:lpstr>Medulla Oblongata</vt:lpstr>
      <vt:lpstr>PowerPoint Presentation</vt:lpstr>
      <vt:lpstr>SPINAL CORD</vt:lpstr>
      <vt:lpstr>PowerPoint Presentation</vt:lpstr>
      <vt:lpstr>Structure of Spinal Cord</vt:lpstr>
      <vt:lpstr>PowerPoint Presentation</vt:lpstr>
      <vt:lpstr>PowerPoint Presentation</vt:lpstr>
      <vt:lpstr>Functions of Spinal Cord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ANATOMY</dc:title>
  <dc:creator>Moorche</dc:creator>
  <cp:lastModifiedBy>Moorche</cp:lastModifiedBy>
  <cp:revision>7</cp:revision>
  <dcterms:created xsi:type="dcterms:W3CDTF">2026-01-07T14:40:21Z</dcterms:created>
  <dcterms:modified xsi:type="dcterms:W3CDTF">2026-01-07T15:48:08Z</dcterms:modified>
</cp:coreProperties>
</file>