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81" r:id="rId25"/>
    <p:sldId id="276" r:id="rId26"/>
    <p:sldId id="277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  <a:endParaRPr lang="en-US" b="1" dirty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1423284"/>
            <a:ext cx="719054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0931"/>
            <a:ext cx="11227241" cy="584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9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Individual Carpal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Scaphoid</a:t>
            </a:r>
          </a:p>
          <a:p>
            <a:r>
              <a:rPr lang="en-US" dirty="0"/>
              <a:t>Boat-shaped</a:t>
            </a:r>
          </a:p>
          <a:p>
            <a:r>
              <a:rPr lang="en-US" dirty="0"/>
              <a:t>Most commonly fractured carpal bone</a:t>
            </a:r>
          </a:p>
          <a:p>
            <a:r>
              <a:rPr lang="en-US" dirty="0"/>
              <a:t>Blood supply is </a:t>
            </a:r>
            <a:r>
              <a:rPr lang="en-US" b="1" dirty="0"/>
              <a:t>retrograde</a:t>
            </a:r>
            <a:r>
              <a:rPr lang="en-US" dirty="0"/>
              <a:t>, so fractures may cause </a:t>
            </a:r>
            <a:r>
              <a:rPr lang="en-US" b="1" dirty="0"/>
              <a:t>avascular necrosis</a:t>
            </a:r>
            <a:endParaRPr lang="en-US" dirty="0"/>
          </a:p>
          <a:p>
            <a:r>
              <a:rPr lang="en-US" b="1" dirty="0"/>
              <a:t>Pisiform</a:t>
            </a:r>
          </a:p>
          <a:p>
            <a:r>
              <a:rPr lang="en-US" dirty="0"/>
              <a:t>Pea-shaped</a:t>
            </a:r>
          </a:p>
          <a:p>
            <a:r>
              <a:rPr lang="en-US" dirty="0"/>
              <a:t>Sesamoid bone in </a:t>
            </a:r>
            <a:r>
              <a:rPr lang="en-US" b="1" dirty="0"/>
              <a:t>flexor carpi </a:t>
            </a:r>
            <a:r>
              <a:rPr lang="en-US" b="1" dirty="0" err="1"/>
              <a:t>ulnaris</a:t>
            </a:r>
            <a:r>
              <a:rPr lang="en-US" b="1" dirty="0"/>
              <a:t> tendon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5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0931"/>
            <a:ext cx="11227241" cy="584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500931"/>
            <a:ext cx="11139778" cy="580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8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Note – Scaphoid Bone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Common </a:t>
            </a:r>
            <a:r>
              <a:rPr lang="en-US" dirty="0"/>
              <a:t>in </a:t>
            </a:r>
            <a:r>
              <a:rPr lang="en-US" b="1" dirty="0"/>
              <a:t>young adults</a:t>
            </a:r>
            <a:endParaRPr lang="en-US" dirty="0"/>
          </a:p>
          <a:p>
            <a:r>
              <a:rPr lang="en-US" dirty="0"/>
              <a:t>Usually caused by </a:t>
            </a:r>
            <a:r>
              <a:rPr lang="en-US" b="1" dirty="0"/>
              <a:t>fall on outstretched hand</a:t>
            </a:r>
            <a:endParaRPr lang="en-US" dirty="0"/>
          </a:p>
          <a:p>
            <a:r>
              <a:rPr lang="en-US" dirty="0"/>
              <a:t>Fracture may:</a:t>
            </a:r>
          </a:p>
          <a:p>
            <a:pPr lvl="1"/>
            <a:r>
              <a:rPr lang="en-US" dirty="0"/>
              <a:t>Be </a:t>
            </a:r>
            <a:r>
              <a:rPr lang="en-US" b="1" dirty="0"/>
              <a:t>missed on X-ray</a:t>
            </a:r>
            <a:endParaRPr lang="en-US" dirty="0"/>
          </a:p>
          <a:p>
            <a:pPr lvl="1"/>
            <a:r>
              <a:rPr lang="en-US" dirty="0"/>
              <a:t>Lead to </a:t>
            </a:r>
            <a:r>
              <a:rPr lang="en-US" b="1" dirty="0"/>
              <a:t>avascular necrosis</a:t>
            </a:r>
            <a:endParaRPr lang="en-US" dirty="0"/>
          </a:p>
          <a:p>
            <a:r>
              <a:rPr lang="en-US" dirty="0"/>
              <a:t>Symptoms:</a:t>
            </a:r>
          </a:p>
          <a:p>
            <a:pPr lvl="1"/>
            <a:r>
              <a:rPr lang="en-US" dirty="0"/>
              <a:t>Pain in </a:t>
            </a:r>
            <a:r>
              <a:rPr lang="en-US" b="1" dirty="0"/>
              <a:t>anatomical snuffbox</a:t>
            </a:r>
            <a:endParaRPr lang="en-US" dirty="0"/>
          </a:p>
          <a:p>
            <a:r>
              <a:rPr lang="en-US" dirty="0"/>
              <a:t>Clinical importance:</a:t>
            </a:r>
          </a:p>
          <a:p>
            <a:pPr lvl="1"/>
            <a:r>
              <a:rPr lang="en-US" dirty="0"/>
              <a:t>Early diagnosis is crucial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500931"/>
            <a:ext cx="11155680" cy="583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Metacarpal Bones – 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Five </a:t>
            </a:r>
            <a:r>
              <a:rPr lang="en-US" b="1" dirty="0"/>
              <a:t>metacarpal bones</a:t>
            </a:r>
            <a:endParaRPr lang="en-US" dirty="0"/>
          </a:p>
          <a:p>
            <a:r>
              <a:rPr lang="en-US" dirty="0"/>
              <a:t>Located between:</a:t>
            </a:r>
          </a:p>
          <a:p>
            <a:pPr lvl="1"/>
            <a:r>
              <a:rPr lang="en-US" b="1" dirty="0"/>
              <a:t>Carpal bones (proximal)</a:t>
            </a:r>
            <a:endParaRPr lang="en-US" dirty="0"/>
          </a:p>
          <a:p>
            <a:pPr lvl="1"/>
            <a:r>
              <a:rPr lang="en-US" b="1" dirty="0"/>
              <a:t>Phalanges (distal)</a:t>
            </a:r>
            <a:endParaRPr lang="en-US" dirty="0"/>
          </a:p>
          <a:p>
            <a:r>
              <a:rPr lang="en-US" dirty="0"/>
              <a:t>Numbered </a:t>
            </a:r>
            <a:r>
              <a:rPr lang="en-US" b="1" dirty="0"/>
              <a:t>1 to 5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Metacarpal I → thumb</a:t>
            </a:r>
          </a:p>
          <a:p>
            <a:pPr lvl="1"/>
            <a:r>
              <a:rPr lang="en-US" dirty="0"/>
              <a:t>Metacarpal V → little finger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3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a Metacarpal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metacarpal has:</a:t>
            </a:r>
          </a:p>
          <a:p>
            <a:r>
              <a:rPr lang="en-US" b="1" dirty="0"/>
              <a:t>Base</a:t>
            </a:r>
            <a:r>
              <a:rPr lang="en-US" dirty="0"/>
              <a:t> (proximal)</a:t>
            </a:r>
          </a:p>
          <a:p>
            <a:pPr lvl="1"/>
            <a:r>
              <a:rPr lang="en-US" dirty="0"/>
              <a:t>Articulates with carpal bones</a:t>
            </a:r>
          </a:p>
          <a:p>
            <a:r>
              <a:rPr lang="en-US" b="1" dirty="0"/>
              <a:t>Body (shaft)</a:t>
            </a:r>
            <a:endParaRPr lang="en-US" dirty="0"/>
          </a:p>
          <a:p>
            <a:pPr lvl="1"/>
            <a:r>
              <a:rPr lang="en-US" dirty="0"/>
              <a:t>Elongated</a:t>
            </a:r>
          </a:p>
          <a:p>
            <a:pPr lvl="1"/>
            <a:r>
              <a:rPr lang="en-US" dirty="0"/>
              <a:t>Slightly concave anteriorly</a:t>
            </a:r>
          </a:p>
          <a:p>
            <a:r>
              <a:rPr lang="en-US" b="1" dirty="0"/>
              <a:t>Head</a:t>
            </a:r>
            <a:r>
              <a:rPr lang="en-US" dirty="0"/>
              <a:t> (distal)</a:t>
            </a:r>
          </a:p>
          <a:p>
            <a:pPr lvl="1"/>
            <a:r>
              <a:rPr lang="en-US" dirty="0"/>
              <a:t>Rounded</a:t>
            </a:r>
          </a:p>
          <a:p>
            <a:pPr lvl="1"/>
            <a:r>
              <a:rPr lang="en-US" dirty="0"/>
              <a:t>Forms the </a:t>
            </a:r>
            <a:r>
              <a:rPr lang="en-US" b="1" dirty="0"/>
              <a:t>knuckle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8" y="500932"/>
            <a:ext cx="11163631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 Features of First Metacarpal (Thumb)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Shortest </a:t>
            </a:r>
            <a:r>
              <a:rPr lang="en-US" b="1" dirty="0"/>
              <a:t>and most mobile</a:t>
            </a:r>
            <a:endParaRPr lang="en-US" dirty="0"/>
          </a:p>
          <a:p>
            <a:r>
              <a:rPr lang="en-US" dirty="0"/>
              <a:t>Lies in a </a:t>
            </a:r>
            <a:r>
              <a:rPr lang="en-US" b="1" dirty="0"/>
              <a:t>different plane</a:t>
            </a:r>
            <a:r>
              <a:rPr lang="en-US" dirty="0"/>
              <a:t> than other metacarpals</a:t>
            </a:r>
          </a:p>
          <a:p>
            <a:r>
              <a:rPr lang="en-US" dirty="0"/>
              <a:t>Rotated medially at right angle</a:t>
            </a:r>
          </a:p>
          <a:p>
            <a:r>
              <a:rPr lang="en-US" dirty="0"/>
              <a:t>Allows:</a:t>
            </a:r>
          </a:p>
          <a:p>
            <a:pPr lvl="1"/>
            <a:r>
              <a:rPr lang="en-US" b="1" dirty="0"/>
              <a:t>Opposition</a:t>
            </a:r>
            <a:endParaRPr lang="en-US" dirty="0"/>
          </a:p>
          <a:p>
            <a:pPr lvl="1"/>
            <a:r>
              <a:rPr lang="en-US" b="1" dirty="0"/>
              <a:t>Grip strength</a:t>
            </a:r>
            <a:endParaRPr lang="en-US" dirty="0"/>
          </a:p>
          <a:p>
            <a:r>
              <a:rPr lang="en-US" dirty="0"/>
              <a:t>Articulates with trapezium (saddle joint)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Bones of the Hand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hand skeleton is divided into </a:t>
            </a:r>
            <a:r>
              <a:rPr lang="en-US" b="1" dirty="0"/>
              <a:t>three main groups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Carpal bones</a:t>
            </a:r>
            <a:r>
              <a:rPr lang="en-US" dirty="0"/>
              <a:t> (wrist)</a:t>
            </a:r>
          </a:p>
          <a:p>
            <a:pPr lvl="1"/>
            <a:r>
              <a:rPr lang="en-US" b="1" dirty="0"/>
              <a:t>Metacarpal bones</a:t>
            </a:r>
            <a:r>
              <a:rPr lang="en-US" dirty="0"/>
              <a:t> (palm)</a:t>
            </a:r>
          </a:p>
          <a:p>
            <a:pPr lvl="1"/>
            <a:r>
              <a:rPr lang="en-US" b="1" dirty="0"/>
              <a:t>Phalanges</a:t>
            </a:r>
            <a:r>
              <a:rPr lang="en-US" dirty="0"/>
              <a:t> (digits/fingers)</a:t>
            </a:r>
          </a:p>
          <a:p>
            <a:r>
              <a:rPr lang="en-US" dirty="0"/>
              <a:t>These bones together provide:</a:t>
            </a:r>
          </a:p>
          <a:p>
            <a:pPr lvl="1"/>
            <a:r>
              <a:rPr lang="en-US" b="1" dirty="0"/>
              <a:t>Stability</a:t>
            </a:r>
            <a:endParaRPr lang="en-US" dirty="0"/>
          </a:p>
          <a:p>
            <a:pPr lvl="1"/>
            <a:r>
              <a:rPr lang="en-US" b="1" dirty="0"/>
              <a:t>Mobility</a:t>
            </a:r>
            <a:endParaRPr lang="en-US" dirty="0"/>
          </a:p>
          <a:p>
            <a:pPr lvl="1"/>
            <a:r>
              <a:rPr lang="en-US" b="1" dirty="0"/>
              <a:t>Precision grip and fine movements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8" y="500932"/>
            <a:ext cx="11163631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Phalanges –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Phalanges are bones of the </a:t>
            </a:r>
            <a:r>
              <a:rPr lang="en-US" b="1" dirty="0"/>
              <a:t>digits</a:t>
            </a:r>
            <a:endParaRPr lang="en-US" dirty="0"/>
          </a:p>
          <a:p>
            <a:r>
              <a:rPr lang="en-US" dirty="0"/>
              <a:t>Total </a:t>
            </a:r>
            <a:r>
              <a:rPr lang="en-US" b="1" dirty="0"/>
              <a:t>14 phalanges in each hand</a:t>
            </a:r>
            <a:endParaRPr lang="en-US" dirty="0"/>
          </a:p>
          <a:p>
            <a:r>
              <a:rPr lang="en-US" b="1" dirty="0"/>
              <a:t>Distribution:</a:t>
            </a:r>
          </a:p>
          <a:p>
            <a:r>
              <a:rPr lang="en-US" b="1" dirty="0"/>
              <a:t>Thumb</a:t>
            </a:r>
            <a:r>
              <a:rPr lang="en-US" dirty="0"/>
              <a:t> → 2 phalanges</a:t>
            </a:r>
          </a:p>
          <a:p>
            <a:pPr lvl="1"/>
            <a:r>
              <a:rPr lang="en-US" dirty="0"/>
              <a:t>Proximal</a:t>
            </a:r>
          </a:p>
          <a:p>
            <a:pPr lvl="1"/>
            <a:r>
              <a:rPr lang="en-US" dirty="0"/>
              <a:t>Distal</a:t>
            </a:r>
          </a:p>
          <a:p>
            <a:r>
              <a:rPr lang="en-US" b="1" dirty="0"/>
              <a:t>Other fingers</a:t>
            </a:r>
            <a:r>
              <a:rPr lang="en-US" dirty="0"/>
              <a:t> → 3 phalanges each</a:t>
            </a:r>
          </a:p>
          <a:p>
            <a:pPr lvl="1"/>
            <a:r>
              <a:rPr lang="en-US" dirty="0"/>
              <a:t>Proximal</a:t>
            </a:r>
          </a:p>
          <a:p>
            <a:pPr lvl="1"/>
            <a:r>
              <a:rPr lang="en-US" dirty="0"/>
              <a:t>Middle</a:t>
            </a:r>
          </a:p>
          <a:p>
            <a:pPr lvl="1"/>
            <a:r>
              <a:rPr lang="en-US" dirty="0"/>
              <a:t>Distal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7" y="500931"/>
            <a:ext cx="11171582" cy="5812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Structure of </a:t>
            </a:r>
            <a:r>
              <a:rPr lang="en-US" b="1" dirty="0" smtClean="0"/>
              <a:t>Phalanges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phalanx has:</a:t>
            </a:r>
          </a:p>
          <a:p>
            <a:r>
              <a:rPr lang="en-US" b="1" dirty="0"/>
              <a:t>Base</a:t>
            </a:r>
            <a:endParaRPr lang="en-US" dirty="0"/>
          </a:p>
          <a:p>
            <a:pPr lvl="1"/>
            <a:r>
              <a:rPr lang="en-US" dirty="0"/>
              <a:t>Proximal articular surface</a:t>
            </a:r>
          </a:p>
          <a:p>
            <a:r>
              <a:rPr lang="en-US" b="1" dirty="0"/>
              <a:t>Body (shaft)</a:t>
            </a:r>
            <a:endParaRPr lang="en-US" dirty="0"/>
          </a:p>
          <a:p>
            <a:pPr lvl="1"/>
            <a:r>
              <a:rPr lang="en-US" dirty="0"/>
              <a:t>Narrow and flattened</a:t>
            </a:r>
          </a:p>
          <a:p>
            <a:r>
              <a:rPr lang="en-US" b="1" dirty="0"/>
              <a:t>Head</a:t>
            </a:r>
            <a:endParaRPr lang="en-US" dirty="0"/>
          </a:p>
          <a:p>
            <a:pPr lvl="1"/>
            <a:r>
              <a:rPr lang="en-US" dirty="0"/>
              <a:t>Distal articular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7" y="500931"/>
            <a:ext cx="11171582" cy="5812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Articulations of Phalanges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 </a:t>
            </a:r>
            <a:r>
              <a:rPr lang="en-US" dirty="0"/>
              <a:t>of </a:t>
            </a:r>
            <a:r>
              <a:rPr lang="en-US" b="1" dirty="0"/>
              <a:t>proximal phalanx</a:t>
            </a:r>
            <a:r>
              <a:rPr lang="en-US" dirty="0"/>
              <a:t> articulates with:</a:t>
            </a:r>
          </a:p>
          <a:p>
            <a:pPr lvl="1"/>
            <a:r>
              <a:rPr lang="en-US" dirty="0"/>
              <a:t>Head of corresponding metacarpal</a:t>
            </a:r>
          </a:p>
          <a:p>
            <a:r>
              <a:rPr lang="en-US" dirty="0"/>
              <a:t>Base of </a:t>
            </a:r>
            <a:r>
              <a:rPr lang="en-US" b="1" dirty="0"/>
              <a:t>middle phalanx</a:t>
            </a:r>
            <a:r>
              <a:rPr lang="en-US" dirty="0"/>
              <a:t> articulates with:</a:t>
            </a:r>
          </a:p>
          <a:p>
            <a:pPr lvl="1"/>
            <a:r>
              <a:rPr lang="en-US" dirty="0"/>
              <a:t>Head of proximal phalanx</a:t>
            </a:r>
          </a:p>
          <a:p>
            <a:r>
              <a:rPr lang="en-US" dirty="0"/>
              <a:t>Base of </a:t>
            </a:r>
            <a:r>
              <a:rPr lang="en-US" b="1" dirty="0"/>
              <a:t>distal phalanx</a:t>
            </a:r>
            <a:r>
              <a:rPr lang="en-US" dirty="0"/>
              <a:t> articulates with:</a:t>
            </a:r>
          </a:p>
          <a:p>
            <a:pPr lvl="1"/>
            <a:r>
              <a:rPr lang="en-US" dirty="0"/>
              <a:t>Head of middle </a:t>
            </a:r>
            <a:r>
              <a:rPr lang="en-US" dirty="0" smtClean="0"/>
              <a:t>phalanx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8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 of Hand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Hand </a:t>
            </a:r>
            <a:r>
              <a:rPr lang="en-US" dirty="0"/>
              <a:t>fractures affect:</a:t>
            </a:r>
          </a:p>
          <a:p>
            <a:pPr lvl="1"/>
            <a:r>
              <a:rPr lang="en-US" b="1" dirty="0"/>
              <a:t>Grip</a:t>
            </a:r>
            <a:endParaRPr lang="en-US" dirty="0"/>
          </a:p>
          <a:p>
            <a:pPr lvl="1"/>
            <a:r>
              <a:rPr lang="en-US" b="1" dirty="0"/>
              <a:t>Dexterity</a:t>
            </a:r>
            <a:endParaRPr lang="en-US" dirty="0"/>
          </a:p>
          <a:p>
            <a:r>
              <a:rPr lang="en-US" dirty="0"/>
              <a:t>Common injuries:</a:t>
            </a:r>
          </a:p>
          <a:p>
            <a:pPr lvl="1"/>
            <a:r>
              <a:rPr lang="en-US" dirty="0"/>
              <a:t>Scaphoid fracture</a:t>
            </a:r>
          </a:p>
          <a:p>
            <a:pPr lvl="1"/>
            <a:r>
              <a:rPr lang="en-US" dirty="0"/>
              <a:t>Metacarpal fractures (e.g., boxer’s fracture)</a:t>
            </a:r>
          </a:p>
          <a:p>
            <a:pPr lvl="1"/>
            <a:r>
              <a:rPr lang="en-US" dirty="0"/>
              <a:t>Distal phalanx crush injuries</a:t>
            </a:r>
          </a:p>
          <a:p>
            <a:r>
              <a:rPr lang="en-US" dirty="0"/>
              <a:t>Proper alignment is critical for hand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</a:t>
            </a:r>
            <a:r>
              <a:rPr lang="en-US" dirty="0"/>
              <a:t>bones are specialized for </a:t>
            </a:r>
            <a:r>
              <a:rPr lang="en-US" b="1" dirty="0"/>
              <a:t>precision and strength</a:t>
            </a:r>
            <a:endParaRPr lang="en-US" dirty="0"/>
          </a:p>
          <a:p>
            <a:r>
              <a:rPr lang="en-US" dirty="0"/>
              <a:t>Carpal bones form wrist stability</a:t>
            </a:r>
          </a:p>
          <a:p>
            <a:r>
              <a:rPr lang="en-US" dirty="0"/>
              <a:t>Metacarpals form palm framework</a:t>
            </a:r>
          </a:p>
          <a:p>
            <a:r>
              <a:rPr lang="en-US" dirty="0"/>
              <a:t>Phalanges enable fine movements</a:t>
            </a:r>
          </a:p>
          <a:p>
            <a:r>
              <a:rPr lang="en-US" dirty="0"/>
              <a:t>Clinical relevance is high due to frequent injuries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31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500931"/>
            <a:ext cx="11187485" cy="584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0931"/>
            <a:ext cx="11235193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500932"/>
            <a:ext cx="11187485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Carpal Bones – General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</a:t>
            </a:r>
            <a:r>
              <a:rPr lang="en-US" b="1" dirty="0"/>
              <a:t>8 carpal bones</a:t>
            </a:r>
            <a:endParaRPr lang="en-US" dirty="0"/>
          </a:p>
          <a:p>
            <a:r>
              <a:rPr lang="en-US" dirty="0"/>
              <a:t>Arranged in </a:t>
            </a:r>
            <a:r>
              <a:rPr lang="en-US" b="1" dirty="0"/>
              <a:t>two rows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Proximal row</a:t>
            </a:r>
            <a:r>
              <a:rPr lang="en-US" dirty="0"/>
              <a:t> (lateral → medial)</a:t>
            </a:r>
          </a:p>
          <a:p>
            <a:pPr lvl="1"/>
            <a:r>
              <a:rPr lang="en-US" b="1" dirty="0"/>
              <a:t>Distal row</a:t>
            </a:r>
            <a:r>
              <a:rPr lang="en-US" dirty="0"/>
              <a:t> (lateral → medial)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Form the </a:t>
            </a:r>
            <a:r>
              <a:rPr lang="en-US" b="1" dirty="0"/>
              <a:t>wrist joint</a:t>
            </a:r>
            <a:endParaRPr lang="en-US" dirty="0"/>
          </a:p>
          <a:p>
            <a:pPr lvl="1"/>
            <a:r>
              <a:rPr lang="en-US" dirty="0"/>
              <a:t>Create the </a:t>
            </a:r>
            <a:r>
              <a:rPr lang="en-US" b="1" dirty="0"/>
              <a:t>carpal arch</a:t>
            </a:r>
            <a:r>
              <a:rPr lang="en-US" dirty="0"/>
              <a:t>, contributing to the </a:t>
            </a:r>
            <a:r>
              <a:rPr lang="en-US" b="1" dirty="0"/>
              <a:t>carpal tunnel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500931"/>
            <a:ext cx="11100021" cy="5796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500931"/>
            <a:ext cx="11179534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Row of Carpal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(</a:t>
            </a:r>
            <a:r>
              <a:rPr lang="en-US" i="1" dirty="0"/>
              <a:t>Lateral → Medial)</a:t>
            </a:r>
            <a:endParaRPr lang="en-US" dirty="0"/>
          </a:p>
          <a:p>
            <a:r>
              <a:rPr lang="en-US" b="1" dirty="0"/>
              <a:t>Scaphoid</a:t>
            </a:r>
            <a:endParaRPr lang="en-US" dirty="0"/>
          </a:p>
          <a:p>
            <a:r>
              <a:rPr lang="en-US" b="1" dirty="0"/>
              <a:t>Lunate</a:t>
            </a:r>
            <a:endParaRPr lang="en-US" dirty="0"/>
          </a:p>
          <a:p>
            <a:r>
              <a:rPr lang="en-US" b="1" dirty="0"/>
              <a:t>Triquetrum</a:t>
            </a:r>
            <a:endParaRPr lang="en-US" dirty="0"/>
          </a:p>
          <a:p>
            <a:r>
              <a:rPr lang="en-US" b="1" dirty="0"/>
              <a:t>Pisiform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bones articulate with the </a:t>
            </a:r>
            <a:r>
              <a:rPr lang="en-US" b="1" dirty="0"/>
              <a:t>radius</a:t>
            </a:r>
            <a:r>
              <a:rPr lang="en-US" dirty="0"/>
              <a:t> and </a:t>
            </a:r>
            <a:r>
              <a:rPr lang="en-US" b="1" dirty="0"/>
              <a:t>articular disc of ulna</a:t>
            </a:r>
            <a:endParaRPr lang="en-US" dirty="0"/>
          </a:p>
          <a:p>
            <a:r>
              <a:rPr lang="en-US" dirty="0"/>
              <a:t>More mobile and commonly involved in injuries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0931"/>
            <a:ext cx="11227241" cy="584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Distal Row of Carpal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(Lateral → Medial)</a:t>
            </a:r>
            <a:endParaRPr lang="en-US" dirty="0"/>
          </a:p>
          <a:p>
            <a:r>
              <a:rPr lang="en-US" b="1" dirty="0"/>
              <a:t>Trapezium</a:t>
            </a:r>
            <a:endParaRPr lang="en-US" dirty="0"/>
          </a:p>
          <a:p>
            <a:r>
              <a:rPr lang="en-US" b="1" dirty="0"/>
              <a:t>Trapezoid</a:t>
            </a:r>
            <a:endParaRPr lang="en-US" dirty="0"/>
          </a:p>
          <a:p>
            <a:r>
              <a:rPr lang="en-US" b="1" dirty="0"/>
              <a:t>Capitate</a:t>
            </a:r>
            <a:endParaRPr lang="en-US" dirty="0"/>
          </a:p>
          <a:p>
            <a:r>
              <a:rPr lang="en-US" b="1" dirty="0"/>
              <a:t>Hamate</a:t>
            </a:r>
            <a:endParaRPr lang="en-US" dirty="0"/>
          </a:p>
          <a:p>
            <a:r>
              <a:rPr lang="en-US" dirty="0" smtClean="0"/>
              <a:t>Articulate </a:t>
            </a:r>
            <a:r>
              <a:rPr lang="en-US" dirty="0"/>
              <a:t>with the </a:t>
            </a:r>
            <a:r>
              <a:rPr lang="en-US" b="1" dirty="0"/>
              <a:t>metacarpal bones</a:t>
            </a:r>
            <a:endParaRPr lang="en-US" dirty="0"/>
          </a:p>
          <a:p>
            <a:r>
              <a:rPr lang="en-US" dirty="0"/>
              <a:t>More stable than proximal row</a:t>
            </a:r>
          </a:p>
          <a:p>
            <a:r>
              <a:rPr lang="en-US" dirty="0"/>
              <a:t>Capitate is the </a:t>
            </a:r>
            <a:r>
              <a:rPr lang="en-US" b="1" dirty="0"/>
              <a:t>largest carpal bone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500931"/>
            <a:ext cx="71905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3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484</Words>
  <Application>Microsoft Office PowerPoint</Application>
  <PresentationFormat>Widescreen</PresentationFormat>
  <Paragraphs>123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ANATOMY THE UPPER LIMB</vt:lpstr>
      <vt:lpstr>Bones of the Hand – Overview</vt:lpstr>
      <vt:lpstr>PowerPoint Presentation</vt:lpstr>
      <vt:lpstr>Carpal Bones – General Features</vt:lpstr>
      <vt:lpstr>PowerPoint Presentation</vt:lpstr>
      <vt:lpstr>PowerPoint Presentation</vt:lpstr>
      <vt:lpstr>Proximal Row of Carpal Bones</vt:lpstr>
      <vt:lpstr>PowerPoint Presentation</vt:lpstr>
      <vt:lpstr>Distal Row of Carpal Bones</vt:lpstr>
      <vt:lpstr>PowerPoint Presentation</vt:lpstr>
      <vt:lpstr>Important Individual Carpal Bones</vt:lpstr>
      <vt:lpstr>PowerPoint Presentation</vt:lpstr>
      <vt:lpstr>PowerPoint Presentation</vt:lpstr>
      <vt:lpstr>Clinical Note – Scaphoid Bone Injury</vt:lpstr>
      <vt:lpstr>PowerPoint Presentation</vt:lpstr>
      <vt:lpstr>Metacarpal Bones – Introduction</vt:lpstr>
      <vt:lpstr>Structure of a Metacarpal Bone</vt:lpstr>
      <vt:lpstr>PowerPoint Presentation</vt:lpstr>
      <vt:lpstr>Special Features of First Metacarpal (Thumb)</vt:lpstr>
      <vt:lpstr>PowerPoint Presentation</vt:lpstr>
      <vt:lpstr>Phalanges – Introduction</vt:lpstr>
      <vt:lpstr>PowerPoint Presentation</vt:lpstr>
      <vt:lpstr>Structure of Phalanges</vt:lpstr>
      <vt:lpstr>PowerPoint Presentation</vt:lpstr>
      <vt:lpstr>Articulations of Phalanges</vt:lpstr>
      <vt:lpstr>Clinical Importance of Hand Bones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6</cp:revision>
  <dcterms:created xsi:type="dcterms:W3CDTF">2026-01-07T09:25:49Z</dcterms:created>
  <dcterms:modified xsi:type="dcterms:W3CDTF">2026-01-07T10:20:42Z</dcterms:modified>
</cp:coreProperties>
</file>