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2" r:id="rId8"/>
    <p:sldId id="261" r:id="rId9"/>
    <p:sldId id="264" r:id="rId10"/>
    <p:sldId id="265" r:id="rId11"/>
    <p:sldId id="266" r:id="rId12"/>
    <p:sldId id="267" r:id="rId13"/>
    <p:sldId id="274" r:id="rId14"/>
    <p:sldId id="268" r:id="rId15"/>
    <p:sldId id="273" r:id="rId16"/>
    <p:sldId id="275" r:id="rId17"/>
    <p:sldId id="269" r:id="rId18"/>
    <p:sldId id="278" r:id="rId19"/>
    <p:sldId id="270" r:id="rId20"/>
    <p:sldId id="271" r:id="rId21"/>
    <p:sldId id="280" r:id="rId22"/>
    <p:sldId id="272" r:id="rId23"/>
    <p:sldId id="283" r:id="rId24"/>
    <p:sldId id="276" r:id="rId25"/>
    <p:sldId id="284" r:id="rId26"/>
    <p:sldId id="277" r:id="rId27"/>
    <p:sldId id="287" r:id="rId28"/>
    <p:sldId id="281" r:id="rId29"/>
    <p:sldId id="288" r:id="rId30"/>
    <p:sldId id="285" r:id="rId31"/>
    <p:sldId id="282" r:id="rId32"/>
    <p:sldId id="28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1026" name="Picture 2" descr="Doctors Institute of Medical &amp; Emerging Sciences Mand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2929" y="1399430"/>
            <a:ext cx="707384" cy="4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228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0"/>
            <a:ext cx="11203388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9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96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Atrium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Receives </a:t>
            </a:r>
            <a:r>
              <a:rPr lang="en-US" b="1" dirty="0"/>
              <a:t>oxygenated blood from the lungs</a:t>
            </a:r>
            <a:endParaRPr lang="en-US" dirty="0"/>
          </a:p>
          <a:p>
            <a:r>
              <a:rPr lang="en-US" dirty="0"/>
              <a:t>Blood enters through </a:t>
            </a:r>
            <a:r>
              <a:rPr lang="en-US" b="1" dirty="0"/>
              <a:t>four pulmonary veins</a:t>
            </a:r>
            <a:endParaRPr lang="en-US" dirty="0"/>
          </a:p>
          <a:p>
            <a:r>
              <a:rPr lang="en-US" dirty="0"/>
              <a:t>Has a smooth internal surface</a:t>
            </a:r>
          </a:p>
          <a:p>
            <a:r>
              <a:rPr lang="en-US" dirty="0"/>
              <a:t>Blood flows into the left ventricle via the </a:t>
            </a:r>
            <a:r>
              <a:rPr lang="en-US" b="1" dirty="0"/>
              <a:t>bicuspid (mitral) valve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988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0"/>
            <a:ext cx="11203388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2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982132"/>
            <a:ext cx="11219289" cy="53630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5328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Left Ventricle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Pumps </a:t>
            </a:r>
            <a:r>
              <a:rPr lang="en-US" b="1" dirty="0"/>
              <a:t>oxygenated blood to the entire body</a:t>
            </a:r>
            <a:endParaRPr lang="en-US" dirty="0"/>
          </a:p>
          <a:p>
            <a:r>
              <a:rPr lang="en-US" dirty="0"/>
              <a:t>Has the </a:t>
            </a:r>
            <a:r>
              <a:rPr lang="en-US" b="1" dirty="0"/>
              <a:t>thickest muscular wall</a:t>
            </a:r>
            <a:r>
              <a:rPr lang="en-US" dirty="0"/>
              <a:t> (needs high pressure)</a:t>
            </a:r>
          </a:p>
          <a:p>
            <a:r>
              <a:rPr lang="en-US" dirty="0"/>
              <a:t>Internal features:</a:t>
            </a:r>
          </a:p>
          <a:p>
            <a:pPr lvl="1"/>
            <a:r>
              <a:rPr lang="en-US" dirty="0"/>
              <a:t>Trabeculae </a:t>
            </a:r>
            <a:r>
              <a:rPr lang="en-US" dirty="0" err="1"/>
              <a:t>carneae</a:t>
            </a:r>
            <a:endParaRPr lang="en-US" dirty="0"/>
          </a:p>
          <a:p>
            <a:pPr lvl="1"/>
            <a:r>
              <a:rPr lang="en-US" dirty="0"/>
              <a:t>Papillary muscles</a:t>
            </a:r>
          </a:p>
          <a:p>
            <a:r>
              <a:rPr lang="en-US" dirty="0"/>
              <a:t>Blood exits through the </a:t>
            </a:r>
            <a:r>
              <a:rPr lang="en-US" b="1" dirty="0"/>
              <a:t>aortic valve</a:t>
            </a:r>
            <a:r>
              <a:rPr lang="en-US" dirty="0"/>
              <a:t> into the </a:t>
            </a:r>
            <a:r>
              <a:rPr lang="en-US" b="1" dirty="0"/>
              <a:t>aorta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26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26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Major Blood Vessels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Aorta</a:t>
            </a:r>
            <a:r>
              <a:rPr lang="en-US" dirty="0" smtClean="0"/>
              <a:t> </a:t>
            </a:r>
            <a:r>
              <a:rPr lang="en-US" dirty="0"/>
              <a:t>– carries oxygenated blood to the body</a:t>
            </a:r>
          </a:p>
          <a:p>
            <a:r>
              <a:rPr lang="en-US" b="1" dirty="0"/>
              <a:t>Pulmonary artery</a:t>
            </a:r>
            <a:r>
              <a:rPr lang="en-US" dirty="0"/>
              <a:t> – carries deoxygenated blood to lungs</a:t>
            </a:r>
          </a:p>
          <a:p>
            <a:r>
              <a:rPr lang="en-US" b="1" dirty="0"/>
              <a:t>Pulmonary veins</a:t>
            </a:r>
            <a:r>
              <a:rPr lang="en-US" dirty="0"/>
              <a:t> – bring oxygenated blood from lungs</a:t>
            </a:r>
          </a:p>
          <a:p>
            <a:r>
              <a:rPr lang="en-US" b="1" dirty="0"/>
              <a:t>Superior &amp; Inferior vena cava</a:t>
            </a:r>
            <a:r>
              <a:rPr lang="en-US" dirty="0"/>
              <a:t> – bring deoxygenated blood from body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740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79534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65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342900"/>
            <a:ext cx="11230508" cy="59599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6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Internal features of heart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Chambers of heart:</a:t>
            </a:r>
          </a:p>
          <a:p>
            <a:r>
              <a:rPr lang="en-US" dirty="0" smtClean="0"/>
              <a:t>Right atrium(receiving chamber) </a:t>
            </a:r>
          </a:p>
          <a:p>
            <a:r>
              <a:rPr lang="en-US" dirty="0" smtClean="0"/>
              <a:t>Right ventricle(pumping chamber)</a:t>
            </a:r>
          </a:p>
          <a:p>
            <a:r>
              <a:rPr lang="en-US" dirty="0" smtClean="0"/>
              <a:t>Left atrium(receiving chamber)</a:t>
            </a:r>
          </a:p>
          <a:p>
            <a:r>
              <a:rPr lang="en-US" dirty="0" smtClean="0"/>
              <a:t>Left ventricle(pumping chamber)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3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Valves of the Heart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Valves </a:t>
            </a:r>
            <a:r>
              <a:rPr lang="en-US" dirty="0"/>
              <a:t>prevent </a:t>
            </a:r>
            <a:r>
              <a:rPr lang="en-US" b="1" dirty="0"/>
              <a:t>backflow of blood</a:t>
            </a:r>
            <a:endParaRPr lang="en-US" dirty="0"/>
          </a:p>
          <a:p>
            <a:r>
              <a:rPr lang="en-US" dirty="0"/>
              <a:t>Two types:</a:t>
            </a:r>
          </a:p>
          <a:p>
            <a:pPr lvl="1"/>
            <a:r>
              <a:rPr lang="en-US" b="1" dirty="0"/>
              <a:t>Atrioventricular (AV) valves</a:t>
            </a:r>
            <a:endParaRPr lang="en-US" dirty="0"/>
          </a:p>
          <a:p>
            <a:pPr lvl="1"/>
            <a:r>
              <a:rPr lang="en-US" b="1" dirty="0"/>
              <a:t>Semilunar valves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055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0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Bicuspid (Mitral) Valve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between:</a:t>
            </a:r>
          </a:p>
          <a:p>
            <a:pPr lvl="1"/>
            <a:r>
              <a:rPr lang="en-US" dirty="0"/>
              <a:t>Left atrium and left ventricle</a:t>
            </a:r>
          </a:p>
          <a:p>
            <a:r>
              <a:rPr lang="en-US" dirty="0"/>
              <a:t>Has </a:t>
            </a:r>
            <a:r>
              <a:rPr lang="en-US" b="1" dirty="0"/>
              <a:t>two cusps</a:t>
            </a:r>
            <a:r>
              <a:rPr lang="en-US" dirty="0"/>
              <a:t> (anterior &amp; posterior)</a:t>
            </a:r>
          </a:p>
          <a:p>
            <a:r>
              <a:rPr lang="en-US" dirty="0"/>
              <a:t>Allows blood to flow </a:t>
            </a:r>
            <a:r>
              <a:rPr lang="en-US" b="1" dirty="0"/>
              <a:t>only from atrium to ventricle</a:t>
            </a:r>
            <a:endParaRPr lang="en-US" dirty="0"/>
          </a:p>
          <a:p>
            <a:r>
              <a:rPr lang="en-US" dirty="0"/>
              <a:t>Supported by chordae </a:t>
            </a:r>
            <a:r>
              <a:rPr lang="en-US" dirty="0" err="1"/>
              <a:t>tendineae</a:t>
            </a:r>
            <a:r>
              <a:rPr lang="en-US" dirty="0"/>
              <a:t> and papillary muscles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8779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34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Tricuspid Valve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between:</a:t>
            </a:r>
          </a:p>
          <a:p>
            <a:pPr lvl="1"/>
            <a:r>
              <a:rPr lang="en-US" dirty="0"/>
              <a:t>Right atrium and right ventricle</a:t>
            </a:r>
          </a:p>
          <a:p>
            <a:r>
              <a:rPr lang="en-US" dirty="0"/>
              <a:t>Has </a:t>
            </a:r>
            <a:r>
              <a:rPr lang="en-US" b="1" dirty="0"/>
              <a:t>three cusps</a:t>
            </a:r>
            <a:r>
              <a:rPr lang="en-US" dirty="0"/>
              <a:t> (anterior, posterior, septal)</a:t>
            </a:r>
          </a:p>
          <a:p>
            <a:r>
              <a:rPr lang="en-US" dirty="0"/>
              <a:t>Prevents backflow into the right atrium during ventricular contraction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109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76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Pulmonary Semilunar Valve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at the opening of the </a:t>
            </a:r>
            <a:r>
              <a:rPr lang="en-US" b="1" dirty="0"/>
              <a:t>pulmonary artery</a:t>
            </a:r>
            <a:endParaRPr lang="en-US" dirty="0"/>
          </a:p>
          <a:p>
            <a:r>
              <a:rPr lang="en-US" dirty="0"/>
              <a:t>Has </a:t>
            </a:r>
            <a:r>
              <a:rPr lang="en-US" b="1" dirty="0"/>
              <a:t>three cusps</a:t>
            </a:r>
            <a:endParaRPr lang="en-US" dirty="0"/>
          </a:p>
          <a:p>
            <a:r>
              <a:rPr lang="en-US" dirty="0"/>
              <a:t>Prevents blood from flowing back into the right ventricle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3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90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Aortic Semilunar Valve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Located </a:t>
            </a:r>
            <a:r>
              <a:rPr lang="en-US" dirty="0"/>
              <a:t>at the opening of the </a:t>
            </a:r>
            <a:r>
              <a:rPr lang="en-US" b="1" dirty="0"/>
              <a:t>aorta</a:t>
            </a:r>
            <a:endParaRPr lang="en-US" dirty="0"/>
          </a:p>
          <a:p>
            <a:r>
              <a:rPr lang="en-US" dirty="0"/>
              <a:t>Has </a:t>
            </a:r>
            <a:r>
              <a:rPr lang="en-US" b="1" dirty="0"/>
              <a:t>three cusps</a:t>
            </a:r>
            <a:r>
              <a:rPr lang="en-US" dirty="0"/>
              <a:t> (right, left, posterior)</a:t>
            </a:r>
          </a:p>
          <a:p>
            <a:r>
              <a:rPr lang="en-US" dirty="0"/>
              <a:t>Prevents backflow of blood into the left ventricle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929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37" y="982132"/>
            <a:ext cx="11115924" cy="5386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6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Heart – Regional Anatomy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heart is divided into </a:t>
            </a:r>
            <a:r>
              <a:rPr lang="en-US" b="1" dirty="0"/>
              <a:t>four chambers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Right Atrium</a:t>
            </a:r>
          </a:p>
          <a:p>
            <a:pPr lvl="1"/>
            <a:r>
              <a:rPr lang="en-US" dirty="0"/>
              <a:t>Right Ventricle</a:t>
            </a:r>
          </a:p>
          <a:p>
            <a:pPr lvl="1"/>
            <a:r>
              <a:rPr lang="en-US" dirty="0"/>
              <a:t>Left Atrium</a:t>
            </a:r>
          </a:p>
          <a:p>
            <a:pPr lvl="1"/>
            <a:r>
              <a:rPr lang="en-US" dirty="0"/>
              <a:t>Left Ventricle</a:t>
            </a:r>
          </a:p>
          <a:p>
            <a:r>
              <a:rPr lang="en-US" dirty="0"/>
              <a:t>Each chamber has a specific role in </a:t>
            </a:r>
            <a:r>
              <a:rPr lang="en-US" b="1" dirty="0"/>
              <a:t>receiving or pumping blood</a:t>
            </a:r>
            <a:endParaRPr lang="en-US" dirty="0"/>
          </a:p>
          <a:p>
            <a:r>
              <a:rPr lang="en-US" dirty="0"/>
              <a:t>Blood flow through the heart is </a:t>
            </a:r>
            <a:r>
              <a:rPr lang="en-US" b="1" dirty="0"/>
              <a:t>one-directional</a:t>
            </a:r>
            <a:r>
              <a:rPr lang="en-US" dirty="0"/>
              <a:t>, controlled by valves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040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Blood Flow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Body </a:t>
            </a:r>
            <a:r>
              <a:rPr lang="en-US" dirty="0"/>
              <a:t>→ Right Atrium → Right Ventricle → Lungs</a:t>
            </a:r>
          </a:p>
          <a:p>
            <a:r>
              <a:rPr lang="en-US" dirty="0"/>
              <a:t>Lungs → Left Atrium → Left Ventricle → Body</a:t>
            </a:r>
          </a:p>
          <a:p>
            <a:r>
              <a:rPr lang="en-US" dirty="0"/>
              <a:t>Ensures:</a:t>
            </a:r>
          </a:p>
          <a:p>
            <a:pPr lvl="1"/>
            <a:r>
              <a:rPr lang="en-US" dirty="0"/>
              <a:t>Deoxygenated blood goes to lungs</a:t>
            </a:r>
          </a:p>
          <a:p>
            <a:pPr lvl="1"/>
            <a:r>
              <a:rPr lang="en-US" dirty="0"/>
              <a:t>Oxygenated blood goes to body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9891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86" y="485030"/>
            <a:ext cx="11179534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04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2737" y="485030"/>
            <a:ext cx="11163632" cy="58362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197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2494" y="485030"/>
            <a:ext cx="11115923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054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Atrium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Receives </a:t>
            </a:r>
            <a:r>
              <a:rPr lang="en-US" b="1" dirty="0"/>
              <a:t>deoxygenated blood</a:t>
            </a:r>
            <a:r>
              <a:rPr lang="en-US" dirty="0"/>
              <a:t> from the body</a:t>
            </a:r>
          </a:p>
          <a:p>
            <a:r>
              <a:rPr lang="en-US" dirty="0"/>
              <a:t>Blood enters through:</a:t>
            </a:r>
          </a:p>
          <a:p>
            <a:pPr lvl="1"/>
            <a:r>
              <a:rPr lang="en-US" b="1" dirty="0"/>
              <a:t>Superior vena cava</a:t>
            </a:r>
            <a:r>
              <a:rPr lang="en-US" dirty="0"/>
              <a:t> (from upper body)</a:t>
            </a:r>
          </a:p>
          <a:p>
            <a:pPr lvl="1"/>
            <a:r>
              <a:rPr lang="en-US" b="1" dirty="0"/>
              <a:t>Inferior vena cava</a:t>
            </a:r>
            <a:r>
              <a:rPr lang="en-US" dirty="0"/>
              <a:t> (from lower body)</a:t>
            </a:r>
          </a:p>
          <a:p>
            <a:pPr lvl="1"/>
            <a:r>
              <a:rPr lang="en-US" b="1" dirty="0"/>
              <a:t>Coronary sinus</a:t>
            </a:r>
            <a:r>
              <a:rPr lang="en-US" dirty="0"/>
              <a:t> (from heart muscle)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9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4" y="982131"/>
            <a:ext cx="11195436" cy="54027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3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5" y="485030"/>
            <a:ext cx="11179534" cy="58521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31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Internal </a:t>
            </a:r>
            <a:r>
              <a:rPr lang="en-US" dirty="0"/>
              <a:t>features:</a:t>
            </a:r>
          </a:p>
          <a:p>
            <a:pPr lvl="1"/>
            <a:r>
              <a:rPr lang="en-US" b="1" dirty="0"/>
              <a:t>Pectinate muscles</a:t>
            </a:r>
            <a:r>
              <a:rPr lang="en-US" dirty="0"/>
              <a:t> (ridge-like muscles)</a:t>
            </a:r>
          </a:p>
          <a:p>
            <a:pPr lvl="1"/>
            <a:r>
              <a:rPr lang="en-US" b="1" dirty="0"/>
              <a:t>Interatrial septum</a:t>
            </a:r>
            <a:r>
              <a:rPr lang="en-US" dirty="0"/>
              <a:t> separates it from the left atrium</a:t>
            </a:r>
          </a:p>
          <a:p>
            <a:r>
              <a:rPr lang="en-US" dirty="0"/>
              <a:t>Blood passes to the right ventricle through the </a:t>
            </a:r>
            <a:r>
              <a:rPr lang="en-US" b="1" dirty="0"/>
              <a:t>tricuspid valve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630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Right Ventricle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Pumps </a:t>
            </a:r>
            <a:r>
              <a:rPr lang="en-US" b="1" dirty="0"/>
              <a:t>deoxygenated blood to the lungs</a:t>
            </a:r>
            <a:endParaRPr lang="en-US" dirty="0"/>
          </a:p>
          <a:p>
            <a:r>
              <a:rPr lang="en-US" dirty="0"/>
              <a:t>Blood exits through the </a:t>
            </a:r>
            <a:r>
              <a:rPr lang="en-US" b="1" dirty="0"/>
              <a:t>pulmonary artery</a:t>
            </a:r>
            <a:endParaRPr lang="en-US" dirty="0"/>
          </a:p>
          <a:p>
            <a:r>
              <a:rPr lang="en-US" dirty="0"/>
              <a:t>Internal structures:</a:t>
            </a:r>
          </a:p>
          <a:p>
            <a:pPr lvl="1"/>
            <a:r>
              <a:rPr lang="en-US" b="1" dirty="0"/>
              <a:t>Trabeculae </a:t>
            </a:r>
            <a:r>
              <a:rPr lang="en-US" b="1" dirty="0" err="1"/>
              <a:t>carneae</a:t>
            </a:r>
            <a:r>
              <a:rPr lang="en-US" dirty="0"/>
              <a:t> (irregular muscular ridges)</a:t>
            </a:r>
          </a:p>
          <a:p>
            <a:pPr lvl="1"/>
            <a:r>
              <a:rPr lang="en-US" b="1" dirty="0"/>
              <a:t>Papillary muscles</a:t>
            </a:r>
            <a:endParaRPr lang="en-US" dirty="0"/>
          </a:p>
          <a:p>
            <a:pPr lvl="1"/>
            <a:r>
              <a:rPr lang="en-US" b="1" dirty="0"/>
              <a:t>Chordae </a:t>
            </a:r>
            <a:r>
              <a:rPr lang="en-US" b="1" dirty="0" err="1"/>
              <a:t>tendineae</a:t>
            </a:r>
            <a:r>
              <a:rPr lang="en-US" dirty="0"/>
              <a:t> (prevent valve inversion)</a:t>
            </a:r>
          </a:p>
          <a:p>
            <a:r>
              <a:rPr lang="en-US" dirty="0"/>
              <a:t>Outflow valve:</a:t>
            </a:r>
          </a:p>
          <a:p>
            <a:pPr lvl="1"/>
            <a:r>
              <a:rPr lang="en-US" b="1" dirty="0"/>
              <a:t>Pulmonary semilunar valve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1815" y="485030"/>
            <a:ext cx="69520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488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63</TotalTime>
  <Words>454</Words>
  <Application>Microsoft Office PowerPoint</Application>
  <PresentationFormat>Widescreen</PresentationFormat>
  <Paragraphs>84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Garamond</vt:lpstr>
      <vt:lpstr>Organic</vt:lpstr>
      <vt:lpstr>BASIC MEDICAL SCIENCE</vt:lpstr>
      <vt:lpstr>Internal features of heart</vt:lpstr>
      <vt:lpstr>Heart – Regional Anatomy</vt:lpstr>
      <vt:lpstr>PowerPoint Presentation</vt:lpstr>
      <vt:lpstr>Right Atrium</vt:lpstr>
      <vt:lpstr>PowerPoint Presentation</vt:lpstr>
      <vt:lpstr>PowerPoint Presentation</vt:lpstr>
      <vt:lpstr>Continued </vt:lpstr>
      <vt:lpstr>Right Ventricle</vt:lpstr>
      <vt:lpstr>PowerPoint Presentation</vt:lpstr>
      <vt:lpstr>PowerPoint Presentation</vt:lpstr>
      <vt:lpstr>Left Atrium</vt:lpstr>
      <vt:lpstr>PowerPoint Presentation</vt:lpstr>
      <vt:lpstr>PowerPoint Presentation</vt:lpstr>
      <vt:lpstr>Left Ventricle</vt:lpstr>
      <vt:lpstr>PowerPoint Presentation</vt:lpstr>
      <vt:lpstr>Major Blood Vessels of the Heart</vt:lpstr>
      <vt:lpstr>PowerPoint Presentation</vt:lpstr>
      <vt:lpstr>PowerPoint Presentation</vt:lpstr>
      <vt:lpstr>Valves of the Heart</vt:lpstr>
      <vt:lpstr>PowerPoint Presentation</vt:lpstr>
      <vt:lpstr>Bicuspid (Mitral) Valve</vt:lpstr>
      <vt:lpstr>PowerPoint Presentation</vt:lpstr>
      <vt:lpstr>Tricuspid Valve</vt:lpstr>
      <vt:lpstr>PowerPoint Presentation</vt:lpstr>
      <vt:lpstr>Pulmonary Semilunar Valve</vt:lpstr>
      <vt:lpstr>PowerPoint Presentation</vt:lpstr>
      <vt:lpstr>Aortic Semilunar Valve</vt:lpstr>
      <vt:lpstr>PowerPoint Presentation</vt:lpstr>
      <vt:lpstr>Blood Flow Summary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6</cp:revision>
  <dcterms:created xsi:type="dcterms:W3CDTF">2025-12-28T14:10:41Z</dcterms:created>
  <dcterms:modified xsi:type="dcterms:W3CDTF">2025-12-28T15:13:52Z</dcterms:modified>
</cp:coreProperties>
</file>