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3" r:id="rId13"/>
    <p:sldId id="267" r:id="rId14"/>
    <p:sldId id="268" r:id="rId15"/>
    <p:sldId id="269" r:id="rId16"/>
    <p:sldId id="270" r:id="rId17"/>
    <p:sldId id="271" r:id="rId18"/>
    <p:sldId id="272" r:id="rId19"/>
    <p:sldId id="274" r:id="rId20"/>
    <p:sldId id="275" r:id="rId21"/>
    <p:sldId id="276" r:id="rId22"/>
    <p:sldId id="277" r:id="rId23"/>
    <p:sldId id="280" r:id="rId24"/>
    <p:sldId id="278" r:id="rId25"/>
    <p:sldId id="279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8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UPPER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4" y="1407381"/>
            <a:ext cx="750858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787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0"/>
            <a:ext cx="750858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Trochlear Notch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8179" y="2644396"/>
            <a:ext cx="9860279" cy="3318936"/>
          </a:xfrm>
        </p:spPr>
        <p:txBody>
          <a:bodyPr>
            <a:normAutofit/>
          </a:bodyPr>
          <a:lstStyle/>
          <a:p>
            <a:r>
              <a:rPr lang="en-US" dirty="0" smtClean="0"/>
              <a:t>Large</a:t>
            </a:r>
            <a:r>
              <a:rPr lang="en-US" dirty="0"/>
              <a:t>, </a:t>
            </a:r>
            <a:r>
              <a:rPr lang="en-US" b="1" dirty="0"/>
              <a:t>crescent-shaped notch</a:t>
            </a:r>
            <a:endParaRPr lang="en-US" dirty="0"/>
          </a:p>
          <a:p>
            <a:r>
              <a:rPr lang="en-US" dirty="0"/>
              <a:t>Located on anterior aspect of proximal ulna</a:t>
            </a:r>
          </a:p>
          <a:p>
            <a:r>
              <a:rPr lang="en-US" dirty="0"/>
              <a:t>Formed by:</a:t>
            </a:r>
          </a:p>
          <a:p>
            <a:pPr lvl="1"/>
            <a:r>
              <a:rPr lang="en-US" dirty="0"/>
              <a:t>Olecranon</a:t>
            </a:r>
          </a:p>
          <a:p>
            <a:pPr lvl="1"/>
            <a:r>
              <a:rPr lang="en-US" dirty="0"/>
              <a:t>Coronoid process</a:t>
            </a:r>
          </a:p>
          <a:p>
            <a:r>
              <a:rPr lang="en-US" dirty="0"/>
              <a:t>Articulates with the </a:t>
            </a:r>
            <a:r>
              <a:rPr lang="en-US" b="1" dirty="0"/>
              <a:t>trochlea of the </a:t>
            </a:r>
            <a:r>
              <a:rPr lang="en-US" b="1" dirty="0" err="1"/>
              <a:t>humerus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823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0"/>
            <a:ext cx="750858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9" y="982132"/>
            <a:ext cx="11227242" cy="529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694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0"/>
            <a:ext cx="750858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4" y="982132"/>
            <a:ext cx="11155681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054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0"/>
            <a:ext cx="750858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Radial Notch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Shallow</a:t>
            </a:r>
            <a:r>
              <a:rPr lang="en-US" dirty="0"/>
              <a:t>, smooth notch</a:t>
            </a:r>
          </a:p>
          <a:p>
            <a:r>
              <a:rPr lang="en-US" dirty="0"/>
              <a:t>Located on lateral side of coronoid process</a:t>
            </a:r>
          </a:p>
          <a:p>
            <a:r>
              <a:rPr lang="en-US" dirty="0"/>
              <a:t>Articulates with the </a:t>
            </a:r>
            <a:r>
              <a:rPr lang="en-US" b="1" dirty="0"/>
              <a:t>head of the radius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2538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0"/>
            <a:ext cx="750858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0690" y="982132"/>
            <a:ext cx="11115922" cy="535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6721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0"/>
            <a:ext cx="750858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Ulnar Tuberosity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Roughened </a:t>
            </a:r>
            <a:r>
              <a:rPr lang="en-US" dirty="0"/>
              <a:t>area distal to coronoid process</a:t>
            </a:r>
          </a:p>
          <a:p>
            <a:r>
              <a:rPr lang="en-US" b="1" dirty="0"/>
              <a:t>Insertion of brachialis muscle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3604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0"/>
            <a:ext cx="750858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8640" y="982131"/>
            <a:ext cx="11115923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434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0"/>
            <a:ext cx="750858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Body (Shaft) of Ulna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Elongated </a:t>
            </a:r>
            <a:r>
              <a:rPr lang="en-US" dirty="0"/>
              <a:t>middle part of the bone</a:t>
            </a:r>
          </a:p>
          <a:p>
            <a:r>
              <a:rPr lang="en-US" dirty="0"/>
              <a:t>Tapers from proximal to distal end</a:t>
            </a:r>
          </a:p>
          <a:p>
            <a:r>
              <a:rPr lang="en-US" b="1" dirty="0"/>
              <a:t>Posterior border</a:t>
            </a:r>
            <a:endParaRPr lang="en-US" dirty="0"/>
          </a:p>
          <a:p>
            <a:pPr lvl="1"/>
            <a:r>
              <a:rPr lang="en-US" dirty="0"/>
              <a:t>Rounded</a:t>
            </a:r>
          </a:p>
          <a:p>
            <a:pPr lvl="1"/>
            <a:r>
              <a:rPr lang="en-US" dirty="0"/>
              <a:t>Subcutaneous</a:t>
            </a:r>
          </a:p>
          <a:p>
            <a:pPr lvl="1"/>
            <a:r>
              <a:rPr lang="en-US" dirty="0"/>
              <a:t>Easily palpable along its length</a:t>
            </a:r>
          </a:p>
          <a:p>
            <a:r>
              <a:rPr lang="en-US" b="1" dirty="0"/>
              <a:t>Interosseous border</a:t>
            </a:r>
            <a:endParaRPr lang="en-US" dirty="0"/>
          </a:p>
          <a:p>
            <a:pPr lvl="1"/>
            <a:r>
              <a:rPr lang="en-US" dirty="0"/>
              <a:t>Sharp lateral crest</a:t>
            </a:r>
          </a:p>
          <a:p>
            <a:pPr lvl="1"/>
            <a:r>
              <a:rPr lang="en-US" dirty="0"/>
              <a:t>Attachment for </a:t>
            </a:r>
            <a:r>
              <a:rPr lang="en-US" b="1" dirty="0"/>
              <a:t>interosseous membrane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6317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0"/>
            <a:ext cx="750858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1"/>
            <a:ext cx="11235193" cy="539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5351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0"/>
            <a:ext cx="750858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2"/>
            <a:ext cx="11171582" cy="534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95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0"/>
            <a:ext cx="750858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Ulna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General </a:t>
            </a:r>
            <a:r>
              <a:rPr lang="en-US" b="1" dirty="0" smtClean="0"/>
              <a:t>Overview:</a:t>
            </a:r>
          </a:p>
          <a:p>
            <a:r>
              <a:rPr lang="en-US" dirty="0" smtClean="0"/>
              <a:t>The </a:t>
            </a:r>
            <a:r>
              <a:rPr lang="en-US" b="1" dirty="0"/>
              <a:t>ulna</a:t>
            </a:r>
            <a:r>
              <a:rPr lang="en-US" dirty="0"/>
              <a:t> is the </a:t>
            </a:r>
            <a:r>
              <a:rPr lang="en-US" b="1" dirty="0"/>
              <a:t>medial bone of the forearm</a:t>
            </a:r>
            <a:r>
              <a:rPr lang="en-US" dirty="0"/>
              <a:t> (little-finger side) in anatomical position</a:t>
            </a:r>
          </a:p>
          <a:p>
            <a:r>
              <a:rPr lang="en-US" dirty="0"/>
              <a:t>Longer than the radius</a:t>
            </a:r>
          </a:p>
          <a:p>
            <a:r>
              <a:rPr lang="en-US" dirty="0"/>
              <a:t>Plays a </a:t>
            </a:r>
            <a:r>
              <a:rPr lang="en-US" b="1" dirty="0"/>
              <a:t>major role in elbow joint </a:t>
            </a:r>
            <a:r>
              <a:rPr lang="en-US" b="1" dirty="0" smtClean="0"/>
              <a:t>stability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4403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0"/>
            <a:ext cx="750858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Distal End of Ulna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Head of Ulna</a:t>
            </a:r>
            <a:endParaRPr lang="en-US" dirty="0"/>
          </a:p>
          <a:p>
            <a:r>
              <a:rPr lang="en-US" dirty="0"/>
              <a:t>Small, rounded distal end</a:t>
            </a:r>
          </a:p>
          <a:p>
            <a:r>
              <a:rPr lang="en-US" dirty="0"/>
              <a:t>Articulates with </a:t>
            </a:r>
            <a:r>
              <a:rPr lang="en-US" b="1" dirty="0"/>
              <a:t>ulnar notch of radius</a:t>
            </a:r>
            <a:endParaRPr lang="en-US" dirty="0"/>
          </a:p>
          <a:p>
            <a:r>
              <a:rPr lang="en-US" dirty="0"/>
              <a:t>Separated from wrist joint by an </a:t>
            </a:r>
            <a:r>
              <a:rPr lang="en-US" b="1" dirty="0"/>
              <a:t>articular disc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1531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0"/>
            <a:ext cx="750858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7" y="982131"/>
            <a:ext cx="11235193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6786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0"/>
            <a:ext cx="750858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1196" cy="1303867"/>
          </a:xfrm>
        </p:spPr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Styloid Process</a:t>
            </a:r>
            <a:endParaRPr lang="en-US" dirty="0"/>
          </a:p>
          <a:p>
            <a:r>
              <a:rPr lang="en-US" dirty="0"/>
              <a:t>Small projection</a:t>
            </a:r>
          </a:p>
          <a:p>
            <a:r>
              <a:rPr lang="en-US" dirty="0"/>
              <a:t>Located on posteromedial side</a:t>
            </a:r>
          </a:p>
          <a:p>
            <a:r>
              <a:rPr lang="en-US" dirty="0"/>
              <a:t>Important ligament attachment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4774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0"/>
            <a:ext cx="750858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7" y="982131"/>
            <a:ext cx="11235193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030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0"/>
            <a:ext cx="750858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147729" cy="534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9150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0"/>
            <a:ext cx="750858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7" y="982132"/>
            <a:ext cx="11235193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330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0"/>
            <a:ext cx="750858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Participates in:</a:t>
            </a:r>
          </a:p>
          <a:p>
            <a:pPr lvl="1"/>
            <a:r>
              <a:rPr lang="en-US" dirty="0"/>
              <a:t>Elbow joint (with </a:t>
            </a:r>
            <a:r>
              <a:rPr lang="en-US" dirty="0" err="1"/>
              <a:t>humerus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Proximal and distal radioulnar joints (with radius)</a:t>
            </a:r>
          </a:p>
          <a:p>
            <a:r>
              <a:rPr lang="en-US" dirty="0"/>
              <a:t>Does </a:t>
            </a:r>
            <a:r>
              <a:rPr lang="en-US" b="1" dirty="0"/>
              <a:t>not directly articulate with carpal bones</a:t>
            </a:r>
            <a:endParaRPr lang="en-US" dirty="0"/>
          </a:p>
          <a:p>
            <a:r>
              <a:rPr lang="en-US" dirty="0"/>
              <a:t>Provides attachment for multiple muscles of:</a:t>
            </a:r>
          </a:p>
          <a:p>
            <a:pPr lvl="1"/>
            <a:r>
              <a:rPr lang="en-US" dirty="0"/>
              <a:t>Arm</a:t>
            </a:r>
          </a:p>
          <a:p>
            <a:pPr lvl="1"/>
            <a:r>
              <a:rPr lang="en-US" dirty="0"/>
              <a:t>Forearm</a:t>
            </a:r>
          </a:p>
          <a:p>
            <a:r>
              <a:rPr lang="en-US" dirty="0"/>
              <a:t>Easily palpable along its posterior border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80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0"/>
            <a:ext cx="750858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4" y="982133"/>
            <a:ext cx="11163632" cy="531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035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0"/>
            <a:ext cx="750858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ANATOMICAL FEATURES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Proximal End of </a:t>
            </a:r>
            <a:r>
              <a:rPr lang="en-US" dirty="0" smtClean="0"/>
              <a:t>Ulna</a:t>
            </a:r>
          </a:p>
          <a:p>
            <a:r>
              <a:rPr lang="en-US" dirty="0"/>
              <a:t>Body (Shaft) of </a:t>
            </a:r>
            <a:r>
              <a:rPr lang="en-US" dirty="0" smtClean="0"/>
              <a:t>Ulna</a:t>
            </a:r>
          </a:p>
          <a:p>
            <a:r>
              <a:rPr lang="en-US" dirty="0"/>
              <a:t>Distal End of Ulna</a:t>
            </a:r>
          </a:p>
        </p:txBody>
      </p:sp>
    </p:spTree>
    <p:extLst>
      <p:ext uri="{BB962C8B-B14F-4D97-AF65-F5344CB8AC3E}">
        <p14:creationId xmlns:p14="http://schemas.microsoft.com/office/powerpoint/2010/main" val="2370430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0"/>
            <a:ext cx="750858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Proximal End of Ulna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Olecranon</a:t>
            </a:r>
            <a:endParaRPr lang="en-US" dirty="0"/>
          </a:p>
          <a:p>
            <a:r>
              <a:rPr lang="en-US" dirty="0"/>
              <a:t>Greek word meaning </a:t>
            </a:r>
            <a:r>
              <a:rPr lang="en-US" i="1" dirty="0"/>
              <a:t>“elbow”</a:t>
            </a:r>
            <a:endParaRPr lang="en-US" dirty="0"/>
          </a:p>
          <a:p>
            <a:r>
              <a:rPr lang="en-US" dirty="0"/>
              <a:t>Forms the </a:t>
            </a:r>
            <a:r>
              <a:rPr lang="en-US" b="1" dirty="0"/>
              <a:t>point of the elbow</a:t>
            </a:r>
            <a:endParaRPr lang="en-US" dirty="0"/>
          </a:p>
          <a:p>
            <a:r>
              <a:rPr lang="en-US" dirty="0"/>
              <a:t>Easily palpable</a:t>
            </a:r>
          </a:p>
          <a:p>
            <a:r>
              <a:rPr lang="en-US" b="1" dirty="0"/>
              <a:t>Insertion site of triceps </a:t>
            </a:r>
            <a:r>
              <a:rPr lang="en-US" b="1" dirty="0" err="1"/>
              <a:t>brachii</a:t>
            </a:r>
            <a:r>
              <a:rPr lang="en-US" b="1" dirty="0"/>
              <a:t> muscle</a:t>
            </a:r>
            <a:endParaRPr lang="en-US" dirty="0"/>
          </a:p>
          <a:p>
            <a:r>
              <a:rPr lang="en-US" dirty="0"/>
              <a:t>Fits into the </a:t>
            </a:r>
            <a:r>
              <a:rPr lang="en-US" b="1" dirty="0"/>
              <a:t>olecranon fossa of </a:t>
            </a:r>
            <a:r>
              <a:rPr lang="en-US" b="1" dirty="0" err="1"/>
              <a:t>humerus</a:t>
            </a:r>
            <a:r>
              <a:rPr lang="en-US" dirty="0"/>
              <a:t> during elbow extension</a:t>
            </a:r>
          </a:p>
        </p:txBody>
      </p:sp>
    </p:spTree>
    <p:extLst>
      <p:ext uri="{BB962C8B-B14F-4D97-AF65-F5344CB8AC3E}">
        <p14:creationId xmlns:p14="http://schemas.microsoft.com/office/powerpoint/2010/main" val="2082169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0"/>
            <a:ext cx="750858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4" y="982132"/>
            <a:ext cx="11155681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018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0"/>
            <a:ext cx="750858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Coronoid Process</a:t>
            </a:r>
            <a:endParaRPr lang="en-US" dirty="0"/>
          </a:p>
          <a:p>
            <a:r>
              <a:rPr lang="en-US" dirty="0"/>
              <a:t>Greek word meaning </a:t>
            </a:r>
            <a:r>
              <a:rPr lang="en-US" i="1" dirty="0"/>
              <a:t>“resembling a crow”</a:t>
            </a:r>
            <a:endParaRPr lang="en-US" dirty="0"/>
          </a:p>
          <a:p>
            <a:r>
              <a:rPr lang="en-US" dirty="0"/>
              <a:t>Anterior projection of proximal ulna</a:t>
            </a:r>
          </a:p>
          <a:p>
            <a:r>
              <a:rPr lang="en-US" dirty="0"/>
              <a:t>Forms the </a:t>
            </a:r>
            <a:r>
              <a:rPr lang="en-US" b="1" dirty="0"/>
              <a:t>lower part of the trochlear notch</a:t>
            </a:r>
            <a:endParaRPr lang="en-US" dirty="0"/>
          </a:p>
          <a:p>
            <a:r>
              <a:rPr lang="en-US" dirty="0"/>
              <a:t>Important for elbow joint stability</a:t>
            </a:r>
          </a:p>
        </p:txBody>
      </p:sp>
    </p:spTree>
    <p:extLst>
      <p:ext uri="{BB962C8B-B14F-4D97-AF65-F5344CB8AC3E}">
        <p14:creationId xmlns:p14="http://schemas.microsoft.com/office/powerpoint/2010/main" val="2445187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85030"/>
            <a:ext cx="750858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982132"/>
            <a:ext cx="11227241" cy="587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8668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35</TotalTime>
  <Words>291</Words>
  <Application>Microsoft Office PowerPoint</Application>
  <PresentationFormat>Widescreen</PresentationFormat>
  <Paragraphs>69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Garamond</vt:lpstr>
      <vt:lpstr>Organic</vt:lpstr>
      <vt:lpstr>ANATOMY THE UPPER LIMB</vt:lpstr>
      <vt:lpstr>Ulna</vt:lpstr>
      <vt:lpstr>CONTINUED </vt:lpstr>
      <vt:lpstr>PowerPoint Presentation</vt:lpstr>
      <vt:lpstr>ANATOMICAL FEATURES</vt:lpstr>
      <vt:lpstr>Proximal End of Ulna</vt:lpstr>
      <vt:lpstr>PowerPoint Presentation</vt:lpstr>
      <vt:lpstr>CONTINUED </vt:lpstr>
      <vt:lpstr>PowerPoint Presentation</vt:lpstr>
      <vt:lpstr>Trochlear Notch</vt:lpstr>
      <vt:lpstr>PowerPoint Presentation</vt:lpstr>
      <vt:lpstr>PowerPoint Presentation</vt:lpstr>
      <vt:lpstr>Radial Notch</vt:lpstr>
      <vt:lpstr>PowerPoint Presentation</vt:lpstr>
      <vt:lpstr>Ulnar Tuberosity</vt:lpstr>
      <vt:lpstr>PowerPoint Presentation</vt:lpstr>
      <vt:lpstr>Body (Shaft) of Ulna</vt:lpstr>
      <vt:lpstr>PowerPoint Presentation</vt:lpstr>
      <vt:lpstr>PowerPoint Presentation</vt:lpstr>
      <vt:lpstr>Distal End of Ulna</vt:lpstr>
      <vt:lpstr>PowerPoint Presentation</vt:lpstr>
      <vt:lpstr>CONTINUED 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UPPER LIMB</dc:title>
  <dc:creator>Moorche</dc:creator>
  <cp:lastModifiedBy>Moorche</cp:lastModifiedBy>
  <cp:revision>4</cp:revision>
  <dcterms:created xsi:type="dcterms:W3CDTF">2026-01-06T08:58:15Z</dcterms:created>
  <dcterms:modified xsi:type="dcterms:W3CDTF">2026-01-06T09:33:49Z</dcterms:modified>
</cp:coreProperties>
</file>