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71" r:id="rId9"/>
    <p:sldId id="275" r:id="rId10"/>
    <p:sldId id="276" r:id="rId11"/>
    <p:sldId id="262" r:id="rId12"/>
    <p:sldId id="263" r:id="rId13"/>
    <p:sldId id="264" r:id="rId14"/>
    <p:sldId id="274" r:id="rId15"/>
    <p:sldId id="265" r:id="rId16"/>
    <p:sldId id="273" r:id="rId17"/>
    <p:sldId id="267" r:id="rId18"/>
    <p:sldId id="268" r:id="rId19"/>
    <p:sldId id="269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4" r:id="rId37"/>
    <p:sldId id="293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1415332"/>
            <a:ext cx="703152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24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92981"/>
            <a:ext cx="11259047" cy="59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11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Types of Neurons (Structural Classification)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Unipolar Neurons</a:t>
            </a:r>
          </a:p>
          <a:p>
            <a:r>
              <a:rPr lang="en-US" dirty="0"/>
              <a:t>Single process</a:t>
            </a:r>
          </a:p>
          <a:p>
            <a:r>
              <a:rPr lang="en-US" dirty="0"/>
              <a:t>Rare in humans (mainly in embryos)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13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2" y="492982"/>
            <a:ext cx="11171583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896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2. Bipolar Neurons</a:t>
            </a:r>
          </a:p>
          <a:p>
            <a:r>
              <a:rPr lang="en-US" dirty="0"/>
              <a:t>One axon and one dendrite</a:t>
            </a:r>
          </a:p>
          <a:p>
            <a:r>
              <a:rPr lang="en-US" dirty="0"/>
              <a:t>Found in:</a:t>
            </a:r>
          </a:p>
          <a:p>
            <a:pPr lvl="1"/>
            <a:r>
              <a:rPr lang="en-US" dirty="0"/>
              <a:t>Retina of eye</a:t>
            </a:r>
          </a:p>
          <a:p>
            <a:pPr lvl="1"/>
            <a:r>
              <a:rPr lang="en-US" dirty="0"/>
              <a:t>Olfactory epithelium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Used in </a:t>
            </a:r>
            <a:r>
              <a:rPr lang="en-US" b="1" dirty="0"/>
              <a:t>special senses</a:t>
            </a:r>
            <a:r>
              <a:rPr lang="en-US" dirty="0"/>
              <a:t> like vision and smell.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0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2" y="492982"/>
            <a:ext cx="11171583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05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3. Multipolar Neurons</a:t>
            </a:r>
          </a:p>
          <a:p>
            <a:r>
              <a:rPr lang="en-US" dirty="0"/>
              <a:t>One axon and many dendrites</a:t>
            </a:r>
          </a:p>
          <a:p>
            <a:r>
              <a:rPr lang="en-US" dirty="0"/>
              <a:t>Most common type</a:t>
            </a:r>
          </a:p>
          <a:p>
            <a:r>
              <a:rPr lang="en-US" dirty="0"/>
              <a:t>Found in:</a:t>
            </a:r>
          </a:p>
          <a:p>
            <a:pPr lvl="1"/>
            <a:r>
              <a:rPr lang="en-US" dirty="0"/>
              <a:t>Brain</a:t>
            </a:r>
          </a:p>
          <a:p>
            <a:pPr lvl="1"/>
            <a:r>
              <a:rPr lang="en-US" dirty="0"/>
              <a:t>Spinal cord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Motor neurons controlling muscles.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96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2" y="492982"/>
            <a:ext cx="11171583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78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Types of Neurons (Functional Classification)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Sensory (Afferent) Neurons</a:t>
            </a:r>
          </a:p>
          <a:p>
            <a:r>
              <a:rPr lang="en-US" dirty="0"/>
              <a:t>Carry impulses from receptors to CNS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Pain sensation from skin to brain.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589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Motor (Efferent) Neurons</a:t>
            </a:r>
          </a:p>
          <a:p>
            <a:r>
              <a:rPr lang="en-US" dirty="0"/>
              <a:t>Carry impulses from CNS to muscles/glands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Brain sending signal to move your hand.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33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Interneurons (Association Neurons)</a:t>
            </a:r>
          </a:p>
          <a:p>
            <a:r>
              <a:rPr lang="en-US" dirty="0"/>
              <a:t>Connect sensory and motor neurons</a:t>
            </a:r>
          </a:p>
          <a:p>
            <a:r>
              <a:rPr lang="en-US" dirty="0"/>
              <a:t>Found only in CNS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Decision-making neurons in brain.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5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NEURONS (NERVE CELLS)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Neurons </a:t>
            </a:r>
            <a:r>
              <a:rPr lang="en-US" dirty="0"/>
              <a:t>are </a:t>
            </a:r>
            <a:r>
              <a:rPr lang="en-US" b="1" dirty="0"/>
              <a:t>structural and functional units of the nervous system</a:t>
            </a:r>
            <a:endParaRPr lang="en-US" dirty="0"/>
          </a:p>
          <a:p>
            <a:r>
              <a:rPr lang="en-US" dirty="0"/>
              <a:t>They are specialized for:</a:t>
            </a:r>
          </a:p>
          <a:p>
            <a:pPr lvl="1"/>
            <a:r>
              <a:rPr lang="en-US" dirty="0"/>
              <a:t>Receiving stimuli</a:t>
            </a:r>
          </a:p>
          <a:p>
            <a:pPr lvl="1"/>
            <a:r>
              <a:rPr lang="en-US" dirty="0"/>
              <a:t>Conducting nerve impulses</a:t>
            </a:r>
          </a:p>
          <a:p>
            <a:pPr lvl="1"/>
            <a:r>
              <a:rPr lang="en-US" dirty="0"/>
              <a:t>Transmitting information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When you touch a hot object, neurons carry the pain signal to the brain.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58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GREY MATTER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Grey matter is nervous tissue consisting mainly of:</a:t>
            </a:r>
          </a:p>
          <a:p>
            <a:pPr lvl="1"/>
            <a:r>
              <a:rPr lang="en-US" dirty="0"/>
              <a:t>Neuron cell bodies</a:t>
            </a:r>
          </a:p>
          <a:p>
            <a:pPr lvl="1"/>
            <a:r>
              <a:rPr lang="en-US" dirty="0"/>
              <a:t>Dendrites</a:t>
            </a:r>
          </a:p>
          <a:p>
            <a:pPr lvl="1"/>
            <a:r>
              <a:rPr lang="en-US" dirty="0"/>
              <a:t>Non-myelinated axons</a:t>
            </a:r>
          </a:p>
          <a:p>
            <a:pPr lvl="1"/>
            <a:r>
              <a:rPr lang="en-US" dirty="0"/>
              <a:t>Neuroglia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442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  <p:pic>
        <p:nvPicPr>
          <p:cNvPr id="2050" name="Picture 2" descr="MRI of the White and Gray Matter in the Brain - W-Radiology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81" y="492982"/>
            <a:ext cx="11171582" cy="586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34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Location of Grey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 Brain</a:t>
            </a:r>
          </a:p>
          <a:p>
            <a:r>
              <a:rPr lang="en-US" dirty="0"/>
              <a:t>Forms:</a:t>
            </a:r>
          </a:p>
          <a:p>
            <a:pPr lvl="1"/>
            <a:r>
              <a:rPr lang="en-US" dirty="0"/>
              <a:t>Cerebral cortex</a:t>
            </a:r>
          </a:p>
          <a:p>
            <a:pPr lvl="1"/>
            <a:r>
              <a:rPr lang="en-US" dirty="0"/>
              <a:t>Cerebellar cortex</a:t>
            </a:r>
          </a:p>
          <a:p>
            <a:r>
              <a:rPr lang="en-US" dirty="0"/>
              <a:t>Also present as deep nuclei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Outer layer of brain (cortex) is grey matter.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77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982132"/>
            <a:ext cx="11155679" cy="53948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75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 Spinal Cord</a:t>
            </a:r>
          </a:p>
          <a:p>
            <a:r>
              <a:rPr lang="en-US" dirty="0"/>
              <a:t>Located centrally</a:t>
            </a:r>
          </a:p>
          <a:p>
            <a:r>
              <a:rPr lang="en-US" dirty="0"/>
              <a:t>H-shaped or butterfly-shaped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405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6449" y="910570"/>
            <a:ext cx="10821724" cy="55294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47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 of Grey Matter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Responsible </a:t>
            </a:r>
            <a:r>
              <a:rPr lang="en-US" dirty="0"/>
              <a:t>for:</a:t>
            </a:r>
          </a:p>
          <a:p>
            <a:pPr lvl="1"/>
            <a:r>
              <a:rPr lang="en-US" dirty="0"/>
              <a:t>Processing information</a:t>
            </a:r>
          </a:p>
          <a:p>
            <a:pPr lvl="1"/>
            <a:r>
              <a:rPr lang="en-US" dirty="0"/>
              <a:t>Thinking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Decision making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Solving a math problem uses grey matter.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87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Grey in Color?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Due </a:t>
            </a:r>
            <a:r>
              <a:rPr lang="en-US" dirty="0"/>
              <a:t>to:</a:t>
            </a:r>
          </a:p>
          <a:p>
            <a:pPr lvl="1"/>
            <a:r>
              <a:rPr lang="en-US" dirty="0"/>
              <a:t>Absence of myelin</a:t>
            </a:r>
          </a:p>
          <a:p>
            <a:pPr lvl="1"/>
            <a:r>
              <a:rPr lang="en-US" dirty="0"/>
              <a:t>Presence of neuron cell bodies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9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WHITE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White matter consists mainly of:</a:t>
            </a:r>
          </a:p>
          <a:p>
            <a:pPr lvl="1"/>
            <a:r>
              <a:rPr lang="en-US" dirty="0"/>
              <a:t>Myelinated axons</a:t>
            </a:r>
          </a:p>
          <a:p>
            <a:pPr lvl="1"/>
            <a:r>
              <a:rPr lang="en-US" dirty="0"/>
              <a:t>Very few neuron cell bodies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0130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982132"/>
            <a:ext cx="11227242" cy="53948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45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a Neuron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 neuron has </a:t>
            </a:r>
            <a:r>
              <a:rPr lang="en-US" b="1" dirty="0"/>
              <a:t>three main parts</a:t>
            </a:r>
            <a:r>
              <a:rPr lang="en-US" dirty="0"/>
              <a:t>:</a:t>
            </a:r>
          </a:p>
          <a:p>
            <a:r>
              <a:rPr lang="en-US" b="1" dirty="0"/>
              <a:t>1. Cell Body (Soma / </a:t>
            </a:r>
            <a:r>
              <a:rPr lang="en-US" b="1" dirty="0" err="1"/>
              <a:t>Perikaryon</a:t>
            </a:r>
            <a:r>
              <a:rPr lang="en-US" b="1" dirty="0"/>
              <a:t>)</a:t>
            </a:r>
          </a:p>
          <a:p>
            <a:r>
              <a:rPr lang="en-US" dirty="0"/>
              <a:t>Contains:</a:t>
            </a:r>
          </a:p>
          <a:p>
            <a:pPr lvl="1"/>
            <a:r>
              <a:rPr lang="en-US" dirty="0"/>
              <a:t>Nucleus</a:t>
            </a:r>
          </a:p>
          <a:p>
            <a:pPr lvl="1"/>
            <a:r>
              <a:rPr lang="en-US" dirty="0"/>
              <a:t>Cytoplasm</a:t>
            </a:r>
          </a:p>
          <a:p>
            <a:pPr lvl="1"/>
            <a:r>
              <a:rPr lang="en-US" dirty="0"/>
              <a:t>Nissl bodies (protein synthesis)</a:t>
            </a:r>
          </a:p>
          <a:p>
            <a:r>
              <a:rPr lang="en-US" dirty="0"/>
              <a:t>Responsible for </a:t>
            </a:r>
            <a:r>
              <a:rPr lang="en-US" b="1" dirty="0"/>
              <a:t>metabolic activities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Like the </a:t>
            </a:r>
            <a:r>
              <a:rPr lang="en-US" b="1" dirty="0"/>
              <a:t>control center</a:t>
            </a:r>
            <a:r>
              <a:rPr lang="en-US" dirty="0"/>
              <a:t> of a mobile phone.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5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Location of White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In Brain</a:t>
            </a:r>
          </a:p>
          <a:p>
            <a:r>
              <a:rPr lang="en-US" dirty="0"/>
              <a:t>Located deep to grey matter</a:t>
            </a:r>
          </a:p>
          <a:p>
            <a:r>
              <a:rPr lang="en-US" dirty="0"/>
              <a:t>Forms:</a:t>
            </a:r>
          </a:p>
          <a:p>
            <a:pPr lvl="1"/>
            <a:r>
              <a:rPr lang="en-US" dirty="0"/>
              <a:t>Tracts</a:t>
            </a:r>
          </a:p>
          <a:p>
            <a:pPr lvl="1"/>
            <a:r>
              <a:rPr lang="en-US" dirty="0"/>
              <a:t>Pathways</a:t>
            </a:r>
          </a:p>
          <a:p>
            <a:r>
              <a:rPr lang="en-US" b="1" dirty="0"/>
              <a:t>In Spinal Cord</a:t>
            </a:r>
          </a:p>
          <a:p>
            <a:r>
              <a:rPr lang="en-US" dirty="0"/>
              <a:t>Located peripherally</a:t>
            </a:r>
          </a:p>
          <a:p>
            <a:r>
              <a:rPr lang="en-US" dirty="0"/>
              <a:t>Surrounds grey matter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995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982132"/>
            <a:ext cx="11163632" cy="53471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29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 of White Matter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Responsible </a:t>
            </a:r>
            <a:r>
              <a:rPr lang="en-US" dirty="0"/>
              <a:t>for:</a:t>
            </a:r>
          </a:p>
          <a:p>
            <a:pPr lvl="1"/>
            <a:r>
              <a:rPr lang="en-US" dirty="0"/>
              <a:t>Transmission of impulses</a:t>
            </a:r>
          </a:p>
          <a:p>
            <a:pPr lvl="1"/>
            <a:r>
              <a:rPr lang="en-US" dirty="0"/>
              <a:t>Communication between different brain regions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Sending message from brain to foot muscles.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647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White in Color?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Due </a:t>
            </a:r>
            <a:r>
              <a:rPr lang="en-US" dirty="0"/>
              <a:t>to:</a:t>
            </a:r>
          </a:p>
          <a:p>
            <a:pPr lvl="1"/>
            <a:r>
              <a:rPr lang="en-US" dirty="0"/>
              <a:t>Myelin sheath (rich in fat)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604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DIFFERENCES BETWEEN GREY &amp; WHITE MATTER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8349701"/>
              </p:ext>
            </p:extLst>
          </p:nvPr>
        </p:nvGraphicFramePr>
        <p:xfrm>
          <a:off x="1295400" y="2433096"/>
          <a:ext cx="9601200" cy="370531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307012827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429709350"/>
                    </a:ext>
                  </a:extLst>
                </a:gridCol>
              </a:tblGrid>
              <a:tr h="741062">
                <a:tc>
                  <a:txBody>
                    <a:bodyPr/>
                    <a:lstStyle/>
                    <a:p>
                      <a:r>
                        <a:rPr lang="en-US" b="1" dirty="0"/>
                        <a:t>Grey Matter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White Matter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6077164"/>
                  </a:ext>
                </a:extLst>
              </a:tr>
              <a:tr h="741062">
                <a:tc>
                  <a:txBody>
                    <a:bodyPr/>
                    <a:lstStyle/>
                    <a:p>
                      <a:r>
                        <a:rPr lang="en-US"/>
                        <a:t>Cell bodies present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Myelinated axons present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333993"/>
                  </a:ext>
                </a:extLst>
              </a:tr>
              <a:tr h="741062">
                <a:tc>
                  <a:txBody>
                    <a:bodyPr/>
                    <a:lstStyle/>
                    <a:p>
                      <a:r>
                        <a:rPr lang="en-US"/>
                        <a:t>Grey in color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White due to myelin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908482"/>
                  </a:ext>
                </a:extLst>
              </a:tr>
              <a:tr h="741062">
                <a:tc>
                  <a:txBody>
                    <a:bodyPr/>
                    <a:lstStyle/>
                    <a:p>
                      <a:r>
                        <a:rPr lang="en-US"/>
                        <a:t>Processing center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Conduction pathways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772390"/>
                  </a:ext>
                </a:extLst>
              </a:tr>
              <a:tr h="741062">
                <a:tc>
                  <a:txBody>
                    <a:bodyPr/>
                    <a:lstStyle/>
                    <a:p>
                      <a:r>
                        <a:rPr lang="en-US"/>
                        <a:t>Cortex of brain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Inner part of brain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3850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939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Note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Damage to </a:t>
            </a:r>
            <a:r>
              <a:rPr lang="en-US" b="1" dirty="0"/>
              <a:t>grey matter</a:t>
            </a:r>
            <a:r>
              <a:rPr lang="en-US" dirty="0"/>
              <a:t> → loss of thinking or memory</a:t>
            </a:r>
          </a:p>
          <a:p>
            <a:r>
              <a:rPr lang="en-US" dirty="0"/>
              <a:t>Damage to </a:t>
            </a:r>
            <a:r>
              <a:rPr lang="en-US" b="1" dirty="0"/>
              <a:t>white matter</a:t>
            </a:r>
            <a:r>
              <a:rPr lang="en-US" dirty="0"/>
              <a:t> → loss of coordination or signal transmission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Multiple sclerosis affects white matter due to myelin damage.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668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92981"/>
            <a:ext cx="11243144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132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92981"/>
            <a:ext cx="11243145" cy="58680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57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8281" y="981987"/>
            <a:ext cx="11195436" cy="586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94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Dendrites</a:t>
            </a:r>
          </a:p>
          <a:p>
            <a:r>
              <a:rPr lang="en-US" dirty="0"/>
              <a:t>Short, branched processes</a:t>
            </a:r>
          </a:p>
          <a:p>
            <a:r>
              <a:rPr lang="en-US" dirty="0"/>
              <a:t>Carry impulses </a:t>
            </a:r>
            <a:r>
              <a:rPr lang="en-US" b="1" dirty="0"/>
              <a:t>towards</a:t>
            </a:r>
            <a:r>
              <a:rPr lang="en-US" dirty="0"/>
              <a:t> the cell body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Act like </a:t>
            </a:r>
            <a:r>
              <a:rPr lang="en-US" b="1" dirty="0"/>
              <a:t>antennae</a:t>
            </a:r>
            <a:r>
              <a:rPr lang="en-US" dirty="0"/>
              <a:t> receiving signals from other neurons.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93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8281" y="981987"/>
            <a:ext cx="11195436" cy="586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7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3. Axon</a:t>
            </a:r>
          </a:p>
          <a:p>
            <a:r>
              <a:rPr lang="en-US" dirty="0"/>
              <a:t>Long, single process</a:t>
            </a:r>
          </a:p>
          <a:p>
            <a:r>
              <a:rPr lang="en-US" dirty="0"/>
              <a:t>Conducts impulses </a:t>
            </a:r>
            <a:r>
              <a:rPr lang="en-US" b="1" dirty="0"/>
              <a:t>away</a:t>
            </a:r>
            <a:r>
              <a:rPr lang="en-US" dirty="0"/>
              <a:t> from the cell body</a:t>
            </a:r>
          </a:p>
          <a:p>
            <a:r>
              <a:rPr lang="en-US" dirty="0"/>
              <a:t>May be:</a:t>
            </a:r>
          </a:p>
          <a:p>
            <a:pPr lvl="1"/>
            <a:r>
              <a:rPr lang="en-US" dirty="0"/>
              <a:t>Myelinated</a:t>
            </a:r>
          </a:p>
          <a:p>
            <a:pPr lvl="1"/>
            <a:r>
              <a:rPr lang="en-US" dirty="0"/>
              <a:t>Non-myelinated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Similar to an </a:t>
            </a:r>
            <a:r>
              <a:rPr lang="en-US" b="1" dirty="0"/>
              <a:t>electric wire</a:t>
            </a:r>
            <a:r>
              <a:rPr lang="en-US" dirty="0"/>
              <a:t> carrying current.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23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8281" y="981987"/>
            <a:ext cx="11195436" cy="586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02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348" y="548640"/>
            <a:ext cx="11084118" cy="58044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23" y="492981"/>
            <a:ext cx="70315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48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58</TotalTime>
  <Words>438</Words>
  <Application>Microsoft Office PowerPoint</Application>
  <PresentationFormat>Widescreen</PresentationFormat>
  <Paragraphs>131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Garamond</vt:lpstr>
      <vt:lpstr>Organic</vt:lpstr>
      <vt:lpstr>HUMAN ANATOMY</vt:lpstr>
      <vt:lpstr>NEURONS (NERVE CELLS)</vt:lpstr>
      <vt:lpstr>Structure of a Neuron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PowerPoint Presentation</vt:lpstr>
      <vt:lpstr>Types of Neurons (Structural Classification)</vt:lpstr>
      <vt:lpstr>PowerPoint Presentation</vt:lpstr>
      <vt:lpstr>Continued </vt:lpstr>
      <vt:lpstr>PowerPoint Presentation</vt:lpstr>
      <vt:lpstr>Continued</vt:lpstr>
      <vt:lpstr>PowerPoint Presentation</vt:lpstr>
      <vt:lpstr>Types of Neurons (Functional Classification)</vt:lpstr>
      <vt:lpstr>Continued </vt:lpstr>
      <vt:lpstr>Continued </vt:lpstr>
      <vt:lpstr>GREY MATTER</vt:lpstr>
      <vt:lpstr>PowerPoint Presentation</vt:lpstr>
      <vt:lpstr>Location of Grey Matter</vt:lpstr>
      <vt:lpstr>PowerPoint Presentation</vt:lpstr>
      <vt:lpstr>Continued </vt:lpstr>
      <vt:lpstr>PowerPoint Presentation</vt:lpstr>
      <vt:lpstr>Function of Grey Matter</vt:lpstr>
      <vt:lpstr>Why Grey in Color?</vt:lpstr>
      <vt:lpstr>WHITE MATTER</vt:lpstr>
      <vt:lpstr>PowerPoint Presentation</vt:lpstr>
      <vt:lpstr>Location of White Matter</vt:lpstr>
      <vt:lpstr>PowerPoint Presentation</vt:lpstr>
      <vt:lpstr>Function of White Matter</vt:lpstr>
      <vt:lpstr>Why White in Color?</vt:lpstr>
      <vt:lpstr>DIFFERENCES BETWEEN GREY &amp; WHITE MATTER</vt:lpstr>
      <vt:lpstr>Clinical Note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6</cp:revision>
  <dcterms:created xsi:type="dcterms:W3CDTF">2026-01-06T16:01:50Z</dcterms:created>
  <dcterms:modified xsi:type="dcterms:W3CDTF">2026-01-06T17:00:29Z</dcterms:modified>
</cp:coreProperties>
</file>