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432" y="1415332"/>
            <a:ext cx="584669" cy="455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107729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FORGETTING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 of </a:t>
            </a:r>
            <a:r>
              <a:rPr lang="en-US" b="1" dirty="0" smtClean="0"/>
              <a:t>Forgetting:</a:t>
            </a:r>
            <a:endParaRPr lang="en-US" b="1" dirty="0"/>
          </a:p>
          <a:p>
            <a:r>
              <a:rPr lang="en-US" dirty="0"/>
              <a:t>Inability to recall or recognize previously learned information</a:t>
            </a:r>
          </a:p>
          <a:p>
            <a:r>
              <a:rPr lang="en-US" dirty="0"/>
              <a:t>A normal and common psychological process</a:t>
            </a:r>
          </a:p>
          <a:p>
            <a:r>
              <a:rPr lang="en-US" dirty="0"/>
              <a:t>Can be temporary or permanent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</a:t>
            </a:r>
            <a:r>
              <a:rPr lang="en-US" b="1" dirty="0" smtClean="0"/>
              <a:t>of </a:t>
            </a:r>
            <a:r>
              <a:rPr lang="en-US" b="1" dirty="0"/>
              <a:t>Forgetting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Interference :</a:t>
            </a:r>
          </a:p>
          <a:p>
            <a:r>
              <a:rPr lang="en-US" dirty="0" smtClean="0"/>
              <a:t>Forgetting </a:t>
            </a:r>
            <a:r>
              <a:rPr lang="en-US" dirty="0"/>
              <a:t>occurs due to competition between </a:t>
            </a:r>
            <a:r>
              <a:rPr lang="en-US" dirty="0" smtClean="0"/>
              <a:t>memories</a:t>
            </a:r>
          </a:p>
          <a:p>
            <a:r>
              <a:rPr lang="en-US" b="1" dirty="0"/>
              <a:t>A. Proactive Interference</a:t>
            </a:r>
          </a:p>
          <a:p>
            <a:r>
              <a:rPr lang="en-US" dirty="0"/>
              <a:t>Old information interferes with new learning</a:t>
            </a:r>
          </a:p>
          <a:p>
            <a:r>
              <a:rPr lang="en-US" i="1" dirty="0"/>
              <a:t>Example:</a:t>
            </a:r>
            <a:r>
              <a:rPr lang="en-US" dirty="0"/>
              <a:t> Using an old password instead of a new 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b="1" dirty="0"/>
              <a:t>. Retroactive Interference</a:t>
            </a:r>
          </a:p>
          <a:p>
            <a:r>
              <a:rPr lang="en-US" dirty="0"/>
              <a:t>New information interferes with old memories</a:t>
            </a:r>
          </a:p>
          <a:p>
            <a:r>
              <a:rPr lang="en-US" i="1" dirty="0"/>
              <a:t>Example:</a:t>
            </a:r>
            <a:r>
              <a:rPr lang="en-US" dirty="0"/>
              <a:t> Forgetting old course material after learning new topics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Retrieval </a:t>
            </a:r>
            <a:r>
              <a:rPr lang="en-US" b="1" dirty="0"/>
              <a:t>Failure </a:t>
            </a:r>
            <a:r>
              <a:rPr lang="en-US" b="1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is stored but cannot be accessed</a:t>
            </a:r>
          </a:p>
          <a:p>
            <a:r>
              <a:rPr lang="en-US" dirty="0"/>
              <a:t>Lack of appropriate retrieval cues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Being unable to recall a name until someone gives a hint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Motivated Forgetting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Forgetting </a:t>
            </a:r>
            <a:r>
              <a:rPr lang="en-US" dirty="0"/>
              <a:t>occurs due to emotional or psychological reasons</a:t>
            </a:r>
          </a:p>
          <a:p>
            <a:r>
              <a:rPr lang="en-US" dirty="0"/>
              <a:t>Unpleasant or traumatic memories are suppressed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Forgetting a distressing childhood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500934"/>
            <a:ext cx="11123874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MEMORY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Sensory Memory</a:t>
            </a:r>
          </a:p>
          <a:p>
            <a:r>
              <a:rPr lang="en-US" dirty="0"/>
              <a:t>First stage of memory processing</a:t>
            </a:r>
          </a:p>
          <a:p>
            <a:r>
              <a:rPr lang="en-US" dirty="0"/>
              <a:t>Holds sensory information for a very brief duration</a:t>
            </a:r>
          </a:p>
          <a:p>
            <a:r>
              <a:rPr lang="en-US" dirty="0"/>
              <a:t>Duration: milliseconds to a few seconds</a:t>
            </a:r>
          </a:p>
          <a:p>
            <a:r>
              <a:rPr lang="en-US" dirty="0"/>
              <a:t>Allows the brain to process continuous sensory input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8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&amp; </a:t>
            </a:r>
            <a:r>
              <a:rPr lang="en-US" b="1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b="1" dirty="0" smtClean="0"/>
              <a:t>Iconic </a:t>
            </a:r>
            <a:r>
              <a:rPr lang="en-US" b="1" dirty="0"/>
              <a:t>memory (visual):</a:t>
            </a:r>
            <a:endParaRPr lang="en-US" dirty="0"/>
          </a:p>
          <a:p>
            <a:pPr lvl="1"/>
            <a:r>
              <a:rPr lang="en-US" dirty="0"/>
              <a:t>Brief image retention after seeing something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Seeing a flash of light and still “seeing” it for a moment</a:t>
            </a:r>
          </a:p>
          <a:p>
            <a:r>
              <a:rPr lang="en-US" b="1" dirty="0"/>
              <a:t>Echoic memory (auditory):</a:t>
            </a:r>
            <a:endParaRPr lang="en-US" dirty="0"/>
          </a:p>
          <a:p>
            <a:pPr lvl="1"/>
            <a:r>
              <a:rPr lang="en-US" dirty="0"/>
              <a:t>Retains sounds briefly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Asking “What did you say?” and then recalling the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Short-Term Memory (STM)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Temporarily </a:t>
            </a:r>
            <a:r>
              <a:rPr lang="en-US" dirty="0"/>
              <a:t>stores information for immediate use</a:t>
            </a:r>
          </a:p>
          <a:p>
            <a:r>
              <a:rPr lang="en-US" dirty="0"/>
              <a:t>Duration: 15–30 seconds</a:t>
            </a:r>
          </a:p>
          <a:p>
            <a:r>
              <a:rPr lang="en-US" dirty="0"/>
              <a:t>Limited capacity (about 7 ± 2 items)</a:t>
            </a:r>
          </a:p>
          <a:p>
            <a:r>
              <a:rPr lang="en-US" dirty="0"/>
              <a:t>Information fades without rehearsal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Remembering a phone number long enough to dial it</a:t>
            </a:r>
          </a:p>
          <a:p>
            <a:r>
              <a:rPr lang="en-US" dirty="0"/>
              <a:t>Holding a short list of items in mind while shopping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Working Memory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</a:t>
            </a:r>
            <a:r>
              <a:rPr lang="en-US" dirty="0"/>
              <a:t>and dynamic form of short-term memory</a:t>
            </a:r>
          </a:p>
          <a:p>
            <a:r>
              <a:rPr lang="en-US" dirty="0"/>
              <a:t>Used for reasoning, learning, and problem-solving</a:t>
            </a:r>
          </a:p>
          <a:p>
            <a:r>
              <a:rPr lang="en-US" dirty="0"/>
              <a:t>Manipulates information rather than just storing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Components (Baddeley’s Model):</a:t>
            </a:r>
            <a:endParaRPr lang="en-US" dirty="0"/>
          </a:p>
          <a:p>
            <a:r>
              <a:rPr lang="en-US" b="1" dirty="0"/>
              <a:t>Central Executive:</a:t>
            </a:r>
            <a:r>
              <a:rPr lang="en-US" dirty="0"/>
              <a:t> controls attention and decision-making</a:t>
            </a:r>
          </a:p>
          <a:p>
            <a:r>
              <a:rPr lang="en-US" b="1" dirty="0"/>
              <a:t>Phonological Loop:</a:t>
            </a:r>
            <a:r>
              <a:rPr lang="en-US" dirty="0"/>
              <a:t> processes verbal and auditory information</a:t>
            </a:r>
          </a:p>
          <a:p>
            <a:r>
              <a:rPr lang="en-US" b="1" dirty="0"/>
              <a:t>Visuospatial Sketchpad:</a:t>
            </a:r>
            <a:r>
              <a:rPr lang="en-US" dirty="0"/>
              <a:t> processes visual and spatial information</a:t>
            </a:r>
          </a:p>
          <a:p>
            <a:r>
              <a:rPr lang="en-US" b="1" dirty="0"/>
              <a:t>Episodic Buffer:</a:t>
            </a:r>
            <a:r>
              <a:rPr lang="en-US" dirty="0"/>
              <a:t> integrates information from different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Long-Term Memory (LTM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 </a:t>
            </a:r>
            <a:r>
              <a:rPr lang="en-US" dirty="0"/>
              <a:t>information for long periods (days to lifetime)</a:t>
            </a:r>
          </a:p>
          <a:p>
            <a:r>
              <a:rPr lang="en-US" dirty="0"/>
              <a:t>Very large capacity</a:t>
            </a:r>
          </a:p>
          <a:p>
            <a:r>
              <a:rPr lang="en-US" dirty="0"/>
              <a:t>Information may be consciously or unconsciously retrieved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&amp; Examples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Episodic </a:t>
            </a:r>
            <a:r>
              <a:rPr lang="en-US" b="1" dirty="0"/>
              <a:t>Memory:</a:t>
            </a:r>
            <a:endParaRPr lang="en-US" dirty="0"/>
          </a:p>
          <a:p>
            <a:pPr lvl="1"/>
            <a:r>
              <a:rPr lang="en-US" dirty="0"/>
              <a:t>Personal experiences and events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Remembering your last birthday celebration</a:t>
            </a:r>
          </a:p>
          <a:p>
            <a:r>
              <a:rPr lang="en-US" b="1" dirty="0"/>
              <a:t>Semantic Memory:</a:t>
            </a:r>
            <a:endParaRPr lang="en-US" dirty="0"/>
          </a:p>
          <a:p>
            <a:pPr lvl="1"/>
            <a:r>
              <a:rPr lang="en-US" dirty="0"/>
              <a:t>Facts, concepts, and general knowledge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Knowing that the heart pumps blood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Implicit </a:t>
            </a:r>
            <a:r>
              <a:rPr lang="en-US" b="1" dirty="0" smtClean="0"/>
              <a:t>Memory(</a:t>
            </a:r>
            <a:r>
              <a:rPr lang="en-US" b="1" dirty="0"/>
              <a:t>Procedural </a:t>
            </a:r>
            <a:r>
              <a:rPr lang="en-US" b="1" dirty="0" smtClean="0"/>
              <a:t>Memory):</a:t>
            </a:r>
            <a:endParaRPr lang="en-US" b="1" dirty="0"/>
          </a:p>
          <a:p>
            <a:r>
              <a:rPr lang="en-US" dirty="0"/>
              <a:t>Unconscious memory</a:t>
            </a:r>
          </a:p>
          <a:p>
            <a:r>
              <a:rPr lang="en-US" dirty="0"/>
              <a:t>Expressed through performance rather than recall</a:t>
            </a:r>
          </a:p>
          <a:p>
            <a:r>
              <a:rPr lang="en-US" b="1" dirty="0" smtClean="0"/>
              <a:t>Examples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 smtClean="0"/>
              <a:t>Skills </a:t>
            </a:r>
            <a:r>
              <a:rPr lang="en-US" dirty="0"/>
              <a:t>and habits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Riding a bicycle, typing on a keyboard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0" y="500933"/>
            <a:ext cx="584669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2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429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BEHAVIOURAL SCIENCES </vt:lpstr>
      <vt:lpstr>TYPES OF MEMORY</vt:lpstr>
      <vt:lpstr>Types &amp; Examples</vt:lpstr>
      <vt:lpstr>2. Short-Term Memory (STM)</vt:lpstr>
      <vt:lpstr>3. Working Memory</vt:lpstr>
      <vt:lpstr>CONTINUED </vt:lpstr>
      <vt:lpstr>4. Long-Term Memory (LTM)</vt:lpstr>
      <vt:lpstr>Types &amp; Examples:</vt:lpstr>
      <vt:lpstr>CONTINUED </vt:lpstr>
      <vt:lpstr>FORGETTING</vt:lpstr>
      <vt:lpstr>Causes of Forgetting</vt:lpstr>
      <vt:lpstr>CONTINUED </vt:lpstr>
      <vt:lpstr>Retrieval Failure Theory</vt:lpstr>
      <vt:lpstr>Motivated Forgetting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3</cp:revision>
  <dcterms:created xsi:type="dcterms:W3CDTF">2026-01-07T17:02:48Z</dcterms:created>
  <dcterms:modified xsi:type="dcterms:W3CDTF">2026-01-07T17:23:28Z</dcterms:modified>
</cp:coreProperties>
</file>