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8" r:id="rId14"/>
    <p:sldId id="286" r:id="rId15"/>
    <p:sldId id="287" r:id="rId16"/>
    <p:sldId id="28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57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8"/>
            <p14:sldId id="286"/>
            <p14:sldId id="287"/>
            <p14:sldId id="289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Phrases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6ABE-3853-89AF-6E49-20152A24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Prepositional 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409A-D77C-7E26-9E59-E6FDF2FC7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Structure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Preposition + Object</a:t>
            </a:r>
          </a:p>
          <a:p>
            <a:r>
              <a:rPr lang="en-US" b="1" dirty="0"/>
              <a:t>Examples</a:t>
            </a:r>
            <a:r>
              <a:rPr lang="en-US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the room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 the table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according to rules</a:t>
            </a:r>
          </a:p>
          <a:p>
            <a:r>
              <a:rPr lang="en-US" b="1" dirty="0"/>
              <a:t>Sentence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keys are on the table.</a:t>
            </a:r>
          </a:p>
        </p:txBody>
      </p:sp>
    </p:spTree>
    <p:extLst>
      <p:ext uri="{BB962C8B-B14F-4D97-AF65-F5344CB8AC3E}">
        <p14:creationId xmlns:p14="http://schemas.microsoft.com/office/powerpoint/2010/main" val="380887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5751-8ABC-A397-734D-3CD45945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Infinitive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9CAB-91B5-08F1-1852-31907D794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Starts with to + base verb</a:t>
            </a:r>
          </a:p>
          <a:p>
            <a:r>
              <a:rPr lang="en-US" b="1" dirty="0"/>
              <a:t>Examples</a:t>
            </a:r>
            <a:r>
              <a:rPr lang="en-US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 become a doctor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 win the race </a:t>
            </a:r>
          </a:p>
          <a:p>
            <a:r>
              <a:rPr lang="en-US" b="1" dirty="0"/>
              <a:t>Sentence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 wants to become a pilot.</a:t>
            </a:r>
          </a:p>
        </p:txBody>
      </p:sp>
    </p:spTree>
    <p:extLst>
      <p:ext uri="{BB962C8B-B14F-4D97-AF65-F5344CB8AC3E}">
        <p14:creationId xmlns:p14="http://schemas.microsoft.com/office/powerpoint/2010/main" val="123136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1D30-2B4A-9989-9FE8-C536A62F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Gerund 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39E4-E60C-E4F8-97D7-B30019757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Verb +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working as a noun, with its modifiers.</a:t>
            </a:r>
          </a:p>
          <a:p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reading books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playing cricket</a:t>
            </a:r>
          </a:p>
          <a:p>
            <a:r>
              <a:rPr lang="en-US" b="1" dirty="0"/>
              <a:t>Sentence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Reading books improves knowledge.</a:t>
            </a:r>
          </a:p>
        </p:txBody>
      </p:sp>
    </p:spTree>
    <p:extLst>
      <p:ext uri="{BB962C8B-B14F-4D97-AF65-F5344CB8AC3E}">
        <p14:creationId xmlns:p14="http://schemas.microsoft.com/office/powerpoint/2010/main" val="269664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42E80-419D-0AE1-C727-FB086143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2E11-76D8-D967-1B6E-3960FDEE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Gerund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56E7-9DE9-DBDF-0B71-ADA636D10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SUBJECT</a:t>
            </a:r>
            <a:r>
              <a:rPr lang="en-US" dirty="0"/>
              <a:t> </a:t>
            </a:r>
          </a:p>
          <a:p>
            <a:r>
              <a:rPr lang="en-US" dirty="0"/>
              <a:t>Swimming daily keeps you fit.</a:t>
            </a:r>
          </a:p>
          <a:p>
            <a:pPr marL="0" indent="0">
              <a:buNone/>
            </a:pPr>
            <a:r>
              <a:rPr lang="en-US" dirty="0"/>
              <a:t>2.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</a:t>
            </a:r>
            <a:r>
              <a:rPr lang="en-US" dirty="0"/>
              <a:t> of a verb </a:t>
            </a:r>
          </a:p>
          <a:p>
            <a:r>
              <a:rPr lang="en-US" dirty="0"/>
              <a:t>(verbs: enjoy, avoid, suggest, finish, deny)</a:t>
            </a:r>
          </a:p>
          <a:p>
            <a:r>
              <a:rPr lang="en-US" dirty="0"/>
              <a:t>He enjoys playing cricket.</a:t>
            </a:r>
          </a:p>
          <a:p>
            <a:pPr marL="0" indent="0">
              <a:buNone/>
            </a:pPr>
            <a:r>
              <a:rPr lang="en-US" dirty="0"/>
              <a:t>3.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</a:t>
            </a:r>
            <a:r>
              <a:rPr lang="en-US" dirty="0"/>
              <a:t> of a preposition</a:t>
            </a:r>
          </a:p>
          <a:p>
            <a:r>
              <a:rPr lang="en-US" dirty="0"/>
              <a:t>Rule: preposition → verb + </a:t>
            </a:r>
            <a:r>
              <a:rPr lang="en-US" dirty="0" err="1"/>
              <a:t>ing</a:t>
            </a:r>
            <a:r>
              <a:rPr lang="en-US" dirty="0"/>
              <a:t> </a:t>
            </a:r>
          </a:p>
          <a:p>
            <a:r>
              <a:rPr lang="en-US" dirty="0"/>
              <a:t>He is fond of reading poetry.</a:t>
            </a:r>
          </a:p>
        </p:txBody>
      </p:sp>
    </p:spTree>
    <p:extLst>
      <p:ext uri="{BB962C8B-B14F-4D97-AF65-F5344CB8AC3E}">
        <p14:creationId xmlns:p14="http://schemas.microsoft.com/office/powerpoint/2010/main" val="171351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9064-FF81-108C-6824-C80DBBDB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Participle 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1FD47-1529-5960-C778-0D6459ED7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5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Definition: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Phrase beginning with:</a:t>
            </a:r>
          </a:p>
          <a:p>
            <a:r>
              <a:rPr lang="en-US" dirty="0"/>
              <a:t>present participle (-</a:t>
            </a:r>
            <a:r>
              <a:rPr lang="en-US" dirty="0" err="1"/>
              <a:t>ing</a:t>
            </a:r>
            <a:r>
              <a:rPr lang="en-US" dirty="0"/>
              <a:t>)</a:t>
            </a:r>
          </a:p>
          <a:p>
            <a:r>
              <a:rPr lang="en-US" dirty="0"/>
              <a:t>past participle (V3)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Works as an adjective.</a:t>
            </a:r>
          </a:p>
          <a:p>
            <a:r>
              <a:rPr lang="en-US" dirty="0"/>
              <a:t>Examples: Running fast, he won the race. </a:t>
            </a:r>
          </a:p>
          <a:p>
            <a:r>
              <a:rPr lang="en-US" dirty="0"/>
              <a:t>Exhausted by work, she slept early.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Describes the nearest noun</a:t>
            </a:r>
          </a:p>
        </p:txBody>
      </p:sp>
    </p:spTree>
    <p:extLst>
      <p:ext uri="{BB962C8B-B14F-4D97-AF65-F5344CB8AC3E}">
        <p14:creationId xmlns:p14="http://schemas.microsoft.com/office/powerpoint/2010/main" val="409991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4567F-7404-E768-89C9-F1F05255F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EE8E-1706-95C7-1AF0-2264DBC7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CAEE-C6C5-C4DE-A3D0-2E1351F29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Definition</a:t>
            </a:r>
            <a:r>
              <a:rPr lang="en-US" dirty="0"/>
              <a:t>: </a:t>
            </a:r>
          </a:p>
          <a:p>
            <a:r>
              <a:rPr lang="en-US" dirty="0"/>
              <a:t>Noun + participle</a:t>
            </a:r>
          </a:p>
          <a:p>
            <a:r>
              <a:rPr lang="en-US" dirty="0"/>
              <a:t>No finite verb</a:t>
            </a:r>
          </a:p>
          <a:p>
            <a:r>
              <a:rPr lang="en-US" dirty="0"/>
              <a:t>Grammatically independent</a:t>
            </a:r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weather being fine, we went out.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 sat quietly, his eyes fixed on the door.</a:t>
            </a:r>
          </a:p>
        </p:txBody>
      </p:sp>
    </p:spTree>
    <p:extLst>
      <p:ext uri="{BB962C8B-B14F-4D97-AF65-F5344CB8AC3E}">
        <p14:creationId xmlns:p14="http://schemas.microsoft.com/office/powerpoint/2010/main" val="3725863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577D-0040-7431-94CD-0E744EC9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Absolute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17B30-8187-348C-F657-B74481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Showing cause</a:t>
            </a:r>
            <a:r>
              <a:rPr lang="en-US" dirty="0"/>
              <a:t>: The match having ended, the crowd left.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Showing time</a:t>
            </a:r>
            <a:r>
              <a:rPr lang="en-US" dirty="0"/>
              <a:t>: Dinner finished, they went home.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Adding background detail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She stood silent, her face pale.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Formal &amp; literary writing</a:t>
            </a:r>
          </a:p>
        </p:txBody>
      </p:sp>
    </p:spTree>
    <p:extLst>
      <p:ext uri="{BB962C8B-B14F-4D97-AF65-F5344CB8AC3E}">
        <p14:creationId xmlns:p14="http://schemas.microsoft.com/office/powerpoint/2010/main" val="267843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Phrase?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 phrase is a group of related words that: </a:t>
            </a:r>
          </a:p>
          <a:p>
            <a:r>
              <a:rPr lang="en-US" altLang="en-US" dirty="0"/>
              <a:t>has meaning</a:t>
            </a:r>
          </a:p>
          <a:p>
            <a:r>
              <a:rPr lang="en-US" altLang="en-US" dirty="0"/>
              <a:t>works as one unit</a:t>
            </a:r>
          </a:p>
          <a:p>
            <a:r>
              <a:rPr lang="en-US" altLang="en-US" dirty="0"/>
              <a:t>does NOT contain a subject and a finite verb</a:t>
            </a:r>
          </a:p>
          <a:p>
            <a:pPr marL="0" indent="0">
              <a:buNone/>
            </a:pPr>
            <a:r>
              <a:rPr lang="en-US" altLang="en-US" dirty="0"/>
              <a:t>Therefore: A phrase ≠ a sentence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750F-D98D-1529-F8F5-84239398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Etymology of ‘Phrase’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Greek: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phrasis</a:t>
            </a:r>
            <a:r>
              <a:rPr lang="en-US" altLang="en-US" dirty="0"/>
              <a:t> → </a:t>
            </a:r>
            <a:r>
              <a:rPr lang="en-US" altLang="en-US" i="1" dirty="0"/>
              <a:t>expression</a:t>
            </a:r>
            <a:r>
              <a:rPr lang="en-US" altLang="en-US" dirty="0"/>
              <a:t> / </a:t>
            </a:r>
            <a:r>
              <a:rPr lang="en-US" altLang="en-US" i="1" dirty="0"/>
              <a:t>way of speaking</a:t>
            </a:r>
          </a:p>
          <a:p>
            <a:r>
              <a:rPr lang="en-US" altLang="en-US" dirty="0"/>
              <a:t>Latin: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</a:rPr>
              <a:t>phrasis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/>
              <a:t>Old French → English</a:t>
            </a:r>
          </a:p>
          <a:p>
            <a:r>
              <a:rPr lang="en-US" altLang="en-US" dirty="0"/>
              <a:t>📌 Meaning evolution:</a:t>
            </a:r>
          </a:p>
          <a:p>
            <a:r>
              <a:rPr lang="en-US" altLang="en-US" dirty="0"/>
              <a:t> </a:t>
            </a:r>
            <a:r>
              <a:rPr lang="en-US" altLang="en-US" b="1" dirty="0"/>
              <a:t>Phrase =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 meaningful expression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A39BE-D0CD-18AD-C9C8-FBA56156F9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05"/>
          <a:stretch>
            <a:fillRect/>
          </a:stretch>
        </p:blipFill>
        <p:spPr>
          <a:xfrm>
            <a:off x="7122869" y="2556931"/>
            <a:ext cx="4214366" cy="33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75DF-D929-86ED-21E7-703A4547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CE38-D733-0F6A-38BE-8DB49A24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Phrase vs Clause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0122F6-E2FD-8B28-1D85-AD53B3AAF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563" t="26268" r="11607" b="25502"/>
          <a:stretch>
            <a:fillRect/>
          </a:stretch>
        </p:blipFill>
        <p:spPr>
          <a:xfrm>
            <a:off x="2990819" y="2454964"/>
            <a:ext cx="6500191" cy="283211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931F7-DFC2-73D5-1E97-21F2DFA6C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51258-B995-0254-3E19-178EDEA3D3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546" t="63043" r="11642" b="24783"/>
          <a:stretch>
            <a:fillRect/>
          </a:stretch>
        </p:blipFill>
        <p:spPr>
          <a:xfrm>
            <a:off x="2990819" y="5287079"/>
            <a:ext cx="6500191" cy="8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6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4B82-20A9-C4B2-59F4-39579B7D0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F733-BABB-5F21-E3B0-16EE3F28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Types of Phrases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146552-F553-3CAB-29A3-93C6D156A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783" b="10524"/>
          <a:stretch>
            <a:fillRect/>
          </a:stretch>
        </p:blipFill>
        <p:spPr>
          <a:xfrm>
            <a:off x="1295402" y="2504660"/>
            <a:ext cx="9601196" cy="36819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87C77-44DA-92EC-E147-E8485B85D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6CD6-E938-5833-4D83-E5F32F613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643E-FF7D-2751-2D60-8D505CBF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Noun </a:t>
            </a:r>
            <a:r>
              <a:rPr lang="en-US" altLang="en-US" dirty="0"/>
              <a:t>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D143-9124-2BFC-4B3A-7FB0D7EB9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Definition</a:t>
            </a:r>
            <a:r>
              <a:rPr lang="en-US" altLang="en-US" dirty="0"/>
              <a:t>: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 phrase that functions as a noun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altLang="en-US" b="1" dirty="0"/>
              <a:t>Structure</a:t>
            </a:r>
            <a:r>
              <a:rPr lang="en-US" altLang="en-US" dirty="0"/>
              <a:t>: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(Determiner) + (Adjective) + Noun </a:t>
            </a:r>
          </a:p>
          <a:p>
            <a:r>
              <a:rPr lang="en-US" altLang="en-US" b="1" dirty="0"/>
              <a:t>Examples</a:t>
            </a:r>
            <a:r>
              <a:rPr lang="en-US" altLang="en-US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 a boy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 the tall building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 my best friend </a:t>
            </a:r>
          </a:p>
          <a:p>
            <a:r>
              <a:rPr lang="en-US" altLang="en-US" b="1" dirty="0"/>
              <a:t>Sentence</a:t>
            </a:r>
            <a:r>
              <a:rPr lang="en-US" altLang="en-US" dirty="0"/>
              <a:t>: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The tall building collapsed.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A4511-6D8A-1DD7-A2A1-24DB544F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0AC7-3540-95C5-2627-3D617EF0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2535-A388-9D77-6F84-EF6DCF4D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Main verb + auxiliary/helping verbs</a:t>
            </a:r>
          </a:p>
          <a:p>
            <a:r>
              <a:rPr lang="en-US" b="1" dirty="0"/>
              <a:t>Examples</a:t>
            </a:r>
            <a:r>
              <a:rPr lang="en-US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is going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has been reading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will have completed</a:t>
            </a:r>
          </a:p>
          <a:p>
            <a:r>
              <a:rPr lang="en-US" b="1" dirty="0"/>
              <a:t>Sentence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She has been studying hard.</a:t>
            </a:r>
          </a:p>
        </p:txBody>
      </p:sp>
    </p:spTree>
    <p:extLst>
      <p:ext uri="{BB962C8B-B14F-4D97-AF65-F5344CB8AC3E}">
        <p14:creationId xmlns:p14="http://schemas.microsoft.com/office/powerpoint/2010/main" val="64389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772B-06D7-AA93-A6BE-51B1F169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Adjective 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D291-B80D-7FC1-6F87-915DDA768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Describes a noun.</a:t>
            </a:r>
          </a:p>
          <a:p>
            <a:r>
              <a:rPr lang="en-US" b="1" dirty="0"/>
              <a:t>Structure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(Adverb) + Adjective</a:t>
            </a:r>
          </a:p>
          <a:p>
            <a:r>
              <a:rPr lang="en-US" b="1" dirty="0"/>
              <a:t>Examples</a:t>
            </a:r>
            <a:r>
              <a:rPr lang="en-US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very happy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extremely difficult</a:t>
            </a:r>
          </a:p>
          <a:p>
            <a:r>
              <a:rPr lang="en-US" b="1" dirty="0"/>
              <a:t>Sentence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She is very intelligent.</a:t>
            </a:r>
          </a:p>
        </p:txBody>
      </p:sp>
    </p:spTree>
    <p:extLst>
      <p:ext uri="{BB962C8B-B14F-4D97-AF65-F5344CB8AC3E}">
        <p14:creationId xmlns:p14="http://schemas.microsoft.com/office/powerpoint/2010/main" val="41922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F8AF-A2F0-C491-0568-B9E4135A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Adverb Phrase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6FA-85C2-3183-A854-FE62C12D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Modifies a verb, adjective, or adverb.</a:t>
            </a:r>
          </a:p>
          <a:p>
            <a:r>
              <a:rPr lang="en-US" b="1" dirty="0"/>
              <a:t>Examples</a:t>
            </a:r>
            <a:r>
              <a:rPr lang="en-US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very quickly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quite silently</a:t>
            </a:r>
          </a:p>
          <a:p>
            <a:r>
              <a:rPr lang="en-US" b="1" dirty="0"/>
              <a:t>Sentence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 spoke very softly.</a:t>
            </a:r>
          </a:p>
        </p:txBody>
      </p:sp>
    </p:spTree>
    <p:extLst>
      <p:ext uri="{BB962C8B-B14F-4D97-AF65-F5344CB8AC3E}">
        <p14:creationId xmlns:p14="http://schemas.microsoft.com/office/powerpoint/2010/main" val="3006869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477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Wingdings</vt:lpstr>
      <vt:lpstr>Organic</vt:lpstr>
      <vt:lpstr>Phrases </vt:lpstr>
      <vt:lpstr>What Is a Phrase?</vt:lpstr>
      <vt:lpstr>Etymology of ‘Phrase’</vt:lpstr>
      <vt:lpstr>Phrase vs Clause</vt:lpstr>
      <vt:lpstr>Basic Types of Phrases</vt:lpstr>
      <vt:lpstr>Noun Phrase</vt:lpstr>
      <vt:lpstr>Verb Phrase</vt:lpstr>
      <vt:lpstr>Adjective Phrase</vt:lpstr>
      <vt:lpstr>Adverb Phrase</vt:lpstr>
      <vt:lpstr>Prepositional Phrase</vt:lpstr>
      <vt:lpstr>Infinitive Phrases</vt:lpstr>
      <vt:lpstr>Gerund Phrase</vt:lpstr>
      <vt:lpstr>Uses of Gerund Phrases</vt:lpstr>
      <vt:lpstr>Participle Phrase</vt:lpstr>
      <vt:lpstr>Absolute Phrase</vt:lpstr>
      <vt:lpstr>Uses of Absolute Phrases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84</cp:revision>
  <dcterms:created xsi:type="dcterms:W3CDTF">2025-11-09T06:51:00Z</dcterms:created>
  <dcterms:modified xsi:type="dcterms:W3CDTF">2026-01-08T05:40:32Z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