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84" r:id="rId4"/>
    <p:sldId id="285" r:id="rId5"/>
    <p:sldId id="286" r:id="rId6"/>
    <p:sldId id="287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5DC9F-0F55-F5FA-238C-EDC1F993DFDD}"/>
              </a:ext>
            </a:extLst>
          </p:cNvPr>
          <p:cNvSpPr txBox="1"/>
          <p:nvPr/>
        </p:nvSpPr>
        <p:spPr>
          <a:xfrm>
            <a:off x="2678615" y="2265529"/>
            <a:ext cx="70795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GB" sz="4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</a:rPr>
              <a:t>Order of Adjectives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7"/>
            <a:r>
              <a:rPr lang="en-US" sz="4000" b="1" dirty="0">
                <a:latin typeface="Arial" panose="020B0604020202020204" pitchFamily="34" charset="0"/>
              </a:rPr>
              <a:t>FSC-I</a:t>
            </a:r>
            <a:endParaRPr lang="en-GB" sz="4000" b="1" dirty="0">
              <a:latin typeface="Arial" panose="020B0604020202020204" pitchFamily="34" charset="0"/>
            </a:endParaRP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</a:t>
            </a:r>
            <a:r>
              <a:rPr lang="en-GB" sz="4000" b="1" i="0" dirty="0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Anila Khalid</a:t>
            </a:r>
            <a:endParaRPr lang="en-GB" sz="4000" b="0" i="0" dirty="0">
              <a:solidFill>
                <a:srgbClr val="475569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C19F-4F1B-9CEF-22FD-CD6CE7DDF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118880-72F8-2627-0B5A-81E4AD2D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B2453-BC90-3AD7-473B-9DC35F7F6365}"/>
              </a:ext>
            </a:extLst>
          </p:cNvPr>
          <p:cNvSpPr txBox="1"/>
          <p:nvPr/>
        </p:nvSpPr>
        <p:spPr>
          <a:xfrm>
            <a:off x="1525772" y="2052935"/>
            <a:ext cx="6113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</a:rPr>
              <a:t>Title: The Royal Order of Adjectives 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</a:rPr>
              <a:t>Subtitle: How to arrange multiple </a:t>
            </a:r>
            <a:r>
              <a:rPr lang="en-GB" sz="2000" b="1" dirty="0" err="1">
                <a:latin typeface="Arial" panose="020B0604020202020204" pitchFamily="34" charset="0"/>
              </a:rPr>
              <a:t>adjectiv</a:t>
            </a:r>
            <a:r>
              <a:rPr lang="en-US" sz="2000" b="1" dirty="0" err="1">
                <a:latin typeface="Arial" panose="020B0604020202020204" pitchFamily="34" charset="0"/>
              </a:rPr>
              <a:t>es</a:t>
            </a:r>
            <a:endParaRPr lang="en-GB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8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293C3-0F31-DD71-3804-00EEBD344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E563F-52C5-B69F-9FF9-37CBD5B1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F5EDBF-9681-46F1-06F5-AAAA5C36FF82}"/>
              </a:ext>
            </a:extLst>
          </p:cNvPr>
          <p:cNvSpPr txBox="1"/>
          <p:nvPr/>
        </p:nvSpPr>
        <p:spPr>
          <a:xfrm>
            <a:off x="1336749" y="2060967"/>
            <a:ext cx="95503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/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</a:rPr>
              <a:t>The "Natural" Order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The Rule: When we use more than one adjective before a noun, we cannot just list them in any random order. There is a specific, natural hierarchy that English speakers follow. 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</a:rPr>
              <a:t> Example:   </a:t>
            </a:r>
            <a:endParaRPr lang="en-US" sz="2000" b="1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 Correct: A beautiful red car.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 Incorrect: A red beautiful car. (This sounds "wrong" to a native speaker).</a:t>
            </a:r>
          </a:p>
        </p:txBody>
      </p:sp>
    </p:spTree>
    <p:extLst>
      <p:ext uri="{BB962C8B-B14F-4D97-AF65-F5344CB8AC3E}">
        <p14:creationId xmlns:p14="http://schemas.microsoft.com/office/powerpoint/2010/main" val="119687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575A3-2611-60A1-84F8-B93A467CB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2A1119-2063-847D-A7D1-B7CB9B140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FC237A-C1C8-047A-EA1A-A083D08BC83F}"/>
              </a:ext>
            </a:extLst>
          </p:cNvPr>
          <p:cNvSpPr txBox="1"/>
          <p:nvPr/>
        </p:nvSpPr>
        <p:spPr>
          <a:xfrm>
            <a:off x="1347603" y="2062311"/>
            <a:ext cx="923467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T</a:t>
            </a:r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</a:rPr>
              <a:t>he Magic Formula (OSASCOMP) </a:t>
            </a:r>
          </a:p>
          <a:p>
            <a:r>
              <a:rPr lang="en-US" sz="2000" b="1" dirty="0">
                <a:latin typeface="Arial" panose="020B0604020202020204" pitchFamily="34" charset="0"/>
              </a:rPr>
              <a:t>        </a:t>
            </a:r>
            <a:r>
              <a:rPr lang="en-GB" sz="2000" b="1" dirty="0">
                <a:latin typeface="Arial" panose="020B0604020202020204" pitchFamily="34" charset="0"/>
              </a:rPr>
              <a:t>To remember the order, use the acronym </a:t>
            </a:r>
            <a:r>
              <a:rPr lang="en-GB" sz="2000" b="1" u="sng" dirty="0">
                <a:solidFill>
                  <a:schemeClr val="accent6"/>
                </a:solidFill>
                <a:latin typeface="Arial" panose="020B0604020202020204" pitchFamily="34" charset="0"/>
              </a:rPr>
              <a:t>OSASCOMP</a:t>
            </a:r>
            <a:r>
              <a:rPr lang="en-GB" sz="2000" b="1" dirty="0">
                <a:latin typeface="Arial" panose="020B0604020202020204" pitchFamily="34" charset="0"/>
              </a:rPr>
              <a:t>: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Opinion (What you think about it)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Size (How big it is)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Age (How old it is)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Shape (What form it takes)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Color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(What </a:t>
            </a:r>
            <a:r>
              <a:rPr lang="en-GB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color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it is)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Origin (Where it comes from)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Material (What it is made of)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Purpose (What it is used for)</a:t>
            </a:r>
          </a:p>
        </p:txBody>
      </p:sp>
    </p:spTree>
    <p:extLst>
      <p:ext uri="{BB962C8B-B14F-4D97-AF65-F5344CB8AC3E}">
        <p14:creationId xmlns:p14="http://schemas.microsoft.com/office/powerpoint/2010/main" val="370272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9BF3B-E9E2-43B2-464F-C2B3EF44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18D50-B8E9-3498-AD6D-CF7EBD3D6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2F43C-65A9-0BD7-CA6C-CE0EA3318A0A}"/>
              </a:ext>
            </a:extLst>
          </p:cNvPr>
          <p:cNvSpPr txBox="1"/>
          <p:nvPr/>
        </p:nvSpPr>
        <p:spPr>
          <a:xfrm>
            <a:off x="1344427" y="2057936"/>
            <a:ext cx="824724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/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</a:rPr>
              <a:t> Breakdown - Part 1 (O-S-A-S)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</a:rPr>
              <a:t>Opinion</a:t>
            </a:r>
            <a:r>
              <a:rPr lang="en-GB" sz="2000" b="1" dirty="0">
                <a:latin typeface="Arial" panose="020B0604020202020204" pitchFamily="34" charset="0"/>
              </a:rPr>
              <a:t>: Subjective descriptions.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Examples: Lovely, ugly, beautiful, expensive.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</a:rPr>
              <a:t>Size</a:t>
            </a:r>
            <a:r>
              <a:rPr lang="en-GB" sz="2000" b="1" dirty="0">
                <a:latin typeface="Arial" panose="020B0604020202020204" pitchFamily="34" charset="0"/>
              </a:rPr>
              <a:t>: Physical dimensions.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Examples: Big, small, tall, tiny.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</a:rPr>
              <a:t>Age</a:t>
            </a:r>
            <a:r>
              <a:rPr lang="en-GB" sz="2000" b="1" dirty="0">
                <a:latin typeface="Arial" panose="020B0604020202020204" pitchFamily="34" charset="0"/>
              </a:rPr>
              <a:t>: Time existed.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Examples: Old, young, new, ancient.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</a:rPr>
              <a:t>Shape</a:t>
            </a:r>
            <a:r>
              <a:rPr lang="en-GB" sz="2000" b="1" dirty="0">
                <a:latin typeface="Arial" panose="020B0604020202020204" pitchFamily="34" charset="0"/>
              </a:rPr>
              <a:t>: Geometric form.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Examples: Round, square, triangular, flat.</a:t>
            </a:r>
          </a:p>
        </p:txBody>
      </p:sp>
    </p:spTree>
    <p:extLst>
      <p:ext uri="{BB962C8B-B14F-4D97-AF65-F5344CB8AC3E}">
        <p14:creationId xmlns:p14="http://schemas.microsoft.com/office/powerpoint/2010/main" val="8508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F7D62-4B39-2669-4041-B7627DAB2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519855-E1C1-4267-3091-9775610B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81A685-BD8E-7CF1-48BD-6513D072742B}"/>
              </a:ext>
            </a:extLst>
          </p:cNvPr>
          <p:cNvSpPr txBox="1"/>
          <p:nvPr/>
        </p:nvSpPr>
        <p:spPr>
          <a:xfrm>
            <a:off x="1357128" y="2015262"/>
            <a:ext cx="896797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B</a:t>
            </a:r>
            <a:r>
              <a:rPr lang="en-GB" sz="2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reakdown</a:t>
            </a:r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</a:rPr>
              <a:t> - Part 2 (C-O-M-P)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Color</a:t>
            </a:r>
            <a:r>
              <a:rPr lang="en-GB" sz="2000" b="1" dirty="0">
                <a:latin typeface="Arial" panose="020B0604020202020204" pitchFamily="34" charset="0"/>
              </a:rPr>
              <a:t>: Visual hue.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Examples: Red, blue, yellowish.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</a:rPr>
              <a:t>Origin</a:t>
            </a:r>
            <a:r>
              <a:rPr lang="en-GB" sz="2000" b="1" dirty="0">
                <a:latin typeface="Arial" panose="020B0604020202020204" pitchFamily="34" charset="0"/>
              </a:rPr>
              <a:t>: Nationality or place of source.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Examples: Pakistani, French, Lunar, Eastern.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</a:rPr>
              <a:t>Material</a:t>
            </a:r>
            <a:r>
              <a:rPr lang="en-GB" sz="2000" b="1" dirty="0">
                <a:latin typeface="Arial" panose="020B0604020202020204" pitchFamily="34" charset="0"/>
              </a:rPr>
              <a:t>: Substance it is made of.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Examples: Wooden, metal, cotton, plastic.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</a:rPr>
              <a:t>Purpose</a:t>
            </a:r>
            <a:r>
              <a:rPr lang="en-GB" sz="2000" b="1" dirty="0">
                <a:latin typeface="Arial" panose="020B0604020202020204" pitchFamily="34" charset="0"/>
              </a:rPr>
              <a:t>: What the object is used for (often ends in -</a:t>
            </a:r>
            <a:r>
              <a:rPr lang="en-GB" sz="2000" b="1" dirty="0" err="1">
                <a:latin typeface="Arial" panose="020B0604020202020204" pitchFamily="34" charset="0"/>
              </a:rPr>
              <a:t>ing</a:t>
            </a:r>
            <a:r>
              <a:rPr lang="en-GB" sz="2000" b="1" dirty="0">
                <a:latin typeface="Arial" panose="020B0604020202020204" pitchFamily="34" charset="0"/>
              </a:rPr>
              <a:t>).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Examples: Sleeping (bag), roasting (pan), running (shoes).</a:t>
            </a:r>
          </a:p>
        </p:txBody>
      </p:sp>
    </p:spTree>
    <p:extLst>
      <p:ext uri="{BB962C8B-B14F-4D97-AF65-F5344CB8AC3E}">
        <p14:creationId xmlns:p14="http://schemas.microsoft.com/office/powerpoint/2010/main" val="167211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348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SAIM MUSTAFA ABID</cp:lastModifiedBy>
  <cp:revision>87</cp:revision>
  <dcterms:created xsi:type="dcterms:W3CDTF">2025-11-09T06:51:00Z</dcterms:created>
  <dcterms:modified xsi:type="dcterms:W3CDTF">2026-01-05T17:48:55Z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