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93" r:id="rId3"/>
    <p:sldId id="294" r:id="rId4"/>
    <p:sldId id="295" r:id="rId5"/>
    <p:sldId id="302" r:id="rId6"/>
    <p:sldId id="30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Types of adjectives </a:t>
            </a:r>
            <a:r>
              <a:rPr lang="en-US" sz="4000" b="1" dirty="0">
                <a:latin typeface="Arial" panose="020B0604020202020204" pitchFamily="34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3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</a:rPr>
              <a:t>FSC-I</a:t>
            </a:r>
          </a:p>
          <a:p>
            <a:endParaRPr lang="en-GB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 Khalid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82182-A11F-F64D-3F24-BBC583AA9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4831B2-30DB-F162-7C5B-60BF9388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6E969-1D76-01ED-CDC8-EFA562333EE7}"/>
              </a:ext>
            </a:extLst>
          </p:cNvPr>
          <p:cNvSpPr txBox="1"/>
          <p:nvPr/>
        </p:nvSpPr>
        <p:spPr>
          <a:xfrm>
            <a:off x="1200727" y="2063291"/>
            <a:ext cx="1004916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/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Interrogative Adjectives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u="sng" dirty="0">
                <a:latin typeface="Arial" panose="020B0604020202020204" pitchFamily="34" charset="0"/>
              </a:rPr>
              <a:t>Definition</a:t>
            </a:r>
            <a:r>
              <a:rPr lang="en-GB" sz="2000" b="1" dirty="0">
                <a:latin typeface="Arial" panose="020B0604020202020204" pitchFamily="34" charset="0"/>
              </a:rPr>
              <a:t>: </a:t>
            </a:r>
            <a:endParaRPr lang="en-US" sz="2000" b="1" dirty="0">
              <a:latin typeface="Arial" panose="020B0604020202020204" pitchFamily="34" charset="0"/>
            </a:endParaRPr>
          </a:p>
          <a:p>
            <a:pPr lvl="3"/>
            <a:r>
              <a:rPr lang="en-GB" sz="2000" b="1" dirty="0">
                <a:latin typeface="Arial" panose="020B0604020202020204" pitchFamily="34" charset="0"/>
              </a:rPr>
              <a:t>Used with nouns to ask questions. </a:t>
            </a:r>
          </a:p>
          <a:p>
            <a:pPr marL="342900" indent="-342900">
              <a:buBlip>
                <a:blip r:embed="rId3"/>
              </a:buBlip>
            </a:pPr>
            <a:r>
              <a:rPr lang="en-GB" sz="2000" b="1" u="sng" dirty="0">
                <a:latin typeface="Arial" panose="020B0604020202020204" pitchFamily="34" charset="0"/>
              </a:rPr>
              <a:t>The List: </a:t>
            </a:r>
            <a:r>
              <a:rPr lang="en-US" sz="2000" b="1" dirty="0">
                <a:latin typeface="Arial" panose="020B0604020202020204" pitchFamily="34" charset="0"/>
              </a:rPr>
              <a:t> what</a:t>
            </a:r>
            <a:r>
              <a:rPr lang="en-GB" sz="2000" b="1" dirty="0">
                <a:latin typeface="Arial" panose="020B0604020202020204" pitchFamily="34" charset="0"/>
              </a:rPr>
              <a:t>, Which, Whose. </a:t>
            </a:r>
          </a:p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Examples:   </a:t>
            </a:r>
            <a:endParaRPr lang="en-US" sz="22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endParaRPr lang="en-GB" sz="2200" b="1" dirty="0">
              <a:solidFill>
                <a:srgbClr val="0284C7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Which way shall we go?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Whose phone is ringing?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</a:rPr>
              <a:t>What time is it?</a:t>
            </a:r>
          </a:p>
        </p:txBody>
      </p:sp>
    </p:spTree>
    <p:extLst>
      <p:ext uri="{BB962C8B-B14F-4D97-AF65-F5344CB8AC3E}">
        <p14:creationId xmlns:p14="http://schemas.microsoft.com/office/powerpoint/2010/main" val="167550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3DD50-C516-8A07-F2BF-810126C76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7BE2FD-9FE1-6E49-23D5-F49164E8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97BA8-4961-CFDC-A109-5B5F2D9EADBB}"/>
              </a:ext>
            </a:extLst>
          </p:cNvPr>
          <p:cNvSpPr txBox="1"/>
          <p:nvPr/>
        </p:nvSpPr>
        <p:spPr>
          <a:xfrm>
            <a:off x="1345019" y="2052381"/>
            <a:ext cx="854326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/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Degrees of Comparison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Adjectives change form to compare things.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Positive: No comparison. (Big)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Comparative: Compares two things. (Bigger)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Superlative: Compares more than two things. (Biggest)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Irregular Examples: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Good -&gt; Better -&gt; Best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</a:rPr>
              <a:t>Bad -&gt; Worse -&gt; Worst</a:t>
            </a:r>
          </a:p>
        </p:txBody>
      </p:sp>
    </p:spTree>
    <p:extLst>
      <p:ext uri="{BB962C8B-B14F-4D97-AF65-F5344CB8AC3E}">
        <p14:creationId xmlns:p14="http://schemas.microsoft.com/office/powerpoint/2010/main" val="321396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3668-3665-3173-818B-400E59A98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B7237-D5C6-CDE6-41B2-74AD7E65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D688ED-772D-00CB-32F0-F5806ECE09EA}"/>
              </a:ext>
            </a:extLst>
          </p:cNvPr>
          <p:cNvSpPr txBox="1"/>
          <p:nvPr/>
        </p:nvSpPr>
        <p:spPr>
          <a:xfrm>
            <a:off x="1346044" y="2056686"/>
            <a:ext cx="1059002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 Assessment (MCQs) – </a:t>
            </a:r>
          </a:p>
          <a:p>
            <a:r>
              <a:rPr lang="en-GB" sz="2000" b="1" u="sng" dirty="0">
                <a:solidFill>
                  <a:srgbClr val="C00000"/>
                </a:solidFill>
                <a:latin typeface="Arial" panose="020B0604020202020204" pitchFamily="34" charset="0"/>
              </a:rPr>
              <a:t>Part 1</a:t>
            </a:r>
            <a:endParaRPr lang="en-US" sz="2000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Q1. Identify the adjective: “The sky is blue.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“A) Sky                B) Is             C) Blue                  D) The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Q2. “She has __ money.” Which Adjective of Quantity fits best?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A) Many               B) Few         C) Enough            D) Two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Q3. “He lives in that house.” The word ‘that’ is a: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Demonstrative Adjective                     B) Demonstrative Pronoun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C) Adjective of Quality                               D) Interrogative  </a:t>
            </a:r>
          </a:p>
        </p:txBody>
      </p:sp>
    </p:spTree>
    <p:extLst>
      <p:ext uri="{BB962C8B-B14F-4D97-AF65-F5344CB8AC3E}">
        <p14:creationId xmlns:p14="http://schemas.microsoft.com/office/powerpoint/2010/main" val="394356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BE738-132A-BDC8-D9E2-ACF7688C8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F167E-AEEE-49E0-37C4-F3A9EE121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3BF36-F2F9-AB46-FF08-4E2C3AD62EA2}"/>
              </a:ext>
            </a:extLst>
          </p:cNvPr>
          <p:cNvSpPr txBox="1"/>
          <p:nvPr/>
        </p:nvSpPr>
        <p:spPr>
          <a:xfrm>
            <a:off x="1316665" y="2053975"/>
            <a:ext cx="95586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/>
            <a:r>
              <a:rPr lang="en-GB" sz="2200" b="1" dirty="0">
                <a:solidFill>
                  <a:srgbClr val="C00000"/>
                </a:solidFill>
                <a:latin typeface="Arial" panose="020B0604020202020204" pitchFamily="34" charset="0"/>
              </a:rPr>
              <a:t>Assessment (MCQs) - Part 2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Q4. Choose the correct Comparative form: "This puzzle is __ than the last one.“</a:t>
            </a:r>
          </a:p>
          <a:p>
            <a:pPr marL="457200" indent="-457200">
              <a:buAutoNum type="alphaUcParenR"/>
            </a:pPr>
            <a:r>
              <a:rPr lang="en-GB" sz="2000" b="1" dirty="0">
                <a:latin typeface="Arial" panose="020B0604020202020204" pitchFamily="34" charset="0"/>
              </a:rPr>
              <a:t>Hard                 B) Harder    C) Hardest             D) More hard</a:t>
            </a:r>
            <a:endParaRPr lang="en-US" sz="2000" b="1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Q5 </a:t>
            </a:r>
            <a:r>
              <a:rPr lang="en-GB" sz="2000" dirty="0"/>
              <a:t>"</a:t>
            </a:r>
            <a:r>
              <a:rPr lang="en-GB" sz="2000" b="1" dirty="0">
                <a:latin typeface="Arial" panose="020B0604020202020204" pitchFamily="34" charset="0"/>
              </a:rPr>
              <a:t>Whose bag is this?" The word 'Whose' is a:</a:t>
            </a:r>
          </a:p>
          <a:p>
            <a:pPr marL="457200" indent="-457200">
              <a:buAutoNum type="alphaUcParenR"/>
            </a:pPr>
            <a:r>
              <a:rPr lang="en-GB" sz="2000" b="1" dirty="0">
                <a:latin typeface="Arial" panose="020B0604020202020204" pitchFamily="34" charset="0"/>
              </a:rPr>
              <a:t>Possessive Adjective                         B) Adjective of Quality</a:t>
            </a:r>
          </a:p>
          <a:p>
            <a:r>
              <a:rPr lang="en-GB" sz="2000" b="1" dirty="0">
                <a:latin typeface="Arial" panose="020B0604020202020204" pitchFamily="34" charset="0"/>
              </a:rPr>
              <a:t>C) Interrogative Adjective                         D) Numeral Adjective Slide </a:t>
            </a:r>
          </a:p>
        </p:txBody>
      </p:sp>
    </p:spTree>
    <p:extLst>
      <p:ext uri="{BB962C8B-B14F-4D97-AF65-F5344CB8AC3E}">
        <p14:creationId xmlns:p14="http://schemas.microsoft.com/office/powerpoint/2010/main" val="349908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85D6E-A462-D2DA-1286-12D059B4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AE1182-BEA4-7FA5-364A-F88BDB06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1A9971-C08B-A9E3-48B2-2DB4614709BD}"/>
              </a:ext>
            </a:extLst>
          </p:cNvPr>
          <p:cNvSpPr txBox="1"/>
          <p:nvPr/>
        </p:nvSpPr>
        <p:spPr>
          <a:xfrm>
            <a:off x="1255437" y="2072540"/>
            <a:ext cx="611869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284C7"/>
                </a:solidFill>
                <a:latin typeface="Arial" panose="020B0604020202020204" pitchFamily="34" charset="0"/>
              </a:rPr>
              <a:t>Answer Key  </a:t>
            </a:r>
          </a:p>
          <a:p>
            <a:r>
              <a:rPr lang="en-GB" sz="1800" b="1" dirty="0">
                <a:latin typeface="Arial" panose="020B0604020202020204" pitchFamily="34" charset="0"/>
              </a:rPr>
              <a:t>Q1: C (Blue) - Describes the noun 'sky’. </a:t>
            </a:r>
          </a:p>
          <a:p>
            <a:r>
              <a:rPr lang="en-GB" sz="1800" b="1" dirty="0">
                <a:latin typeface="Arial" panose="020B0604020202020204" pitchFamily="34" charset="0"/>
              </a:rPr>
              <a:t>Q2: C (Enough) - 'Money' is uncountable, so we use Quantity, not Number. </a:t>
            </a:r>
          </a:p>
          <a:p>
            <a:r>
              <a:rPr lang="en-GB" sz="1800" b="1" dirty="0">
                <a:latin typeface="Arial" panose="020B0604020202020204" pitchFamily="34" charset="0"/>
              </a:rPr>
              <a:t>Q3: A (Demonstrative Adjective) - It modifies the noun 'house' immediately following it.  </a:t>
            </a:r>
          </a:p>
          <a:p>
            <a:r>
              <a:rPr lang="en-GB" sz="1800" b="1" dirty="0">
                <a:latin typeface="Arial" panose="020B0604020202020204" pitchFamily="34" charset="0"/>
              </a:rPr>
              <a:t>Q4: B (Harder) - Comparing two puzzles.  </a:t>
            </a:r>
          </a:p>
          <a:p>
            <a:r>
              <a:rPr lang="en-GB" sz="1800" b="1" dirty="0">
                <a:latin typeface="Arial" panose="020B0604020202020204" pitchFamily="34" charset="0"/>
              </a:rPr>
              <a:t>Q5: C (Interrogative Adjective) - Used to ask a question about the noun 'bag'.</a:t>
            </a:r>
          </a:p>
        </p:txBody>
      </p:sp>
    </p:spTree>
    <p:extLst>
      <p:ext uri="{BB962C8B-B14F-4D97-AF65-F5344CB8AC3E}">
        <p14:creationId xmlns:p14="http://schemas.microsoft.com/office/powerpoint/2010/main" val="144418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350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88</cp:revision>
  <dcterms:created xsi:type="dcterms:W3CDTF">2025-11-09T06:51:00Z</dcterms:created>
  <dcterms:modified xsi:type="dcterms:W3CDTF">2026-01-05T17:38:05Z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