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85" r:id="rId5"/>
    <p:sldId id="286" r:id="rId6"/>
    <p:sldId id="290" r:id="rId7"/>
    <p:sldId id="291" r:id="rId8"/>
    <p:sldId id="283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Attitudes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BS-MLT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Attitude 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Direct </a:t>
            </a:r>
            <a:r>
              <a:rPr lang="en-US" b="1" dirty="0" smtClean="0"/>
              <a:t>Experience</a:t>
            </a:r>
          </a:p>
          <a:p>
            <a:r>
              <a:rPr lang="en-US" dirty="0" smtClean="0"/>
              <a:t> People </a:t>
            </a:r>
            <a:r>
              <a:rPr lang="en-US" dirty="0"/>
              <a:t>may develop attitudes based on personal experiences with the attitude object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Social </a:t>
            </a:r>
            <a:r>
              <a:rPr lang="en-US" b="1" dirty="0" smtClean="0"/>
              <a:t>Learning</a:t>
            </a:r>
            <a:endParaRPr lang="en-US" dirty="0"/>
          </a:p>
          <a:p>
            <a:r>
              <a:rPr lang="en-US" dirty="0" smtClean="0"/>
              <a:t>Attitudes </a:t>
            </a:r>
            <a:r>
              <a:rPr lang="en-US" dirty="0"/>
              <a:t>can be learned from others, especially influential figures like parents, peers, or media sources.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Attitude 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Cognitive </a:t>
            </a:r>
            <a:r>
              <a:rPr lang="en-US" b="1" dirty="0" smtClean="0"/>
              <a:t>Dissonance</a:t>
            </a:r>
            <a:endParaRPr lang="en-US" dirty="0" smtClean="0"/>
          </a:p>
          <a:p>
            <a:r>
              <a:rPr lang="en-US" dirty="0" smtClean="0"/>
              <a:t>Sometimes</a:t>
            </a:r>
            <a:r>
              <a:rPr lang="en-US" dirty="0"/>
              <a:t>, people experience discomfort when their behavior conflicts with their attitudes.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reduce this discomfort, they may change their attitudes to match their behavior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Persuasion</a:t>
            </a:r>
            <a:endParaRPr lang="en-US" dirty="0" smtClean="0"/>
          </a:p>
          <a:p>
            <a:r>
              <a:rPr lang="en-US" dirty="0" smtClean="0"/>
              <a:t>Attitudes </a:t>
            </a:r>
            <a:r>
              <a:rPr lang="en-US" dirty="0"/>
              <a:t>can be influenced by persuasive messages or communications.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Cont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Elaboration Likelihood Model (ELM), people can process persuasive messages either through </a:t>
            </a:r>
            <a:endParaRPr lang="en-US" dirty="0" smtClean="0"/>
          </a:p>
          <a:p>
            <a:pPr lvl="1"/>
            <a:r>
              <a:rPr lang="en-US" dirty="0"/>
              <a:t>central route </a:t>
            </a:r>
            <a:endParaRPr lang="en-US" dirty="0" smtClean="0"/>
          </a:p>
          <a:p>
            <a:pPr lvl="1"/>
            <a:r>
              <a:rPr lang="en-US" dirty="0"/>
              <a:t>peripheral route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Attitude Change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Attitudes are not fixed and can change over time. Social psychologists have studied various theories and processes involved in attitude </a:t>
            </a:r>
            <a:r>
              <a:rPr lang="en-US" dirty="0" smtClean="0"/>
              <a:t>change.</a:t>
            </a:r>
          </a:p>
          <a:p>
            <a:pPr marL="0" indent="0">
              <a:buNone/>
            </a:pPr>
            <a:r>
              <a:rPr lang="en-US" b="1" dirty="0"/>
              <a:t>Cognitive Dissonance Theory</a:t>
            </a:r>
            <a:r>
              <a:rPr lang="en-US" dirty="0"/>
              <a:t> (</a:t>
            </a:r>
            <a:r>
              <a:rPr lang="en-US" dirty="0" err="1"/>
              <a:t>Festinger</a:t>
            </a:r>
            <a:r>
              <a:rPr lang="en-US" dirty="0"/>
              <a:t>, </a:t>
            </a:r>
            <a:r>
              <a:rPr lang="en-US" dirty="0" smtClean="0"/>
              <a:t>1957)</a:t>
            </a:r>
          </a:p>
          <a:p>
            <a:r>
              <a:rPr lang="en-US" dirty="0" smtClean="0"/>
              <a:t>This </a:t>
            </a:r>
            <a:r>
              <a:rPr lang="en-US" dirty="0"/>
              <a:t>theory suggests that when people experience a discrepancy between their attitudes and behavior, they will be motivated to change their attitudes to reduce discomfort.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Attitude Change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Theories of </a:t>
            </a:r>
            <a:r>
              <a:rPr lang="en-US" b="1" dirty="0" smtClean="0"/>
              <a:t>Persuasion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two main routes to persuasion in the Elaboration Likelihood Model (ELM):</a:t>
            </a:r>
          </a:p>
          <a:p>
            <a:r>
              <a:rPr lang="en-US" dirty="0"/>
              <a:t>	1.	</a:t>
            </a:r>
            <a:r>
              <a:rPr lang="en-US" b="1" dirty="0"/>
              <a:t>Central Route</a:t>
            </a:r>
            <a:r>
              <a:rPr lang="en-US" dirty="0"/>
              <a:t>: Involves thoughtful, deliberate processing of information and is more likely to lead to enduring attitude change.</a:t>
            </a:r>
          </a:p>
          <a:p>
            <a:r>
              <a:rPr lang="en-US" dirty="0"/>
              <a:t>	2.	</a:t>
            </a:r>
            <a:r>
              <a:rPr lang="en-US" b="1" dirty="0"/>
              <a:t>Peripheral Route</a:t>
            </a:r>
            <a:r>
              <a:rPr lang="en-US" dirty="0"/>
              <a:t>: Involves superficial cues, such as attractiveness or likability of the communicator, leading to temporary attitude changes.</a:t>
            </a:r>
          </a:p>
        </p:txBody>
      </p:sp>
    </p:spTree>
    <p:extLst>
      <p:ext uri="{BB962C8B-B14F-4D97-AF65-F5344CB8AC3E}">
        <p14:creationId xmlns:p14="http://schemas.microsoft.com/office/powerpoint/2010/main" val="228272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Attitude Change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The Heuristic-Systematic </a:t>
            </a:r>
            <a:r>
              <a:rPr lang="en-US" b="1" dirty="0" smtClean="0"/>
              <a:t>Model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model suggests that people can process information either systematically 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heuristically.</a:t>
            </a:r>
          </a:p>
          <a:p>
            <a:r>
              <a:rPr lang="en-US" dirty="0"/>
              <a:t>Systematic processing leads to stronger attitude changes, while heuristic processing leads to more superficial changes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Social </a:t>
            </a:r>
            <a:r>
              <a:rPr lang="en-US" b="1" dirty="0" smtClean="0"/>
              <a:t>Influence</a:t>
            </a:r>
          </a:p>
          <a:p>
            <a:r>
              <a:rPr lang="en-US" dirty="0"/>
              <a:t>The attitudes of others can influence a person’s own attitudes through processes like conformity, obedience, or persuasion.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6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245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Attitudes</vt:lpstr>
      <vt:lpstr>Attitude Formation</vt:lpstr>
      <vt:lpstr>Attitude Formation</vt:lpstr>
      <vt:lpstr>Cont…</vt:lpstr>
      <vt:lpstr>Attitude Change</vt:lpstr>
      <vt:lpstr>Attitude Change</vt:lpstr>
      <vt:lpstr>Attitude Change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13</cp:revision>
  <dcterms:created xsi:type="dcterms:W3CDTF">2025-12-02T09:03:41Z</dcterms:created>
  <dcterms:modified xsi:type="dcterms:W3CDTF">2026-01-06T01:13:03Z</dcterms:modified>
</cp:coreProperties>
</file>