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38330"/>
            <a:ext cx="6815669" cy="1440069"/>
          </a:xfrm>
        </p:spPr>
        <p:txBody>
          <a:bodyPr/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sp>
        <p:nvSpPr>
          <p:cNvPr id="4" name="AutoShape 2" descr="Doctors Institute of Medical &amp; Emerging ...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692398" y="1871131"/>
            <a:ext cx="6815669" cy="16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 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5" name="AutoShape 4" descr="Doctors Institute of Medical &amp; Emer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251" y="1407381"/>
            <a:ext cx="842837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Radial Tuberosity</a:t>
            </a:r>
          </a:p>
          <a:p>
            <a:r>
              <a:rPr lang="en-US" dirty="0"/>
              <a:t>Roughened prominence on the </a:t>
            </a:r>
            <a:r>
              <a:rPr lang="en-US" b="1" dirty="0"/>
              <a:t>anteromedial aspect</a:t>
            </a:r>
            <a:r>
              <a:rPr lang="en-US" dirty="0"/>
              <a:t>, distal to the neck.</a:t>
            </a:r>
          </a:p>
          <a:p>
            <a:r>
              <a:rPr lang="en-US" b="1" dirty="0"/>
              <a:t>Insertion site of biceps </a:t>
            </a:r>
            <a:r>
              <a:rPr lang="en-US" b="1" dirty="0" err="1"/>
              <a:t>brachii</a:t>
            </a:r>
            <a:r>
              <a:rPr lang="en-US" b="1" dirty="0"/>
              <a:t> muscle</a:t>
            </a:r>
            <a:r>
              <a:rPr lang="en-US" dirty="0"/>
              <a:t>.</a:t>
            </a:r>
          </a:p>
          <a:p>
            <a:r>
              <a:rPr lang="en-US" dirty="0"/>
              <a:t>Important for powerful forearm flexion and supination.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6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203388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7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D. Shaft (Body) of Radius</a:t>
            </a:r>
          </a:p>
          <a:p>
            <a:r>
              <a:rPr lang="en-US" dirty="0"/>
              <a:t>Elongated </a:t>
            </a:r>
            <a:r>
              <a:rPr lang="en-US" dirty="0" err="1"/>
              <a:t>midportion</a:t>
            </a:r>
            <a:r>
              <a:rPr lang="en-US" dirty="0"/>
              <a:t> of the bone.</a:t>
            </a:r>
          </a:p>
          <a:p>
            <a:r>
              <a:rPr lang="en-US" b="1" dirty="0"/>
              <a:t>Interosseous border (medial border)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Sharp crest for attachment of the </a:t>
            </a:r>
            <a:r>
              <a:rPr lang="en-US" b="1" dirty="0"/>
              <a:t>interosseous membrane</a:t>
            </a:r>
            <a:r>
              <a:rPr lang="en-US" dirty="0"/>
              <a:t>.</a:t>
            </a:r>
          </a:p>
          <a:p>
            <a:r>
              <a:rPr lang="en-US" dirty="0"/>
              <a:t>Provides attachment for several muscles:</a:t>
            </a:r>
          </a:p>
          <a:p>
            <a:pPr lvl="1"/>
            <a:r>
              <a:rPr lang="en-US" dirty="0"/>
              <a:t>Pronator </a:t>
            </a:r>
            <a:r>
              <a:rPr lang="en-US" dirty="0" err="1"/>
              <a:t>teres</a:t>
            </a:r>
            <a:endParaRPr lang="en-US" dirty="0"/>
          </a:p>
          <a:p>
            <a:pPr lvl="1"/>
            <a:r>
              <a:rPr lang="en-US" dirty="0"/>
              <a:t>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superficialis</a:t>
            </a:r>
            <a:endParaRPr lang="en-US" dirty="0"/>
          </a:p>
          <a:p>
            <a:pPr lvl="1"/>
            <a:r>
              <a:rPr lang="en-US" dirty="0"/>
              <a:t>Flexor </a:t>
            </a:r>
            <a:r>
              <a:rPr lang="en-US" dirty="0" err="1"/>
              <a:t>pollicis</a:t>
            </a:r>
            <a:r>
              <a:rPr lang="en-US" dirty="0"/>
              <a:t> longus</a:t>
            </a:r>
          </a:p>
          <a:p>
            <a:pPr lvl="1"/>
            <a:r>
              <a:rPr lang="en-US" dirty="0"/>
              <a:t>Supinator</a:t>
            </a:r>
          </a:p>
        </p:txBody>
      </p:sp>
    </p:spTree>
    <p:extLst>
      <p:ext uri="{BB962C8B-B14F-4D97-AF65-F5344CB8AC3E}">
        <p14:creationId xmlns:p14="http://schemas.microsoft.com/office/powerpoint/2010/main" val="227978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95436" cy="53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4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1" y="982132"/>
            <a:ext cx="11187484" cy="52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E. Distal End of Radius</a:t>
            </a:r>
          </a:p>
          <a:p>
            <a:r>
              <a:rPr lang="en-US" dirty="0"/>
              <a:t>Broad and expanded.</a:t>
            </a:r>
          </a:p>
          <a:p>
            <a:r>
              <a:rPr lang="en-US" b="1" dirty="0"/>
              <a:t>Carpal articular surface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Lateral facet → scaphoid</a:t>
            </a:r>
          </a:p>
          <a:p>
            <a:pPr lvl="1"/>
            <a:r>
              <a:rPr lang="en-US" dirty="0"/>
              <a:t>Medial facet → </a:t>
            </a:r>
            <a:r>
              <a:rPr lang="en-US" dirty="0" smtClean="0"/>
              <a:t>lunate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2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179534" cy="53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7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Ulnar notch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Articulates with the head of the ulna.</a:t>
            </a:r>
          </a:p>
          <a:p>
            <a:r>
              <a:rPr lang="en-US" b="1" dirty="0"/>
              <a:t>Styloid process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Lateral projection</a:t>
            </a:r>
          </a:p>
          <a:p>
            <a:pPr lvl="1"/>
            <a:r>
              <a:rPr lang="en-US" dirty="0"/>
              <a:t>Attachment for ligaments of the wrist.</a:t>
            </a:r>
          </a:p>
          <a:p>
            <a:r>
              <a:rPr lang="en-US" b="1" dirty="0"/>
              <a:t>Dorsal tubercle (Lister’s tubercle)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Acts as a pulley for extensor </a:t>
            </a:r>
            <a:r>
              <a:rPr lang="en-US" dirty="0" err="1"/>
              <a:t>pollicis</a:t>
            </a:r>
            <a:r>
              <a:rPr lang="en-US" dirty="0"/>
              <a:t> longus tendon.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09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2"/>
            <a:ext cx="11179534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4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19290" cy="5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58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General </a:t>
            </a:r>
            <a:r>
              <a:rPr lang="en-US" b="1" dirty="0" smtClean="0"/>
              <a:t>Features: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/>
              <a:t>radius</a:t>
            </a:r>
            <a:r>
              <a:rPr lang="en-US" dirty="0"/>
              <a:t> is the </a:t>
            </a:r>
            <a:r>
              <a:rPr lang="en-US" b="1" dirty="0"/>
              <a:t>lateral bone of the forearm</a:t>
            </a:r>
            <a:r>
              <a:rPr lang="en-US" dirty="0"/>
              <a:t> (anatomical position).</a:t>
            </a:r>
          </a:p>
          <a:p>
            <a:r>
              <a:rPr lang="en-US" dirty="0"/>
              <a:t>Extends from the </a:t>
            </a:r>
            <a:r>
              <a:rPr lang="en-US" b="1" dirty="0"/>
              <a:t>elbow joint proximally</a:t>
            </a:r>
            <a:r>
              <a:rPr lang="en-US" dirty="0"/>
              <a:t> to the </a:t>
            </a:r>
            <a:r>
              <a:rPr lang="en-US" b="1" dirty="0"/>
              <a:t>wrist joint distally</a:t>
            </a:r>
            <a:r>
              <a:rPr lang="en-US" dirty="0"/>
              <a:t>.</a:t>
            </a:r>
          </a:p>
          <a:p>
            <a:r>
              <a:rPr lang="en-US" dirty="0"/>
              <a:t>Plays a major role in </a:t>
            </a:r>
            <a:r>
              <a:rPr lang="en-US" b="1" dirty="0"/>
              <a:t>pronation and supination</a:t>
            </a:r>
            <a:r>
              <a:rPr lang="en-US" dirty="0"/>
              <a:t> by rotating around the ulna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42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2"/>
            <a:ext cx="11187485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4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224" y="982132"/>
            <a:ext cx="11251096" cy="5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3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Proximally articulates with:</a:t>
            </a:r>
          </a:p>
          <a:p>
            <a:pPr lvl="1"/>
            <a:r>
              <a:rPr lang="en-US" b="1" dirty="0" err="1"/>
              <a:t>Capitulum</a:t>
            </a:r>
            <a:r>
              <a:rPr lang="en-US" b="1" dirty="0"/>
              <a:t> of </a:t>
            </a:r>
            <a:r>
              <a:rPr lang="en-US" b="1" dirty="0" err="1"/>
              <a:t>humerus</a:t>
            </a:r>
            <a:endParaRPr lang="en-US" dirty="0"/>
          </a:p>
          <a:p>
            <a:pPr lvl="1"/>
            <a:r>
              <a:rPr lang="en-US" b="1" dirty="0"/>
              <a:t>Radial notch of ulna</a:t>
            </a:r>
            <a:endParaRPr lang="en-US" dirty="0"/>
          </a:p>
          <a:p>
            <a:r>
              <a:rPr lang="en-US" dirty="0"/>
              <a:t>Distally articulates with:</a:t>
            </a:r>
          </a:p>
          <a:p>
            <a:pPr lvl="1"/>
            <a:r>
              <a:rPr lang="en-US" b="1" dirty="0"/>
              <a:t>Scaphoid and lunate bones</a:t>
            </a:r>
            <a:endParaRPr lang="en-US" dirty="0"/>
          </a:p>
          <a:p>
            <a:pPr lvl="1"/>
            <a:r>
              <a:rPr lang="en-US" b="1" dirty="0"/>
              <a:t>Head of ulna</a:t>
            </a:r>
            <a:r>
              <a:rPr lang="en-US" dirty="0"/>
              <a:t> at the distal radioulnar 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2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2"/>
            <a:ext cx="5589767" cy="5355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846" y="982132"/>
            <a:ext cx="5648076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6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the Radius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A. Head of Radius</a:t>
            </a:r>
          </a:p>
          <a:p>
            <a:r>
              <a:rPr lang="en-US" dirty="0"/>
              <a:t>Disc-shaped, expanded proximal end.</a:t>
            </a:r>
          </a:p>
          <a:p>
            <a:r>
              <a:rPr lang="en-US" b="1" dirty="0"/>
              <a:t>Superior surface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Shallow concavity for articulation with the </a:t>
            </a:r>
            <a:r>
              <a:rPr lang="en-US" b="1" dirty="0" err="1"/>
              <a:t>capitulum</a:t>
            </a:r>
            <a:r>
              <a:rPr lang="en-US" b="1" dirty="0"/>
              <a:t> of </a:t>
            </a:r>
            <a:r>
              <a:rPr lang="en-US" b="1" dirty="0" err="1"/>
              <a:t>humerus</a:t>
            </a:r>
            <a:r>
              <a:rPr lang="en-US" dirty="0"/>
              <a:t>.</a:t>
            </a:r>
          </a:p>
          <a:p>
            <a:r>
              <a:rPr lang="en-US" b="1" dirty="0"/>
              <a:t>Peripheral surface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Articulates with the </a:t>
            </a:r>
            <a:r>
              <a:rPr lang="en-US" b="1" dirty="0"/>
              <a:t>radial notch of ulna</a:t>
            </a:r>
            <a:r>
              <a:rPr lang="en-US" dirty="0"/>
              <a:t>.</a:t>
            </a:r>
          </a:p>
          <a:p>
            <a:r>
              <a:rPr lang="en-US" dirty="0"/>
              <a:t>Stabilized by the </a:t>
            </a:r>
            <a:r>
              <a:rPr lang="en-US" b="1" dirty="0"/>
              <a:t>annular ligament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20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689" y="982133"/>
            <a:ext cx="11092069" cy="5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3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Neck of Radius</a:t>
            </a:r>
          </a:p>
          <a:p>
            <a:r>
              <a:rPr lang="en-US" dirty="0"/>
              <a:t>Narrow constricted region immediately distal to the head.</a:t>
            </a:r>
          </a:p>
          <a:p>
            <a:r>
              <a:rPr lang="en-US" dirty="0"/>
              <a:t>Common site of fractures, especially in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9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7" y="485030"/>
            <a:ext cx="8428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2"/>
            <a:ext cx="11251096" cy="53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8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287</Words>
  <Application>Microsoft Office PowerPoint</Application>
  <PresentationFormat>Widescreen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 ANATOMY THE UPPER LIMB</vt:lpstr>
      <vt:lpstr>Radius</vt:lpstr>
      <vt:lpstr>PowerPoint Presentation</vt:lpstr>
      <vt:lpstr>Continued </vt:lpstr>
      <vt:lpstr>PowerPoint Presentation</vt:lpstr>
      <vt:lpstr>Parts of the Radius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6</cp:revision>
  <dcterms:created xsi:type="dcterms:W3CDTF">2025-12-17T07:30:43Z</dcterms:created>
  <dcterms:modified xsi:type="dcterms:W3CDTF">2025-12-17T08:08:43Z</dcterms:modified>
</cp:coreProperties>
</file>