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1415332"/>
            <a:ext cx="80730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Monitoring 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while learning</a:t>
            </a:r>
          </a:p>
          <a:p>
            <a:r>
              <a:rPr lang="en-US" dirty="0"/>
              <a:t>Learners ask:</a:t>
            </a:r>
          </a:p>
          <a:p>
            <a:pPr lvl="1"/>
            <a:r>
              <a:rPr lang="en-US" dirty="0"/>
              <a:t>Am I understanding this?</a:t>
            </a:r>
          </a:p>
          <a:p>
            <a:pPr lvl="1"/>
            <a:r>
              <a:rPr lang="en-US" dirty="0"/>
              <a:t>Should I review key concepts?</a:t>
            </a:r>
          </a:p>
          <a:p>
            <a:r>
              <a:rPr lang="en-US" dirty="0"/>
              <a:t>Techniques:</a:t>
            </a:r>
          </a:p>
          <a:p>
            <a:pPr lvl="1"/>
            <a:r>
              <a:rPr lang="en-US" dirty="0"/>
              <a:t>Re-reading</a:t>
            </a:r>
          </a:p>
          <a:p>
            <a:pPr lvl="1"/>
            <a:r>
              <a:rPr lang="en-US" dirty="0"/>
              <a:t>Summarizing</a:t>
            </a:r>
          </a:p>
          <a:p>
            <a:pPr lvl="1"/>
            <a:r>
              <a:rPr lang="en-US" dirty="0"/>
              <a:t>Repeating 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262221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Evaluating 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completing learning</a:t>
            </a:r>
          </a:p>
          <a:p>
            <a:r>
              <a:rPr lang="en-US" dirty="0"/>
              <a:t>Learners reflect:</a:t>
            </a:r>
          </a:p>
          <a:p>
            <a:pPr lvl="1"/>
            <a:r>
              <a:rPr lang="en-US" dirty="0"/>
              <a:t>How well did I learn?</a:t>
            </a:r>
          </a:p>
          <a:p>
            <a:pPr lvl="1"/>
            <a:r>
              <a:rPr lang="en-US" dirty="0"/>
              <a:t>What didn’t I understand?</a:t>
            </a:r>
          </a:p>
          <a:p>
            <a:pPr lvl="1"/>
            <a:r>
              <a:rPr lang="en-US" dirty="0"/>
              <a:t>How can I correct mistakes?</a:t>
            </a:r>
          </a:p>
          <a:p>
            <a:pPr lvl="1"/>
            <a:r>
              <a:rPr lang="en-US" dirty="0"/>
              <a:t>Were my strategies effective?</a:t>
            </a:r>
          </a:p>
          <a:p>
            <a:pPr lvl="1"/>
            <a:r>
              <a:rPr lang="en-US" dirty="0"/>
              <a:t>Did I meet my goals?</a:t>
            </a:r>
          </a:p>
          <a:p>
            <a:r>
              <a:rPr lang="en-US" dirty="0"/>
              <a:t>Assess practical application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293899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</a:t>
            </a:r>
            <a:r>
              <a:rPr lang="en-US" dirty="0"/>
              <a:t>allows us to:</a:t>
            </a:r>
          </a:p>
          <a:p>
            <a:pPr lvl="1"/>
            <a:r>
              <a:rPr lang="en-US" dirty="0"/>
              <a:t>Perceive</a:t>
            </a:r>
          </a:p>
          <a:p>
            <a:pPr lvl="1"/>
            <a:r>
              <a:rPr lang="en-US" dirty="0"/>
              <a:t>Remember</a:t>
            </a:r>
          </a:p>
          <a:p>
            <a:pPr lvl="1"/>
            <a:r>
              <a:rPr lang="en-US" dirty="0"/>
              <a:t>Learn</a:t>
            </a:r>
          </a:p>
          <a:p>
            <a:pPr lvl="1"/>
            <a:r>
              <a:rPr lang="en-US" dirty="0"/>
              <a:t>Recall </a:t>
            </a:r>
            <a:r>
              <a:rPr lang="en-US" dirty="0" smtClean="0"/>
              <a:t>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Human memory is complex and unique</a:t>
            </a:r>
          </a:p>
          <a:p>
            <a:r>
              <a:rPr lang="en-US" dirty="0"/>
              <a:t>Stores:</a:t>
            </a:r>
          </a:p>
          <a:p>
            <a:pPr lvl="1"/>
            <a:r>
              <a:rPr lang="en-US" dirty="0"/>
              <a:t>Sensory experiences</a:t>
            </a:r>
          </a:p>
          <a:p>
            <a:pPr lvl="1"/>
            <a:r>
              <a:rPr lang="en-US" dirty="0"/>
              <a:t>Emotions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Knowledge</a:t>
            </a:r>
          </a:p>
          <a:p>
            <a:r>
              <a:rPr lang="en-US" dirty="0"/>
              <a:t>Affected by:</a:t>
            </a:r>
          </a:p>
          <a:p>
            <a:pPr lvl="1"/>
            <a:r>
              <a:rPr lang="en-US" dirty="0"/>
              <a:t>Mood</a:t>
            </a:r>
          </a:p>
          <a:p>
            <a:pPr lvl="1"/>
            <a:r>
              <a:rPr lang="en-US" dirty="0"/>
              <a:t>Psychological state</a:t>
            </a:r>
          </a:p>
          <a:p>
            <a:pPr lvl="1"/>
            <a:r>
              <a:rPr lang="en-US" dirty="0"/>
              <a:t>Consciousness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Stages of Memory (Information Processing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Encoding</a:t>
            </a:r>
          </a:p>
          <a:p>
            <a:r>
              <a:rPr lang="en-US" dirty="0"/>
              <a:t>Sensory input is converted into a usable form</a:t>
            </a:r>
          </a:p>
          <a:p>
            <a:r>
              <a:rPr lang="en-US" dirty="0"/>
              <a:t>Similar to data input in a computer</a:t>
            </a:r>
          </a:p>
          <a:p>
            <a:r>
              <a:rPr lang="en-US" dirty="0"/>
              <a:t>Rehearsal helps encoding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2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Storage</a:t>
            </a:r>
          </a:p>
          <a:p>
            <a:r>
              <a:rPr lang="en-US" dirty="0"/>
              <a:t>Information retained in memory</a:t>
            </a:r>
          </a:p>
          <a:p>
            <a:r>
              <a:rPr lang="en-US" dirty="0"/>
              <a:t>Important information stored permanently</a:t>
            </a:r>
          </a:p>
          <a:p>
            <a:r>
              <a:rPr lang="en-US" dirty="0"/>
              <a:t>Unimportant information may be discarded</a:t>
            </a:r>
          </a:p>
        </p:txBody>
      </p:sp>
    </p:spTree>
    <p:extLst>
      <p:ext uri="{BB962C8B-B14F-4D97-AF65-F5344CB8AC3E}">
        <p14:creationId xmlns:p14="http://schemas.microsoft.com/office/powerpoint/2010/main" val="392865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Retrieval</a:t>
            </a:r>
          </a:p>
          <a:p>
            <a:r>
              <a:rPr lang="en-US" dirty="0"/>
              <a:t>Recalling stored information</a:t>
            </a:r>
          </a:p>
          <a:p>
            <a:r>
              <a:rPr lang="en-US" dirty="0"/>
              <a:t>Similar to opening a saved file</a:t>
            </a:r>
          </a:p>
          <a:p>
            <a:r>
              <a:rPr lang="en-US" dirty="0"/>
              <a:t>Retrieval is essential for learning and exams</a:t>
            </a:r>
          </a:p>
        </p:txBody>
      </p:sp>
    </p:spTree>
    <p:extLst>
      <p:ext uri="{BB962C8B-B14F-4D97-AF65-F5344CB8AC3E}">
        <p14:creationId xmlns:p14="http://schemas.microsoft.com/office/powerpoint/2010/main" val="34181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71583" cy="5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95437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Metacognition </a:t>
            </a:r>
            <a:r>
              <a:rPr lang="en-US" dirty="0"/>
              <a:t>means </a:t>
            </a:r>
            <a:r>
              <a:rPr lang="en-US" b="1" dirty="0"/>
              <a:t>thinking about one’s own thinking</a:t>
            </a:r>
            <a:endParaRPr lang="en-US" dirty="0"/>
          </a:p>
          <a:p>
            <a:r>
              <a:rPr lang="en-US" dirty="0"/>
              <a:t>It refers to </a:t>
            </a:r>
            <a:r>
              <a:rPr lang="en-US" b="1" dirty="0"/>
              <a:t>awareness of one’s learning and thought processes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Knowing which topics are difficult</a:t>
            </a:r>
          </a:p>
          <a:p>
            <a:pPr lvl="1"/>
            <a:r>
              <a:rPr lang="en-US" dirty="0"/>
              <a:t>Realizing mistakes while studying</a:t>
            </a:r>
          </a:p>
          <a:p>
            <a:pPr lvl="1"/>
            <a:r>
              <a:rPr lang="en-US" dirty="0"/>
              <a:t>Adjusting learning strategies accordingly</a:t>
            </a:r>
          </a:p>
          <a:p>
            <a:r>
              <a:rPr lang="en-US" dirty="0"/>
              <a:t>It helps learners </a:t>
            </a:r>
            <a:r>
              <a:rPr lang="en-US" b="1" dirty="0"/>
              <a:t>manage and improve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Metacognition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Develops </a:t>
            </a:r>
            <a:r>
              <a:rPr lang="en-US" dirty="0"/>
              <a:t>later in life (not well developed in children)</a:t>
            </a:r>
          </a:p>
          <a:p>
            <a:r>
              <a:rPr lang="en-US" dirty="0"/>
              <a:t>Can </a:t>
            </a:r>
            <a:r>
              <a:rPr lang="en-US" b="1" dirty="0"/>
              <a:t>compensate for lower ability</a:t>
            </a:r>
            <a:endParaRPr lang="en-US" dirty="0"/>
          </a:p>
          <a:p>
            <a:r>
              <a:rPr lang="en-US" dirty="0"/>
              <a:t>Helps coordinate: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Learning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for learning </a:t>
            </a:r>
            <a:r>
              <a:rPr lang="en-US" b="1" dirty="0"/>
              <a:t>complex concepts</a:t>
            </a:r>
            <a:r>
              <a:rPr lang="en-US" dirty="0"/>
              <a:t>, especially in medical education</a:t>
            </a:r>
          </a:p>
          <a:p>
            <a:r>
              <a:rPr lang="en-US" dirty="0"/>
              <a:t>Efficient learners:</a:t>
            </a:r>
          </a:p>
          <a:p>
            <a:pPr lvl="1"/>
            <a:r>
              <a:rPr lang="en-US" dirty="0"/>
              <a:t>Are aware of their thinking and memory</a:t>
            </a:r>
          </a:p>
          <a:p>
            <a:pPr lvl="1"/>
            <a:r>
              <a:rPr lang="en-US" dirty="0"/>
              <a:t>Know </a:t>
            </a:r>
            <a:r>
              <a:rPr lang="en-US" b="1" dirty="0"/>
              <a:t>how, why, and when</a:t>
            </a:r>
            <a:r>
              <a:rPr lang="en-US" dirty="0"/>
              <a:t> they learn</a:t>
            </a:r>
          </a:p>
          <a:p>
            <a:r>
              <a:rPr lang="en-US" dirty="0"/>
              <a:t>Improves with </a:t>
            </a:r>
            <a:r>
              <a:rPr lang="en-US" b="1" dirty="0"/>
              <a:t>regular practice</a:t>
            </a:r>
            <a:endParaRPr lang="en-US" dirty="0"/>
          </a:p>
          <a:p>
            <a:r>
              <a:rPr lang="en-US" dirty="0"/>
              <a:t>Monitoring checklists help track learning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Metacognitive Strategies for Medical Students (Active Reading)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Actively </a:t>
            </a:r>
            <a:r>
              <a:rPr lang="en-US" dirty="0"/>
              <a:t>question what you read</a:t>
            </a:r>
          </a:p>
          <a:p>
            <a:r>
              <a:rPr lang="en-US" dirty="0"/>
              <a:t>Understand content before evaluating it</a:t>
            </a:r>
          </a:p>
        </p:txBody>
      </p:sp>
    </p:spTree>
    <p:extLst>
      <p:ext uri="{BB962C8B-B14F-4D97-AF65-F5344CB8AC3E}">
        <p14:creationId xmlns:p14="http://schemas.microsoft.com/office/powerpoint/2010/main" val="331628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Helpful Tips: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dirty="0"/>
              <a:t>title, preface, or abstract to understand topic</a:t>
            </a:r>
          </a:p>
          <a:p>
            <a:r>
              <a:rPr lang="en-US" dirty="0"/>
              <a:t>Identify if content is research-based or experiential</a:t>
            </a:r>
          </a:p>
          <a:p>
            <a:r>
              <a:rPr lang="en-US" dirty="0"/>
              <a:t>Review table of contents or headings</a:t>
            </a:r>
          </a:p>
          <a:p>
            <a:r>
              <a:rPr lang="en-US" dirty="0"/>
              <a:t>Read summaries or boxed information</a:t>
            </a:r>
          </a:p>
          <a:p>
            <a:r>
              <a:rPr lang="en-US" dirty="0"/>
              <a:t>Skim the article to follow logic</a:t>
            </a:r>
          </a:p>
        </p:txBody>
      </p:sp>
    </p:spTree>
    <p:extLst>
      <p:ext uri="{BB962C8B-B14F-4D97-AF65-F5344CB8AC3E}">
        <p14:creationId xmlns:p14="http://schemas.microsoft.com/office/powerpoint/2010/main" val="167607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and define unfamiliar terms</a:t>
            </a:r>
          </a:p>
          <a:p>
            <a:r>
              <a:rPr lang="en-US" dirty="0"/>
              <a:t>Highlight key points and conclusions</a:t>
            </a:r>
          </a:p>
          <a:p>
            <a:r>
              <a:rPr lang="en-US" dirty="0"/>
              <a:t>Ensure understanding before criticism</a:t>
            </a:r>
          </a:p>
          <a:p>
            <a:r>
              <a:rPr lang="en-US" dirty="0"/>
              <a:t>Compare new information with previous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Three Main Phases:</a:t>
            </a:r>
          </a:p>
          <a:p>
            <a:r>
              <a:rPr lang="en-US" b="1" dirty="0"/>
              <a:t>Planning</a:t>
            </a:r>
            <a:endParaRPr lang="en-US" dirty="0"/>
          </a:p>
          <a:p>
            <a:r>
              <a:rPr lang="en-US" b="1" dirty="0"/>
              <a:t>Monitoring</a:t>
            </a:r>
            <a:endParaRPr lang="en-US" dirty="0"/>
          </a:p>
          <a:p>
            <a:r>
              <a:rPr lang="en-US" b="1" dirty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9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85030"/>
            <a:ext cx="80730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Planning 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</a:t>
            </a:r>
            <a:r>
              <a:rPr lang="en-US" dirty="0"/>
              <a:t>to learn</a:t>
            </a:r>
          </a:p>
          <a:p>
            <a:r>
              <a:rPr lang="en-US" dirty="0"/>
              <a:t>Learners ask:</a:t>
            </a:r>
          </a:p>
          <a:p>
            <a:pPr lvl="1"/>
            <a:r>
              <a:rPr lang="en-US" dirty="0"/>
              <a:t>Why do I need to learn this?</a:t>
            </a:r>
          </a:p>
          <a:p>
            <a:pPr lvl="1"/>
            <a:r>
              <a:rPr lang="en-US" dirty="0"/>
              <a:t>What are the learning outcomes?</a:t>
            </a:r>
          </a:p>
          <a:p>
            <a:pPr lvl="1"/>
            <a:r>
              <a:rPr lang="en-US" dirty="0"/>
              <a:t>What do I already know?</a:t>
            </a:r>
          </a:p>
          <a:p>
            <a:pPr lvl="1"/>
            <a:r>
              <a:rPr lang="en-US" dirty="0"/>
              <a:t>How is this topic relevant?</a:t>
            </a:r>
          </a:p>
          <a:p>
            <a:r>
              <a:rPr lang="en-US" dirty="0"/>
              <a:t>Set learning goals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322538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411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BEHAVIOURAL SCIENCES </vt:lpstr>
      <vt:lpstr>Metacognition</vt:lpstr>
      <vt:lpstr>Importance of Metacognition</vt:lpstr>
      <vt:lpstr>Continued </vt:lpstr>
      <vt:lpstr>Metacognitive Strategies for Medical Students (Active Reading)</vt:lpstr>
      <vt:lpstr>Helpful Tips:</vt:lpstr>
      <vt:lpstr>Continued </vt:lpstr>
      <vt:lpstr>Phases of Learning</vt:lpstr>
      <vt:lpstr>1. Planning Phase</vt:lpstr>
      <vt:lpstr>2. Monitoring Phase</vt:lpstr>
      <vt:lpstr>3. Evaluating Phase</vt:lpstr>
      <vt:lpstr>Memory</vt:lpstr>
      <vt:lpstr>Continued </vt:lpstr>
      <vt:lpstr>Stages of Memory (Information Processing Model)</vt:lpstr>
      <vt:lpstr>Continued 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3</cp:revision>
  <dcterms:created xsi:type="dcterms:W3CDTF">2026-01-05T16:47:48Z</dcterms:created>
  <dcterms:modified xsi:type="dcterms:W3CDTF">2026-01-05T17:10:36Z</dcterms:modified>
</cp:coreProperties>
</file>