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83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D2982-FCE2-459A-9690-13E8F70B95D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4EB668-CFF2-47B7-AD94-118F32DC00B5}">
      <dgm:prSet phldrT="[Text]"/>
      <dgm:spPr/>
      <dgm:t>
        <a:bodyPr/>
        <a:lstStyle/>
        <a:p>
          <a:r>
            <a:rPr lang="en-US" dirty="0" smtClean="0"/>
            <a:t>Cognitive</a:t>
          </a:r>
          <a:endParaRPr lang="en-US" dirty="0"/>
        </a:p>
      </dgm:t>
    </dgm:pt>
    <dgm:pt modelId="{41826C61-D9C3-4E5D-9817-96A375435655}" type="parTrans" cxnId="{69A2A844-F02A-4DA6-B32C-5D32AA765ABD}">
      <dgm:prSet/>
      <dgm:spPr/>
      <dgm:t>
        <a:bodyPr/>
        <a:lstStyle/>
        <a:p>
          <a:endParaRPr lang="en-US"/>
        </a:p>
      </dgm:t>
    </dgm:pt>
    <dgm:pt modelId="{18FE08D7-4CD2-4FF2-90F9-225C6270D4A1}" type="sibTrans" cxnId="{69A2A844-F02A-4DA6-B32C-5D32AA765ABD}">
      <dgm:prSet/>
      <dgm:spPr/>
      <dgm:t>
        <a:bodyPr/>
        <a:lstStyle/>
        <a:p>
          <a:endParaRPr lang="en-US"/>
        </a:p>
      </dgm:t>
    </dgm:pt>
    <dgm:pt modelId="{8CD674E2-3736-4150-8648-6554FE0D17F2}">
      <dgm:prSet phldrT="[Text]"/>
      <dgm:spPr/>
      <dgm:t>
        <a:bodyPr/>
        <a:lstStyle/>
        <a:p>
          <a:r>
            <a:rPr lang="en-US" dirty="0" smtClean="0"/>
            <a:t>Behavioral</a:t>
          </a:r>
          <a:endParaRPr lang="en-US" dirty="0"/>
        </a:p>
      </dgm:t>
    </dgm:pt>
    <dgm:pt modelId="{091C37E4-0E20-4183-B798-423999AF0CE6}" type="parTrans" cxnId="{AECE9996-F2DE-4DFC-B794-788CFCCA0D8C}">
      <dgm:prSet/>
      <dgm:spPr/>
      <dgm:t>
        <a:bodyPr/>
        <a:lstStyle/>
        <a:p>
          <a:endParaRPr lang="en-US"/>
        </a:p>
      </dgm:t>
    </dgm:pt>
    <dgm:pt modelId="{74AC4C1C-F759-4384-92AB-C53B8D438718}" type="sibTrans" cxnId="{AECE9996-F2DE-4DFC-B794-788CFCCA0D8C}">
      <dgm:prSet/>
      <dgm:spPr/>
      <dgm:t>
        <a:bodyPr/>
        <a:lstStyle/>
        <a:p>
          <a:endParaRPr lang="en-US"/>
        </a:p>
      </dgm:t>
    </dgm:pt>
    <dgm:pt modelId="{75ADE74B-14DB-4979-990C-1FCB66882A59}">
      <dgm:prSet phldrT="[Text]"/>
      <dgm:spPr/>
      <dgm:t>
        <a:bodyPr/>
        <a:lstStyle/>
        <a:p>
          <a:r>
            <a:rPr lang="en-US" dirty="0" smtClean="0"/>
            <a:t>Effective</a:t>
          </a:r>
          <a:endParaRPr lang="en-US" dirty="0"/>
        </a:p>
      </dgm:t>
    </dgm:pt>
    <dgm:pt modelId="{C4982260-68D5-4A84-9430-F24A17E2E9ED}" type="parTrans" cxnId="{722351AA-7BAB-490D-A0C2-84946D20BE7A}">
      <dgm:prSet/>
      <dgm:spPr/>
      <dgm:t>
        <a:bodyPr/>
        <a:lstStyle/>
        <a:p>
          <a:endParaRPr lang="en-US"/>
        </a:p>
      </dgm:t>
    </dgm:pt>
    <dgm:pt modelId="{9F171102-0637-43BB-A618-BB824C65C300}" type="sibTrans" cxnId="{722351AA-7BAB-490D-A0C2-84946D20BE7A}">
      <dgm:prSet/>
      <dgm:spPr/>
      <dgm:t>
        <a:bodyPr/>
        <a:lstStyle/>
        <a:p>
          <a:endParaRPr lang="en-US"/>
        </a:p>
      </dgm:t>
    </dgm:pt>
    <dgm:pt modelId="{D40E1BE8-6B84-4E8A-B8DE-1692CF91E887}" type="pres">
      <dgm:prSet presAssocID="{F5AD2982-FCE2-459A-9690-13E8F70B95D4}" presName="Name0" presStyleCnt="0">
        <dgm:presLayoutVars>
          <dgm:dir/>
          <dgm:resizeHandles val="exact"/>
        </dgm:presLayoutVars>
      </dgm:prSet>
      <dgm:spPr/>
    </dgm:pt>
    <dgm:pt modelId="{37564017-CD48-4BAB-AEDA-F8EF3D189724}" type="pres">
      <dgm:prSet presAssocID="{A94EB668-CFF2-47B7-AD94-118F32DC00B5}" presName="node" presStyleLbl="node1" presStyleIdx="0" presStyleCnt="3">
        <dgm:presLayoutVars>
          <dgm:bulletEnabled val="1"/>
        </dgm:presLayoutVars>
      </dgm:prSet>
      <dgm:spPr/>
    </dgm:pt>
    <dgm:pt modelId="{FC4D9AC3-DB4F-40BE-A789-A2DF97B438E8}" type="pres">
      <dgm:prSet presAssocID="{18FE08D7-4CD2-4FF2-90F9-225C6270D4A1}" presName="sibTrans" presStyleLbl="sibTrans2D1" presStyleIdx="0" presStyleCnt="3"/>
      <dgm:spPr/>
    </dgm:pt>
    <dgm:pt modelId="{AAE98F6B-D015-4A90-A4AF-A8C655EE7E87}" type="pres">
      <dgm:prSet presAssocID="{18FE08D7-4CD2-4FF2-90F9-225C6270D4A1}" presName="connectorText" presStyleLbl="sibTrans2D1" presStyleIdx="0" presStyleCnt="3"/>
      <dgm:spPr/>
    </dgm:pt>
    <dgm:pt modelId="{04E19D10-C1A5-437F-BFD7-C15C26698560}" type="pres">
      <dgm:prSet presAssocID="{8CD674E2-3736-4150-8648-6554FE0D17F2}" presName="node" presStyleLbl="node1" presStyleIdx="1" presStyleCnt="3">
        <dgm:presLayoutVars>
          <dgm:bulletEnabled val="1"/>
        </dgm:presLayoutVars>
      </dgm:prSet>
      <dgm:spPr/>
    </dgm:pt>
    <dgm:pt modelId="{C57AE620-3AA3-4225-B149-C52BE316BDA0}" type="pres">
      <dgm:prSet presAssocID="{74AC4C1C-F759-4384-92AB-C53B8D438718}" presName="sibTrans" presStyleLbl="sibTrans2D1" presStyleIdx="1" presStyleCnt="3"/>
      <dgm:spPr/>
    </dgm:pt>
    <dgm:pt modelId="{A58F6594-0843-4D48-BBEB-7EA4555895BC}" type="pres">
      <dgm:prSet presAssocID="{74AC4C1C-F759-4384-92AB-C53B8D438718}" presName="connectorText" presStyleLbl="sibTrans2D1" presStyleIdx="1" presStyleCnt="3"/>
      <dgm:spPr/>
    </dgm:pt>
    <dgm:pt modelId="{60C00421-E592-488F-9E33-180A37D774D8}" type="pres">
      <dgm:prSet presAssocID="{75ADE74B-14DB-4979-990C-1FCB66882A59}" presName="node" presStyleLbl="node1" presStyleIdx="2" presStyleCnt="3">
        <dgm:presLayoutVars>
          <dgm:bulletEnabled val="1"/>
        </dgm:presLayoutVars>
      </dgm:prSet>
      <dgm:spPr/>
    </dgm:pt>
    <dgm:pt modelId="{66E872F3-379D-414F-897B-D0BA7E1C3964}" type="pres">
      <dgm:prSet presAssocID="{9F171102-0637-43BB-A618-BB824C65C300}" presName="sibTrans" presStyleLbl="sibTrans2D1" presStyleIdx="2" presStyleCnt="3"/>
      <dgm:spPr/>
    </dgm:pt>
    <dgm:pt modelId="{3AE87177-15DA-48C4-883C-1DC88D3FD502}" type="pres">
      <dgm:prSet presAssocID="{9F171102-0637-43BB-A618-BB824C65C300}" presName="connectorText" presStyleLbl="sibTrans2D1" presStyleIdx="2" presStyleCnt="3"/>
      <dgm:spPr/>
    </dgm:pt>
  </dgm:ptLst>
  <dgm:cxnLst>
    <dgm:cxn modelId="{DD57FA74-F624-453F-BF1D-3FAC6376520C}" type="presOf" srcId="{18FE08D7-4CD2-4FF2-90F9-225C6270D4A1}" destId="{FC4D9AC3-DB4F-40BE-A789-A2DF97B438E8}" srcOrd="0" destOrd="0" presId="urn:microsoft.com/office/officeart/2005/8/layout/cycle7"/>
    <dgm:cxn modelId="{65632133-97A7-46C1-9304-7E0541AFF224}" type="presOf" srcId="{18FE08D7-4CD2-4FF2-90F9-225C6270D4A1}" destId="{AAE98F6B-D015-4A90-A4AF-A8C655EE7E87}" srcOrd="1" destOrd="0" presId="urn:microsoft.com/office/officeart/2005/8/layout/cycle7"/>
    <dgm:cxn modelId="{AECE9996-F2DE-4DFC-B794-788CFCCA0D8C}" srcId="{F5AD2982-FCE2-459A-9690-13E8F70B95D4}" destId="{8CD674E2-3736-4150-8648-6554FE0D17F2}" srcOrd="1" destOrd="0" parTransId="{091C37E4-0E20-4183-B798-423999AF0CE6}" sibTransId="{74AC4C1C-F759-4384-92AB-C53B8D438718}"/>
    <dgm:cxn modelId="{49AD9877-24EF-4599-8B6A-CE4FA045FBB6}" type="presOf" srcId="{9F171102-0637-43BB-A618-BB824C65C300}" destId="{66E872F3-379D-414F-897B-D0BA7E1C3964}" srcOrd="0" destOrd="0" presId="urn:microsoft.com/office/officeart/2005/8/layout/cycle7"/>
    <dgm:cxn modelId="{722351AA-7BAB-490D-A0C2-84946D20BE7A}" srcId="{F5AD2982-FCE2-459A-9690-13E8F70B95D4}" destId="{75ADE74B-14DB-4979-990C-1FCB66882A59}" srcOrd="2" destOrd="0" parTransId="{C4982260-68D5-4A84-9430-F24A17E2E9ED}" sibTransId="{9F171102-0637-43BB-A618-BB824C65C300}"/>
    <dgm:cxn modelId="{556636B0-33ED-49EE-8DED-7EA08E9666AC}" type="presOf" srcId="{75ADE74B-14DB-4979-990C-1FCB66882A59}" destId="{60C00421-E592-488F-9E33-180A37D774D8}" srcOrd="0" destOrd="0" presId="urn:microsoft.com/office/officeart/2005/8/layout/cycle7"/>
    <dgm:cxn modelId="{A2FA0D21-629F-457A-80DB-7A3001FB8A91}" type="presOf" srcId="{A94EB668-CFF2-47B7-AD94-118F32DC00B5}" destId="{37564017-CD48-4BAB-AEDA-F8EF3D189724}" srcOrd="0" destOrd="0" presId="urn:microsoft.com/office/officeart/2005/8/layout/cycle7"/>
    <dgm:cxn modelId="{69A2A844-F02A-4DA6-B32C-5D32AA765ABD}" srcId="{F5AD2982-FCE2-459A-9690-13E8F70B95D4}" destId="{A94EB668-CFF2-47B7-AD94-118F32DC00B5}" srcOrd="0" destOrd="0" parTransId="{41826C61-D9C3-4E5D-9817-96A375435655}" sibTransId="{18FE08D7-4CD2-4FF2-90F9-225C6270D4A1}"/>
    <dgm:cxn modelId="{313DA494-2212-452D-9F31-3D60B2CC6687}" type="presOf" srcId="{74AC4C1C-F759-4384-92AB-C53B8D438718}" destId="{C57AE620-3AA3-4225-B149-C52BE316BDA0}" srcOrd="0" destOrd="0" presId="urn:microsoft.com/office/officeart/2005/8/layout/cycle7"/>
    <dgm:cxn modelId="{F287A398-3178-4B7B-9369-5D1283E4D2E1}" type="presOf" srcId="{8CD674E2-3736-4150-8648-6554FE0D17F2}" destId="{04E19D10-C1A5-437F-BFD7-C15C26698560}" srcOrd="0" destOrd="0" presId="urn:microsoft.com/office/officeart/2005/8/layout/cycle7"/>
    <dgm:cxn modelId="{254A5ACF-1374-4A8A-A07B-C913F5482D03}" type="presOf" srcId="{74AC4C1C-F759-4384-92AB-C53B8D438718}" destId="{A58F6594-0843-4D48-BBEB-7EA4555895BC}" srcOrd="1" destOrd="0" presId="urn:microsoft.com/office/officeart/2005/8/layout/cycle7"/>
    <dgm:cxn modelId="{A06D5CD0-316F-40B5-A451-3A5249E18267}" type="presOf" srcId="{9F171102-0637-43BB-A618-BB824C65C300}" destId="{3AE87177-15DA-48C4-883C-1DC88D3FD502}" srcOrd="1" destOrd="0" presId="urn:microsoft.com/office/officeart/2005/8/layout/cycle7"/>
    <dgm:cxn modelId="{050CF6E1-8DB1-4611-A653-572BB9170861}" type="presOf" srcId="{F5AD2982-FCE2-459A-9690-13E8F70B95D4}" destId="{D40E1BE8-6B84-4E8A-B8DE-1692CF91E887}" srcOrd="0" destOrd="0" presId="urn:microsoft.com/office/officeart/2005/8/layout/cycle7"/>
    <dgm:cxn modelId="{5B8C99D2-D768-40E6-AB08-844AD406AD95}" type="presParOf" srcId="{D40E1BE8-6B84-4E8A-B8DE-1692CF91E887}" destId="{37564017-CD48-4BAB-AEDA-F8EF3D189724}" srcOrd="0" destOrd="0" presId="urn:microsoft.com/office/officeart/2005/8/layout/cycle7"/>
    <dgm:cxn modelId="{0A21C8C1-B430-4BD0-9C2D-09446B8274FA}" type="presParOf" srcId="{D40E1BE8-6B84-4E8A-B8DE-1692CF91E887}" destId="{FC4D9AC3-DB4F-40BE-A789-A2DF97B438E8}" srcOrd="1" destOrd="0" presId="urn:microsoft.com/office/officeart/2005/8/layout/cycle7"/>
    <dgm:cxn modelId="{AC7AB527-68A6-43F7-8332-D8456368FFAA}" type="presParOf" srcId="{FC4D9AC3-DB4F-40BE-A789-A2DF97B438E8}" destId="{AAE98F6B-D015-4A90-A4AF-A8C655EE7E87}" srcOrd="0" destOrd="0" presId="urn:microsoft.com/office/officeart/2005/8/layout/cycle7"/>
    <dgm:cxn modelId="{F32D5187-2774-456B-A0AF-EC616AA0858D}" type="presParOf" srcId="{D40E1BE8-6B84-4E8A-B8DE-1692CF91E887}" destId="{04E19D10-C1A5-437F-BFD7-C15C26698560}" srcOrd="2" destOrd="0" presId="urn:microsoft.com/office/officeart/2005/8/layout/cycle7"/>
    <dgm:cxn modelId="{FF1F3271-C60C-4FDD-9026-210FA6DFA3B1}" type="presParOf" srcId="{D40E1BE8-6B84-4E8A-B8DE-1692CF91E887}" destId="{C57AE620-3AA3-4225-B149-C52BE316BDA0}" srcOrd="3" destOrd="0" presId="urn:microsoft.com/office/officeart/2005/8/layout/cycle7"/>
    <dgm:cxn modelId="{42C40259-E740-4A8B-BEF8-1A017B46A720}" type="presParOf" srcId="{C57AE620-3AA3-4225-B149-C52BE316BDA0}" destId="{A58F6594-0843-4D48-BBEB-7EA4555895BC}" srcOrd="0" destOrd="0" presId="urn:microsoft.com/office/officeart/2005/8/layout/cycle7"/>
    <dgm:cxn modelId="{18D20661-D726-4498-9C9C-E129BDEE1074}" type="presParOf" srcId="{D40E1BE8-6B84-4E8A-B8DE-1692CF91E887}" destId="{60C00421-E592-488F-9E33-180A37D774D8}" srcOrd="4" destOrd="0" presId="urn:microsoft.com/office/officeart/2005/8/layout/cycle7"/>
    <dgm:cxn modelId="{B3F3A7ED-8F70-4FB5-8EB4-23AE82E2F9B9}" type="presParOf" srcId="{D40E1BE8-6B84-4E8A-B8DE-1692CF91E887}" destId="{66E872F3-379D-414F-897B-D0BA7E1C3964}" srcOrd="5" destOrd="0" presId="urn:microsoft.com/office/officeart/2005/8/layout/cycle7"/>
    <dgm:cxn modelId="{4A9E1082-F76F-4C06-A27E-9D4FE15054DA}" type="presParOf" srcId="{66E872F3-379D-414F-897B-D0BA7E1C3964}" destId="{3AE87177-15DA-48C4-883C-1DC88D3FD50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64017-CD48-4BAB-AEDA-F8EF3D189724}">
      <dsp:nvSpPr>
        <dsp:cNvPr id="0" name=""/>
        <dsp:cNvSpPr/>
      </dsp:nvSpPr>
      <dsp:spPr>
        <a:xfrm>
          <a:off x="1561512" y="484"/>
          <a:ext cx="1287978" cy="64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Cognitive</a:t>
          </a:r>
          <a:endParaRPr lang="en-US" sz="2000" kern="1200" dirty="0"/>
        </a:p>
      </dsp:txBody>
      <dsp:txXfrm>
        <a:off x="1580374" y="19346"/>
        <a:ext cx="1250254" cy="606265"/>
      </dsp:txXfrm>
    </dsp:sp>
    <dsp:sp modelId="{FC4D9AC3-DB4F-40BE-A789-A2DF97B438E8}">
      <dsp:nvSpPr>
        <dsp:cNvPr id="0" name=""/>
        <dsp:cNvSpPr/>
      </dsp:nvSpPr>
      <dsp:spPr>
        <a:xfrm rot="3600000">
          <a:off x="2401892" y="1130079"/>
          <a:ext cx="669886" cy="2253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69511" y="1175158"/>
        <a:ext cx="534648" cy="135238"/>
      </dsp:txXfrm>
    </dsp:sp>
    <dsp:sp modelId="{04E19D10-C1A5-437F-BFD7-C15C26698560}">
      <dsp:nvSpPr>
        <dsp:cNvPr id="0" name=""/>
        <dsp:cNvSpPr/>
      </dsp:nvSpPr>
      <dsp:spPr>
        <a:xfrm>
          <a:off x="2624180" y="1841080"/>
          <a:ext cx="1287978" cy="64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Behavioral</a:t>
          </a:r>
          <a:endParaRPr lang="en-US" sz="2000" kern="1200" dirty="0"/>
        </a:p>
      </dsp:txBody>
      <dsp:txXfrm>
        <a:off x="2643042" y="1859942"/>
        <a:ext cx="1250254" cy="606265"/>
      </dsp:txXfrm>
    </dsp:sp>
    <dsp:sp modelId="{C57AE620-3AA3-4225-B149-C52BE316BDA0}">
      <dsp:nvSpPr>
        <dsp:cNvPr id="0" name=""/>
        <dsp:cNvSpPr/>
      </dsp:nvSpPr>
      <dsp:spPr>
        <a:xfrm rot="10800000">
          <a:off x="1870558" y="2050377"/>
          <a:ext cx="669886" cy="2253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938177" y="2095456"/>
        <a:ext cx="534648" cy="135238"/>
      </dsp:txXfrm>
    </dsp:sp>
    <dsp:sp modelId="{60C00421-E592-488F-9E33-180A37D774D8}">
      <dsp:nvSpPr>
        <dsp:cNvPr id="0" name=""/>
        <dsp:cNvSpPr/>
      </dsp:nvSpPr>
      <dsp:spPr>
        <a:xfrm>
          <a:off x="498843" y="1841080"/>
          <a:ext cx="1287978" cy="64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Effective</a:t>
          </a:r>
          <a:endParaRPr lang="en-US" sz="2000" kern="1200" dirty="0"/>
        </a:p>
      </dsp:txBody>
      <dsp:txXfrm>
        <a:off x="517705" y="1859942"/>
        <a:ext cx="1250254" cy="606265"/>
      </dsp:txXfrm>
    </dsp:sp>
    <dsp:sp modelId="{66E872F3-379D-414F-897B-D0BA7E1C3964}">
      <dsp:nvSpPr>
        <dsp:cNvPr id="0" name=""/>
        <dsp:cNvSpPr/>
      </dsp:nvSpPr>
      <dsp:spPr>
        <a:xfrm rot="18000000">
          <a:off x="1339223" y="1130079"/>
          <a:ext cx="669886" cy="2253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06842" y="1175158"/>
        <a:ext cx="534648" cy="135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Attitudes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attitudes refer to the psychological tendencies that are expressed by evaluating a particular entity (such as a person, object, event, or issue) with some degree of favor or disfavor. </a:t>
            </a:r>
            <a:endParaRPr lang="en-US" dirty="0" smtClean="0"/>
          </a:p>
          <a:p>
            <a:r>
              <a:rPr lang="en-US" dirty="0"/>
              <a:t>attitudes often shape how individuals think, feel, and behave in social contexts.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Nature of Attitudes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Attitudes are generally considered to have three main components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1301296"/>
              </p:ext>
            </p:extLst>
          </p:nvPr>
        </p:nvGraphicFramePr>
        <p:xfrm>
          <a:off x="3776393" y="3390312"/>
          <a:ext cx="4411003" cy="248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 of Attitudes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Cognitive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r>
              <a:rPr lang="en-US" dirty="0" smtClean="0"/>
              <a:t>	This </a:t>
            </a:r>
            <a:r>
              <a:rPr lang="en-US" dirty="0"/>
              <a:t>refers to the beliefs, thoughts, and ideas a person holds about the </a:t>
            </a:r>
            <a:r>
              <a:rPr lang="en-US" dirty="0" smtClean="0"/>
              <a:t>attitude </a:t>
            </a:r>
            <a:r>
              <a:rPr lang="en-US" dirty="0"/>
              <a:t>object</a:t>
            </a:r>
            <a:r>
              <a:rPr lang="en-US" dirty="0" smtClean="0"/>
              <a:t>.</a:t>
            </a:r>
          </a:p>
          <a:p>
            <a:r>
              <a:rPr lang="en-US" b="1" dirty="0"/>
              <a:t>Affective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</a:t>
            </a:r>
            <a:r>
              <a:rPr lang="en-US" dirty="0"/>
              <a:t>refers to the emotional response or feelings a person has towards the </a:t>
            </a:r>
            <a:r>
              <a:rPr lang="en-US" dirty="0" smtClean="0"/>
              <a:t>attitude</a:t>
            </a:r>
            <a:r>
              <a:rPr lang="en-US" dirty="0"/>
              <a:t> </a:t>
            </a:r>
            <a:r>
              <a:rPr lang="en-US" dirty="0" smtClean="0"/>
              <a:t>object.</a:t>
            </a:r>
          </a:p>
          <a:p>
            <a:r>
              <a:rPr lang="en-US" b="1" dirty="0"/>
              <a:t>Behavioral </a:t>
            </a:r>
            <a:r>
              <a:rPr lang="en-US" b="1" dirty="0" smtClean="0"/>
              <a:t>Component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</a:t>
            </a:r>
            <a:r>
              <a:rPr lang="en-US" dirty="0"/>
              <a:t>involves the way an individual tends to act or behave towards the attitude object.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Strength: </a:t>
            </a:r>
            <a:r>
              <a:rPr lang="en-US" dirty="0"/>
              <a:t>This refers to how strongly a person holds an attitude. Stronger attitudes are more likely to predict behavior and are less susceptible to change. </a:t>
            </a:r>
            <a:endParaRPr lang="en-US" dirty="0" smtClean="0"/>
          </a:p>
          <a:p>
            <a:r>
              <a:rPr lang="en-US" b="1" dirty="0"/>
              <a:t>Accessibility:</a:t>
            </a:r>
            <a:r>
              <a:rPr lang="en-US" dirty="0"/>
              <a:t> This refers to how easily an attitude comes to mind. More accessible attitudes tend to influence behavior more quickly. </a:t>
            </a:r>
            <a:endParaRPr lang="en-US" dirty="0" smtClean="0"/>
          </a:p>
          <a:p>
            <a:r>
              <a:rPr lang="en-US" b="1" dirty="0"/>
              <a:t>Ambivalence</a:t>
            </a:r>
            <a:r>
              <a:rPr lang="en-US" dirty="0"/>
              <a:t>: Sometimes, people hold conflicting beliefs or feelings about an attitude object, which creates ambivalence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Specificity: </a:t>
            </a:r>
            <a:r>
              <a:rPr lang="en-US" dirty="0"/>
              <a:t>Attitudes can be general or specific. </a:t>
            </a:r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attitudes refer to broad tendencies (e.g., being generally positive about the </a:t>
            </a:r>
            <a:r>
              <a:rPr lang="en-US" dirty="0" smtClean="0"/>
              <a:t>environment).</a:t>
            </a:r>
          </a:p>
          <a:p>
            <a:pPr lvl="1"/>
            <a:r>
              <a:rPr lang="en-US" dirty="0" smtClean="0"/>
              <a:t>while </a:t>
            </a:r>
            <a:r>
              <a:rPr lang="en-US" dirty="0"/>
              <a:t>specific attitudes are focused on particular aspects of a topic (e.g., being in favor of a specific environmental policy). </a:t>
            </a:r>
            <a:endParaRPr lang="en-US" dirty="0" smtClean="0"/>
          </a:p>
          <a:p>
            <a:pPr lvl="1"/>
            <a:r>
              <a:rPr lang="en-US" dirty="0"/>
              <a:t>Specific attitudes are often better at predicting specific behaviors.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210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Attitudes</vt:lpstr>
      <vt:lpstr>Attitudes</vt:lpstr>
      <vt:lpstr>Nature of Attitudes</vt:lpstr>
      <vt:lpstr>Nature of Attitudes</vt:lpstr>
      <vt:lpstr>Structure of Attitudes</vt:lpstr>
      <vt:lpstr>PowerPoint Presentation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14</cp:revision>
  <dcterms:created xsi:type="dcterms:W3CDTF">2025-12-02T09:03:41Z</dcterms:created>
  <dcterms:modified xsi:type="dcterms:W3CDTF">2026-01-05T16:53:00Z</dcterms:modified>
</cp:coreProperties>
</file>