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72" r:id="rId9"/>
    <p:sldId id="263" r:id="rId10"/>
    <p:sldId id="270" r:id="rId11"/>
    <p:sldId id="274" r:id="rId12"/>
    <p:sldId id="273" r:id="rId13"/>
    <p:sldId id="275" r:id="rId14"/>
    <p:sldId id="271" r:id="rId15"/>
    <p:sldId id="264" r:id="rId16"/>
    <p:sldId id="265" r:id="rId17"/>
    <p:sldId id="266" r:id="rId18"/>
    <p:sldId id="267" r:id="rId19"/>
    <p:sldId id="276" r:id="rId20"/>
    <p:sldId id="268" r:id="rId21"/>
    <p:sldId id="269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2686" y="1407381"/>
            <a:ext cx="643773" cy="4637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45166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6337190" cy="53073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268" y="962108"/>
            <a:ext cx="4847861" cy="5327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645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85030"/>
            <a:ext cx="11131825" cy="5732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255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SURFACES OF THE HEART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Anterior </a:t>
            </a:r>
            <a:r>
              <a:rPr lang="en-US" b="1" dirty="0"/>
              <a:t>(</a:t>
            </a:r>
            <a:r>
              <a:rPr lang="en-US" b="1" dirty="0" err="1"/>
              <a:t>sternocostal</a:t>
            </a:r>
            <a:r>
              <a:rPr lang="en-US" b="1" dirty="0"/>
              <a:t>)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Mainly formed by </a:t>
            </a:r>
            <a:r>
              <a:rPr lang="en-US" b="1" dirty="0"/>
              <a:t>right ventricle</a:t>
            </a:r>
            <a:endParaRPr lang="en-US" dirty="0"/>
          </a:p>
          <a:p>
            <a:r>
              <a:rPr lang="en-US" b="1" dirty="0"/>
              <a:t>Posterior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Mainly formed by </a:t>
            </a:r>
            <a:r>
              <a:rPr lang="en-US" b="1" dirty="0"/>
              <a:t>left atrium</a:t>
            </a:r>
            <a:endParaRPr lang="en-US" dirty="0"/>
          </a:p>
          <a:p>
            <a:r>
              <a:rPr lang="en-US" b="1" dirty="0"/>
              <a:t>Diaphragmatic surface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Mainly formed by </a:t>
            </a:r>
            <a:r>
              <a:rPr lang="en-US" b="1" dirty="0"/>
              <a:t>left ventricle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3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85030"/>
            <a:ext cx="11131825" cy="5732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92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9534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972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SULCI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</a:t>
            </a:r>
            <a:r>
              <a:rPr lang="en-US" dirty="0"/>
              <a:t>are </a:t>
            </a:r>
            <a:r>
              <a:rPr lang="en-US" b="1" dirty="0"/>
              <a:t>three main sulci</a:t>
            </a:r>
            <a:r>
              <a:rPr lang="en-US" dirty="0"/>
              <a:t>:</a:t>
            </a:r>
          </a:p>
          <a:p>
            <a:pPr lvl="1"/>
            <a:r>
              <a:rPr lang="en-US" b="1" dirty="0"/>
              <a:t>Coronary sulcus</a:t>
            </a:r>
            <a:endParaRPr lang="en-US" dirty="0"/>
          </a:p>
          <a:p>
            <a:pPr lvl="1"/>
            <a:r>
              <a:rPr lang="en-US" b="1" dirty="0"/>
              <a:t>Anterior interventricular sulcus</a:t>
            </a:r>
            <a:endParaRPr lang="en-US" dirty="0"/>
          </a:p>
          <a:p>
            <a:pPr lvl="1"/>
            <a:r>
              <a:rPr lang="en-US" b="1" dirty="0"/>
              <a:t>Posterior interventricular sulcus</a:t>
            </a:r>
            <a:endParaRPr lang="en-US" dirty="0"/>
          </a:p>
          <a:p>
            <a:r>
              <a:rPr lang="en-US" dirty="0"/>
              <a:t>Functions:</a:t>
            </a:r>
          </a:p>
          <a:p>
            <a:pPr lvl="1"/>
            <a:r>
              <a:rPr lang="en-US" dirty="0"/>
              <a:t>Contain </a:t>
            </a:r>
            <a:r>
              <a:rPr lang="en-US" b="1" dirty="0"/>
              <a:t>major vessels</a:t>
            </a:r>
            <a:endParaRPr lang="en-US" dirty="0"/>
          </a:p>
          <a:p>
            <a:pPr lvl="1"/>
            <a:r>
              <a:rPr lang="en-US" dirty="0"/>
              <a:t>Contain </a:t>
            </a:r>
            <a:r>
              <a:rPr lang="en-US" b="1" dirty="0" err="1"/>
              <a:t>epicardial</a:t>
            </a:r>
            <a:r>
              <a:rPr lang="en-US" b="1" dirty="0"/>
              <a:t> fat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781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835" y="982132"/>
            <a:ext cx="11147728" cy="5370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49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AUSCULTATION AREAS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Aortic </a:t>
            </a:r>
            <a:r>
              <a:rPr lang="en-US" b="1" dirty="0"/>
              <a:t>area</a:t>
            </a:r>
            <a:r>
              <a:rPr lang="en-US" dirty="0"/>
              <a:t>: Right 2nd intercostal space</a:t>
            </a:r>
          </a:p>
          <a:p>
            <a:r>
              <a:rPr lang="en-US" b="1" dirty="0"/>
              <a:t>Pulmonic area</a:t>
            </a:r>
            <a:r>
              <a:rPr lang="en-US" dirty="0"/>
              <a:t>: Left 2nd intercostal space</a:t>
            </a:r>
          </a:p>
          <a:p>
            <a:r>
              <a:rPr lang="en-US" b="1" dirty="0" err="1"/>
              <a:t>Erb’s</a:t>
            </a:r>
            <a:r>
              <a:rPr lang="en-US" b="1" dirty="0"/>
              <a:t> area</a:t>
            </a:r>
            <a:r>
              <a:rPr lang="en-US" dirty="0"/>
              <a:t>: Left 3rd intercostal space</a:t>
            </a:r>
          </a:p>
          <a:p>
            <a:r>
              <a:rPr lang="en-US" b="1" dirty="0"/>
              <a:t>Tricuspid area</a:t>
            </a:r>
            <a:r>
              <a:rPr lang="en-US" dirty="0"/>
              <a:t>: Left 4th or 5th intercostal space</a:t>
            </a:r>
          </a:p>
          <a:p>
            <a:r>
              <a:rPr lang="en-US" b="1" dirty="0"/>
              <a:t>Mitral area (apex)</a:t>
            </a:r>
            <a:r>
              <a:rPr lang="en-US" dirty="0"/>
              <a:t>: Left 5th intercostal space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14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0" y="572494"/>
            <a:ext cx="11211339" cy="57487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3251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31825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0514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CIRCULATORY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Cardiovascular System</a:t>
            </a:r>
          </a:p>
          <a:p>
            <a:r>
              <a:rPr lang="en-US" dirty="0"/>
              <a:t>Also called </a:t>
            </a:r>
            <a:r>
              <a:rPr lang="en-US" b="1" dirty="0"/>
              <a:t>blood-vascular system</a:t>
            </a:r>
            <a:endParaRPr lang="en-US" dirty="0"/>
          </a:p>
          <a:p>
            <a:r>
              <a:rPr lang="en-US" dirty="0"/>
              <a:t>Consists of:</a:t>
            </a:r>
          </a:p>
          <a:p>
            <a:pPr lvl="1"/>
            <a:r>
              <a:rPr lang="en-US" b="1" dirty="0"/>
              <a:t>Heart</a:t>
            </a:r>
            <a:r>
              <a:rPr lang="en-US" dirty="0"/>
              <a:t> – muscular pumping organ</a:t>
            </a:r>
          </a:p>
          <a:p>
            <a:pPr lvl="1"/>
            <a:r>
              <a:rPr lang="en-US" b="1" dirty="0"/>
              <a:t>Blood vessels</a:t>
            </a:r>
            <a:r>
              <a:rPr lang="en-US" dirty="0"/>
              <a:t>:</a:t>
            </a:r>
          </a:p>
          <a:p>
            <a:pPr lvl="2"/>
            <a:r>
              <a:rPr lang="en-US" dirty="0"/>
              <a:t>Arteries</a:t>
            </a:r>
          </a:p>
          <a:p>
            <a:pPr lvl="2"/>
            <a:r>
              <a:rPr lang="en-US" dirty="0"/>
              <a:t>Veins</a:t>
            </a:r>
          </a:p>
          <a:p>
            <a:pPr lvl="2"/>
            <a:r>
              <a:rPr lang="en-US" dirty="0"/>
              <a:t>Capillaries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008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85030"/>
            <a:ext cx="11131826" cy="58839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85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1" y="485030"/>
            <a:ext cx="11235192" cy="585215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162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External Features of the </a:t>
            </a:r>
            <a:r>
              <a:rPr lang="en-US" b="1" dirty="0" smtClean="0"/>
              <a:t>Heart:</a:t>
            </a:r>
            <a:endParaRPr lang="en-US" b="1" dirty="0"/>
          </a:p>
          <a:p>
            <a:r>
              <a:rPr lang="en-US" dirty="0"/>
              <a:t>Lies </a:t>
            </a:r>
            <a:r>
              <a:rPr lang="en-US" b="1" dirty="0"/>
              <a:t>obliquely</a:t>
            </a:r>
            <a:r>
              <a:rPr lang="en-US" dirty="0"/>
              <a:t> in the </a:t>
            </a:r>
            <a:r>
              <a:rPr lang="en-US" b="1" dirty="0"/>
              <a:t>middle mediastinum</a:t>
            </a:r>
            <a:endParaRPr lang="en-US" dirty="0"/>
          </a:p>
          <a:p>
            <a:r>
              <a:rPr lang="en-US" dirty="0"/>
              <a:t>Located </a:t>
            </a:r>
            <a:r>
              <a:rPr lang="en-US" b="1" dirty="0"/>
              <a:t>mostly posterior to the sternum</a:t>
            </a:r>
            <a:endParaRPr lang="en-US" dirty="0"/>
          </a:p>
          <a:p>
            <a:r>
              <a:rPr lang="en-US" dirty="0"/>
              <a:t>Externally described by:</a:t>
            </a:r>
          </a:p>
          <a:p>
            <a:pPr lvl="1"/>
            <a:r>
              <a:rPr lang="en-US" b="1" dirty="0"/>
              <a:t>Borders</a:t>
            </a:r>
            <a:endParaRPr lang="en-US" dirty="0"/>
          </a:p>
          <a:p>
            <a:pPr lvl="1"/>
            <a:r>
              <a:rPr lang="en-US" b="1" dirty="0"/>
              <a:t>Surfaces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04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485030"/>
            <a:ext cx="11131825" cy="573289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33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31825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56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BORDERS OF THE HEART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Right </a:t>
            </a:r>
            <a:r>
              <a:rPr lang="en-US" b="1" dirty="0"/>
              <a:t>border</a:t>
            </a:r>
            <a:r>
              <a:rPr lang="en-US" dirty="0"/>
              <a:t>: Formed by </a:t>
            </a:r>
            <a:r>
              <a:rPr lang="en-US" b="1" dirty="0"/>
              <a:t>right atrium</a:t>
            </a:r>
            <a:endParaRPr lang="en-US" dirty="0"/>
          </a:p>
          <a:p>
            <a:r>
              <a:rPr lang="en-US" b="1" dirty="0"/>
              <a:t>Left border</a:t>
            </a:r>
            <a:r>
              <a:rPr lang="en-US" dirty="0"/>
              <a:t>: Mainly formed by </a:t>
            </a:r>
            <a:r>
              <a:rPr lang="en-US" b="1" dirty="0"/>
              <a:t>left ventricle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40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7078" y="982132"/>
            <a:ext cx="11203388" cy="530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3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31825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47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Apex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Tip of the </a:t>
            </a:r>
            <a:r>
              <a:rPr lang="en-US" b="1" dirty="0"/>
              <a:t>left ventricle</a:t>
            </a:r>
            <a:endParaRPr lang="en-US" dirty="0"/>
          </a:p>
          <a:p>
            <a:pPr lvl="1"/>
            <a:r>
              <a:rPr lang="en-US" dirty="0"/>
              <a:t>Located in </a:t>
            </a:r>
            <a:r>
              <a:rPr lang="en-US" b="1" dirty="0"/>
              <a:t>left 5th intercostal space</a:t>
            </a:r>
            <a:endParaRPr lang="en-US" dirty="0"/>
          </a:p>
          <a:p>
            <a:r>
              <a:rPr lang="en-US" b="1" dirty="0"/>
              <a:t>Superior border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Formed by </a:t>
            </a:r>
            <a:r>
              <a:rPr lang="en-US" b="1" dirty="0"/>
              <a:t>right &amp; left auricles</a:t>
            </a:r>
            <a:endParaRPr lang="en-US" dirty="0"/>
          </a:p>
          <a:p>
            <a:pPr lvl="1"/>
            <a:r>
              <a:rPr lang="en-US" dirty="0"/>
              <a:t>Plus </a:t>
            </a:r>
            <a:r>
              <a:rPr lang="en-US" b="1" dirty="0"/>
              <a:t>conus arteriosus</a:t>
            </a:r>
            <a:r>
              <a:rPr lang="en-US" dirty="0"/>
              <a:t> of right ventricle</a:t>
            </a:r>
          </a:p>
          <a:p>
            <a:r>
              <a:rPr lang="en-US" b="1" dirty="0"/>
              <a:t>Inferior border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Lies on the </a:t>
            </a:r>
            <a:r>
              <a:rPr lang="en-US" b="1" dirty="0"/>
              <a:t>diaphragm</a:t>
            </a:r>
            <a:endParaRPr lang="en-US" dirty="0"/>
          </a:p>
          <a:p>
            <a:pPr lvl="1"/>
            <a:r>
              <a:rPr lang="en-US" dirty="0"/>
              <a:t>Mostly formed by </a:t>
            </a:r>
            <a:r>
              <a:rPr lang="en-US" b="1" dirty="0"/>
              <a:t>right ventricle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954" y="485030"/>
            <a:ext cx="851577" cy="4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49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54</TotalTime>
  <Words>220</Words>
  <Application>Microsoft Office PowerPoint</Application>
  <PresentationFormat>Widescreen</PresentationFormat>
  <Paragraphs>53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Garamond</vt:lpstr>
      <vt:lpstr>Organic</vt:lpstr>
      <vt:lpstr>BASIC MEDICAL SCIENCE</vt:lpstr>
      <vt:lpstr>CIRCULATORY SYSTEM</vt:lpstr>
      <vt:lpstr>STRUCTURE OF THE HEART</vt:lpstr>
      <vt:lpstr>PowerPoint Presentation</vt:lpstr>
      <vt:lpstr>PowerPoint Presentation</vt:lpstr>
      <vt:lpstr>BORDERS OF THE HEART</vt:lpstr>
      <vt:lpstr>PowerPoint Presentation</vt:lpstr>
      <vt:lpstr>PowerPoint Presentation</vt:lpstr>
      <vt:lpstr>Continued </vt:lpstr>
      <vt:lpstr>PowerPoint Presentation</vt:lpstr>
      <vt:lpstr>PowerPoint Presentation</vt:lpstr>
      <vt:lpstr>SURFACES OF THE HEART</vt:lpstr>
      <vt:lpstr>PowerPoint Presentation</vt:lpstr>
      <vt:lpstr>PowerPoint Presentation</vt:lpstr>
      <vt:lpstr>SULCI OF THE HEART</vt:lpstr>
      <vt:lpstr>PowerPoint Presentation</vt:lpstr>
      <vt:lpstr>AUSCULTATION AREAS OF THE HEART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6</cp:revision>
  <dcterms:created xsi:type="dcterms:W3CDTF">2025-12-23T09:48:08Z</dcterms:created>
  <dcterms:modified xsi:type="dcterms:W3CDTF">2025-12-23T10:45:38Z</dcterms:modified>
</cp:coreProperties>
</file>